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18"/>
  </p:notesMasterIdLst>
  <p:handoutMasterIdLst>
    <p:handoutMasterId r:id="rId19"/>
  </p:handoutMasterIdLst>
  <p:sldIdLst>
    <p:sldId id="272" r:id="rId3"/>
    <p:sldId id="273" r:id="rId4"/>
    <p:sldId id="275" r:id="rId5"/>
    <p:sldId id="293" r:id="rId6"/>
    <p:sldId id="277" r:id="rId7"/>
    <p:sldId id="274" r:id="rId8"/>
    <p:sldId id="284" r:id="rId9"/>
    <p:sldId id="279" r:id="rId10"/>
    <p:sldId id="287" r:id="rId11"/>
    <p:sldId id="286" r:id="rId12"/>
    <p:sldId id="288" r:id="rId13"/>
    <p:sldId id="292" r:id="rId14"/>
    <p:sldId id="289" r:id="rId15"/>
    <p:sldId id="290" r:id="rId16"/>
    <p:sldId id="291" r:id="rId17"/>
  </p:sldIdLst>
  <p:sldSz cx="9144000" cy="6858000" type="screen4x3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Tues 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Thurs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Fri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01480480"/>
        <c:axId val="301481040"/>
      </c:barChart>
      <c:catAx>
        <c:axId val="301480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1481040"/>
        <c:crosses val="autoZero"/>
        <c:auto val="1"/>
        <c:lblAlgn val="ctr"/>
        <c:lblOffset val="100"/>
        <c:noMultiLvlLbl val="0"/>
      </c:catAx>
      <c:valAx>
        <c:axId val="3014810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0148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系列 6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系列 7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01486640"/>
        <c:axId val="301487200"/>
      </c:barChart>
      <c:catAx>
        <c:axId val="301486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1487200"/>
        <c:crosses val="autoZero"/>
        <c:auto val="1"/>
        <c:lblAlgn val="ctr"/>
        <c:lblOffset val="100"/>
        <c:noMultiLvlLbl val="0"/>
      </c:catAx>
      <c:valAx>
        <c:axId val="30148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148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2017年11月12日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2017年11月12日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156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sz="1350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dirty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 rtlCol="0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1A0A2-8001-4323-9DFF-A17CA2EE2813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4AA6-6845-47A1-B4E7-C90D571DEBF7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2"/>
            <a:ext cx="60198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92761-91B8-43FC-85F5-A34B67B0255B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2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07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735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62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9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468824"/>
            <a:ext cx="8229600" cy="1143000"/>
          </a:xfrm>
        </p:spPr>
        <p:txBody>
          <a:bodyPr rtlCol="0"/>
          <a:lstStyle/>
          <a:p>
            <a:pPr rtl="0"/>
            <a:r>
              <a:rPr lang="ja-JP" altLang="en-US" noProof="0" dirty="0" smtClean="0"/>
              <a:t>タイトル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dirty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19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34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rtlCol="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D6F0CA-9BFB-488E-B5D0-5D21D6862E06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D1301-ED00-4180-8127-283CEF916F7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678A6-C78A-49B2-851A-225E22C7B3DD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チーム葛飾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4D57A-1280-4E81-A376-D2C279A2CC99}" type="datetime4">
              <a:rPr lang="ja-JP" altLang="en-US" smtClean="0"/>
              <a:t>2017年11月12日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70F893-98DB-4EC8-B578-D3E27E1E32F0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 rtlCol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 rtlCol="0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F7CB0-3BA5-410A-9426-CBB21570BB24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35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35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24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AAB0F-7F68-41E6-AD7A-54EC41D0FF7C}" type="datetime4">
              <a:rPr lang="ja-JP" altLang="en-US" smtClean="0"/>
              <a:t>2017年11月12日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ja-JP" altLang="en-US" sz="135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ja-JP" altLang="en-US" sz="135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350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35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35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35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35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46847"/>
            <a:ext cx="82296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kumimoji="0" lang="ja-JP" altLang="en-US" noProof="0" dirty="0" smtClean="0"/>
              <a:t>タイトル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799634"/>
            <a:ext cx="82296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03F80FDE-B057-41F9-AFEA-4BA3F1745C17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smtClean="0"/>
              <a:t>チーム葛飾</a:t>
            </a:r>
            <a:endParaRPr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4000" b="0" kern="1200">
          <a:ln>
            <a:noFill/>
          </a:ln>
          <a:solidFill>
            <a:schemeClr val="tx2"/>
          </a:solidFill>
          <a:effectLst/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92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3"/>
          <p:cNvSpPr txBox="1">
            <a:spLocks/>
          </p:cNvSpPr>
          <p:nvPr/>
        </p:nvSpPr>
        <p:spPr>
          <a:xfrm>
            <a:off x="647700" y="2000250"/>
            <a:ext cx="7851648" cy="1371600"/>
          </a:xfrm>
          <a:prstGeom prst="rect">
            <a:avLst/>
          </a:prstGeom>
          <a:ln>
            <a:noFill/>
          </a:ln>
        </p:spPr>
        <p:txBody>
          <a:bodyPr vert="horz" lIns="0" tIns="0" rIns="13716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600" b="1" kern="120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4400" dirty="0"/>
              <a:t>データ解析コンペティション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4400" dirty="0"/>
              <a:t>中間報告</a:t>
            </a:r>
            <a:r>
              <a:rPr lang="en-US" altLang="ja-JP" sz="4400" dirty="0"/>
              <a:t>(</a:t>
            </a:r>
            <a:r>
              <a:rPr lang="ja-JP" altLang="en-US" sz="4400" dirty="0"/>
              <a:t>仮</a:t>
            </a:r>
            <a:r>
              <a:rPr lang="en-US" altLang="ja-JP" sz="4400" dirty="0"/>
              <a:t>)</a:t>
            </a:r>
            <a:endParaRPr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4652" y="3766625"/>
            <a:ext cx="7854696" cy="1314450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チーム名　チーム葛飾</a:t>
            </a:r>
            <a:endParaRPr lang="en-US" altLang="ja-JP" sz="2400" dirty="0"/>
          </a:p>
          <a:p>
            <a:r>
              <a:rPr lang="ja-JP" altLang="en-US" sz="2400" dirty="0"/>
              <a:t>発表者　小坪琢人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誕生年代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928820" y="836484"/>
            <a:ext cx="5005953" cy="1255787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950" dirty="0"/>
              <a:t>初回来店店舗をお気に入り店舗と仮定して、店舗ごとの顧客の誕生年代</a:t>
            </a:r>
            <a:endParaRPr lang="en-US" altLang="ja-JP" sz="1950" dirty="0"/>
          </a:p>
          <a:p>
            <a:r>
              <a:rPr lang="en-US" altLang="ja-JP" sz="1950" dirty="0"/>
              <a:t>30</a:t>
            </a:r>
            <a:r>
              <a:rPr lang="ja-JP" altLang="en-US" sz="1950" dirty="0"/>
              <a:t>代</a:t>
            </a:r>
            <a:r>
              <a:rPr lang="en-US" altLang="ja-JP" sz="1950" dirty="0"/>
              <a:t>-50</a:t>
            </a:r>
            <a:r>
              <a:rPr lang="ja-JP" altLang="en-US" sz="1950" dirty="0"/>
              <a:t>代が多い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24" y="1996572"/>
            <a:ext cx="7360276" cy="45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曜日別の顧客数とスタッフ稼働率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1219"/>
            <a:ext cx="7911885" cy="48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売上予測モデル　</a:t>
            </a:r>
            <a:endParaRPr kumimoji="1" lang="ja-JP" altLang="en-US" dirty="0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36614"/>
              </p:ext>
            </p:extLst>
          </p:nvPr>
        </p:nvGraphicFramePr>
        <p:xfrm>
          <a:off x="654627" y="2774373"/>
          <a:ext cx="2800350" cy="194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  <p:sp>
        <p:nvSpPr>
          <p:cNvPr id="10" name="右矢印 9"/>
          <p:cNvSpPr/>
          <p:nvPr/>
        </p:nvSpPr>
        <p:spPr>
          <a:xfrm>
            <a:off x="3839440" y="3399414"/>
            <a:ext cx="872837" cy="69359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84188"/>
              </p:ext>
            </p:extLst>
          </p:nvPr>
        </p:nvGraphicFramePr>
        <p:xfrm>
          <a:off x="5096740" y="2774373"/>
          <a:ext cx="2800350" cy="194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円/楕円 12"/>
          <p:cNvSpPr/>
          <p:nvPr/>
        </p:nvSpPr>
        <p:spPr>
          <a:xfrm>
            <a:off x="1213507" y="2918932"/>
            <a:ext cx="1682590" cy="4804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b="1" dirty="0" smtClean="0">
                <a:solidFill>
                  <a:srgbClr val="FF0000"/>
                </a:solidFill>
              </a:rPr>
              <a:t>チャンス</a:t>
            </a:r>
            <a:r>
              <a:rPr kumimoji="1" lang="en-US" altLang="ja-JP" sz="1350" b="1" dirty="0" smtClean="0">
                <a:solidFill>
                  <a:srgbClr val="FF0000"/>
                </a:solidFill>
              </a:rPr>
              <a:t>??</a:t>
            </a:r>
            <a:endParaRPr kumimoji="1" lang="en-US" altLang="ja-JP" sz="13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施策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700" b="1" dirty="0"/>
              <a:t>平日限定定額制クーポンを打ち出す！！</a:t>
            </a:r>
            <a:endParaRPr lang="en-US" altLang="ja-JP" sz="2700" b="1" dirty="0"/>
          </a:p>
          <a:p>
            <a:pPr marL="0" indent="0">
              <a:buNone/>
            </a:pPr>
            <a:endParaRPr lang="en-US" altLang="ja-JP" sz="2700" b="1" dirty="0"/>
          </a:p>
          <a:p>
            <a:pPr marL="0" indent="0">
              <a:buNone/>
            </a:pPr>
            <a:endParaRPr lang="en-US" altLang="ja-JP" sz="2700" b="1" dirty="0"/>
          </a:p>
          <a:p>
            <a:pPr marL="0" indent="0">
              <a:buNone/>
            </a:pPr>
            <a:endParaRPr lang="en-US" altLang="ja-JP" sz="2700" b="1" dirty="0"/>
          </a:p>
          <a:p>
            <a:pPr marL="0" indent="0">
              <a:buNone/>
            </a:pPr>
            <a:r>
              <a:rPr lang="ja-JP" altLang="en-US" sz="2700" b="1" dirty="0"/>
              <a:t>平日に人がたくさん来てくれる！！</a:t>
            </a:r>
            <a:endParaRPr lang="en-US" altLang="ja-JP" sz="27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  <p:sp>
        <p:nvSpPr>
          <p:cNvPr id="7" name="下矢印 6"/>
          <p:cNvSpPr/>
          <p:nvPr/>
        </p:nvSpPr>
        <p:spPr>
          <a:xfrm>
            <a:off x="2906857" y="3125067"/>
            <a:ext cx="974148" cy="78711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2635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施策のモデル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14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3" y="1865513"/>
            <a:ext cx="7980234" cy="46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たくさん</a:t>
            </a:r>
            <a:r>
              <a:rPr lang="ja-JP" altLang="en-US" dirty="0" err="1" smtClean="0"/>
              <a:t>。。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5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9634"/>
            <a:ext cx="3851329" cy="4343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データセット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データ詳細</a:t>
            </a:r>
            <a:endParaRPr lang="en-US" altLang="ja-JP" dirty="0" smtClean="0"/>
          </a:p>
          <a:p>
            <a:pPr lvl="1"/>
            <a:r>
              <a:rPr lang="en-US" altLang="ja-JP" dirty="0"/>
              <a:t>RDB</a:t>
            </a:r>
            <a:r>
              <a:rPr lang="ja-JP" altLang="en-US" dirty="0"/>
              <a:t>の</a:t>
            </a:r>
            <a:r>
              <a:rPr lang="en-US" altLang="ja-JP" dirty="0"/>
              <a:t>ER</a:t>
            </a:r>
            <a:r>
              <a:rPr lang="ja-JP" altLang="en-US" dirty="0" smtClean="0"/>
              <a:t>図</a:t>
            </a:r>
            <a:endParaRPr lang="en-US" altLang="ja-JP" dirty="0"/>
          </a:p>
          <a:p>
            <a:r>
              <a:rPr lang="ja-JP" altLang="en-US" dirty="0" smtClean="0"/>
              <a:t>データ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r>
              <a:rPr lang="ja-JP" altLang="en-US" dirty="0" smtClean="0"/>
              <a:t>目的</a:t>
            </a:r>
            <a:endParaRPr lang="ja-JP" altLang="en-US" dirty="0"/>
          </a:p>
          <a:p>
            <a:r>
              <a:rPr lang="ja-JP" altLang="en-US" dirty="0" smtClean="0"/>
              <a:t>分析</a:t>
            </a:r>
            <a:endParaRPr lang="ja-JP" altLang="en-US" dirty="0"/>
          </a:p>
          <a:p>
            <a:r>
              <a:rPr lang="ja-JP" altLang="en-US" dirty="0"/>
              <a:t>まとめ</a:t>
            </a:r>
            <a:endParaRPr lang="en-US" altLang="ja-JP" dirty="0"/>
          </a:p>
          <a:p>
            <a:r>
              <a:rPr lang="ja-JP" altLang="en-US" dirty="0"/>
              <a:t>今後の方針</a:t>
            </a:r>
          </a:p>
          <a:p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08539-F709-401E-B838-071C038E1B0C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343400" y="1799634"/>
            <a:ext cx="3851329" cy="43434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データセット</a:t>
            </a:r>
            <a:endParaRPr lang="en-US" altLang="ja-JP" smtClean="0"/>
          </a:p>
          <a:p>
            <a:pPr lvl="1"/>
            <a:r>
              <a:rPr lang="ja-JP" altLang="en-US" smtClean="0"/>
              <a:t>データ詳細</a:t>
            </a:r>
            <a:endParaRPr lang="en-US" altLang="ja-JP" smtClean="0"/>
          </a:p>
          <a:p>
            <a:pPr lvl="1"/>
            <a:r>
              <a:rPr lang="en-US" altLang="ja-JP" smtClean="0"/>
              <a:t>RDB</a:t>
            </a:r>
            <a:r>
              <a:rPr lang="ja-JP" altLang="en-US" smtClean="0"/>
              <a:t>の</a:t>
            </a:r>
            <a:r>
              <a:rPr lang="en-US" altLang="ja-JP" smtClean="0"/>
              <a:t>ER</a:t>
            </a:r>
            <a:r>
              <a:rPr lang="ja-JP" altLang="en-US" smtClean="0"/>
              <a:t>図</a:t>
            </a:r>
            <a:endParaRPr lang="en-US" altLang="ja-JP" smtClean="0"/>
          </a:p>
          <a:p>
            <a:r>
              <a:rPr lang="ja-JP" altLang="en-US" smtClean="0"/>
              <a:t>データ処理</a:t>
            </a:r>
            <a:endParaRPr lang="en-US" altLang="ja-JP" smtClean="0"/>
          </a:p>
          <a:p>
            <a:r>
              <a:rPr lang="ja-JP" altLang="en-US" smtClean="0"/>
              <a:t>目的</a:t>
            </a:r>
          </a:p>
          <a:p>
            <a:r>
              <a:rPr lang="ja-JP" altLang="en-US" smtClean="0"/>
              <a:t>分析</a:t>
            </a:r>
          </a:p>
          <a:p>
            <a:r>
              <a:rPr lang="ja-JP" altLang="en-US" smtClean="0"/>
              <a:t>まとめ</a:t>
            </a:r>
            <a:endParaRPr lang="en-US" altLang="ja-JP" smtClean="0"/>
          </a:p>
          <a:p>
            <a:r>
              <a:rPr lang="ja-JP" altLang="en-US" smtClean="0"/>
              <a:t>今後の方針</a:t>
            </a:r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2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データセット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dirty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  <p:graphicFrame>
        <p:nvGraphicFramePr>
          <p:cNvPr id="11" name="コンテンツ プレースホルダー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702597"/>
              </p:ext>
            </p:extLst>
          </p:nvPr>
        </p:nvGraphicFramePr>
        <p:xfrm>
          <a:off x="457199" y="2117628"/>
          <a:ext cx="8347058" cy="112179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8658"/>
                <a:gridCol w="1166400"/>
                <a:gridCol w="1411200"/>
                <a:gridCol w="1281600"/>
                <a:gridCol w="1266997"/>
                <a:gridCol w="1116203"/>
                <a:gridCol w="1116000"/>
              </a:tblGrid>
              <a:tr h="359364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店舗マスタ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商品マスタ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顧客マスタ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会計履歴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会計明細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121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データ数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171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1,399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31,862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166,922</a:t>
                      </a:r>
                      <a:endParaRPr kumimoji="1" lang="ja-JP" altLang="en-US" sz="1600" b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409,347</a:t>
                      </a:r>
                    </a:p>
                  </a:txBody>
                  <a:tcPr marL="68580" marR="68580" marT="34290" marB="34290"/>
                </a:tc>
              </a:tr>
              <a:tr h="38121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カラム数</a:t>
                      </a:r>
                      <a:endParaRPr kumimoji="1" lang="en-US" altLang="ja-JP" sz="160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5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2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15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27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5617872" y="3552126"/>
            <a:ext cx="803856" cy="5627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984143" y="3635526"/>
            <a:ext cx="8229600" cy="39596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 dirty="0"/>
              <a:t>データ処理によりデータセットを</a:t>
            </a:r>
            <a:r>
              <a:rPr lang="ja-JP" altLang="en-US" sz="2000" b="1" dirty="0" smtClean="0"/>
              <a:t>更新</a:t>
            </a:r>
            <a:endParaRPr lang="en-US" altLang="ja-JP" sz="2000" b="1" dirty="0"/>
          </a:p>
        </p:txBody>
      </p:sp>
      <p:graphicFrame>
        <p:nvGraphicFramePr>
          <p:cNvPr id="13" name="コンテンツ プレースホルダー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706495"/>
              </p:ext>
            </p:extLst>
          </p:nvPr>
        </p:nvGraphicFramePr>
        <p:xfrm>
          <a:off x="457199" y="4427597"/>
          <a:ext cx="8347058" cy="7405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8658"/>
                <a:gridCol w="1166400"/>
                <a:gridCol w="1411200"/>
                <a:gridCol w="1281600"/>
                <a:gridCol w="1266997"/>
                <a:gridCol w="1116203"/>
                <a:gridCol w="1116000"/>
              </a:tblGrid>
              <a:tr h="359364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店舗マスタ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商品マスタ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顧客マスタ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会計履歴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会計明細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121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データ数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171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1,399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31,862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Verdana" panose="020B0604030504040204" pitchFamily="34" charset="0"/>
                        </a:rPr>
                        <a:t>155,433</a:t>
                      </a:r>
                      <a:endParaRPr kumimoji="1" lang="ja-JP" altLang="en-US" sz="160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Verdana" panose="020B0604030504040204" pitchFamily="34" charset="0"/>
                        </a:rPr>
                        <a:t>380,585</a:t>
                      </a:r>
                      <a:endParaRPr kumimoji="1" lang="en-US" altLang="ja-JP" sz="160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RDB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ER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63" idx="2"/>
          </p:cNvCxnSpPr>
          <p:nvPr/>
        </p:nvCxnSpPr>
        <p:spPr>
          <a:xfrm>
            <a:off x="2579097" y="2683426"/>
            <a:ext cx="819358" cy="11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3342267" y="4699919"/>
            <a:ext cx="2199254" cy="1818000"/>
            <a:chOff x="3398454" y="5208931"/>
            <a:chExt cx="1877020" cy="1052686"/>
          </a:xfrm>
        </p:grpSpPr>
        <p:sp>
          <p:nvSpPr>
            <p:cNvPr id="58" name="正方形/長方形 57"/>
            <p:cNvSpPr/>
            <p:nvPr/>
          </p:nvSpPr>
          <p:spPr>
            <a:xfrm>
              <a:off x="3398454" y="5208931"/>
              <a:ext cx="1877020" cy="1052686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5" name="直線コネクタ 74"/>
            <p:cNvCxnSpPr/>
            <p:nvPr/>
          </p:nvCxnSpPr>
          <p:spPr>
            <a:xfrm>
              <a:off x="3398572" y="5671721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3464030" y="5300818"/>
              <a:ext cx="1729199" cy="351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店舗</a:t>
              </a:r>
              <a:endParaRPr kumimoji="1" lang="ja-JP" altLang="en-US" sz="3200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464345" y="5779933"/>
              <a:ext cx="1714057" cy="351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・店舗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kumimoji="1" lang="ja-JP" altLang="en-US" sz="1600" dirty="0"/>
                <a:t>店舗名</a:t>
              </a:r>
              <a:endParaRPr lang="en-US" altLang="ja-JP" sz="1600" dirty="0"/>
            </a:p>
          </p:txBody>
        </p:sp>
      </p:grpSp>
      <p:cxnSp>
        <p:nvCxnSpPr>
          <p:cNvPr id="56" name="直線コネクタ 55"/>
          <p:cNvCxnSpPr>
            <a:stCxn id="58" idx="0"/>
          </p:cNvCxnSpPr>
          <p:nvPr/>
        </p:nvCxnSpPr>
        <p:spPr>
          <a:xfrm flipH="1" flipV="1">
            <a:off x="2692780" y="2695857"/>
            <a:ext cx="1749114" cy="200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49" idx="1"/>
          </p:cNvCxnSpPr>
          <p:nvPr/>
        </p:nvCxnSpPr>
        <p:spPr>
          <a:xfrm flipH="1" flipV="1">
            <a:off x="2694952" y="2683426"/>
            <a:ext cx="3693266" cy="240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61" idx="1"/>
          </p:cNvCxnSpPr>
          <p:nvPr/>
        </p:nvCxnSpPr>
        <p:spPr>
          <a:xfrm flipH="1" flipV="1">
            <a:off x="5702455" y="2649284"/>
            <a:ext cx="665847" cy="10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60" idx="3"/>
            <a:endCxn id="58" idx="1"/>
          </p:cNvCxnSpPr>
          <p:nvPr/>
        </p:nvCxnSpPr>
        <p:spPr>
          <a:xfrm>
            <a:off x="2701925" y="5608477"/>
            <a:ext cx="640342" cy="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9" idx="1"/>
            <a:endCxn id="58" idx="3"/>
          </p:cNvCxnSpPr>
          <p:nvPr/>
        </p:nvCxnSpPr>
        <p:spPr>
          <a:xfrm flipH="1">
            <a:off x="5541521" y="5608917"/>
            <a:ext cx="86869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0" idx="0"/>
            <a:endCxn id="51" idx="2"/>
          </p:cNvCxnSpPr>
          <p:nvPr/>
        </p:nvCxnSpPr>
        <p:spPr>
          <a:xfrm flipV="1">
            <a:off x="1620688" y="3610736"/>
            <a:ext cx="2709" cy="1089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918664" y="3908793"/>
            <a:ext cx="1382005" cy="627888"/>
            <a:chOff x="236734" y="3914837"/>
            <a:chExt cx="1382005" cy="627888"/>
          </a:xfrm>
        </p:grpSpPr>
        <p:sp>
          <p:nvSpPr>
            <p:cNvPr id="11" name="円/楕円 10"/>
            <p:cNvSpPr/>
            <p:nvPr/>
          </p:nvSpPr>
          <p:spPr>
            <a:xfrm>
              <a:off x="236734" y="3914837"/>
              <a:ext cx="1382004" cy="6278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327537" y="4022118"/>
              <a:ext cx="1291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来店</a:t>
              </a:r>
              <a:r>
                <a:rPr lang="ja-JP" altLang="en-US" sz="2000" dirty="0"/>
                <a:t>する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15408" y="1846383"/>
            <a:ext cx="2304132" cy="1781932"/>
            <a:chOff x="678140" y="2078741"/>
            <a:chExt cx="2013975" cy="1499913"/>
          </a:xfrm>
        </p:grpSpPr>
        <p:sp>
          <p:nvSpPr>
            <p:cNvPr id="43" name="角丸四角形 42"/>
            <p:cNvSpPr/>
            <p:nvPr/>
          </p:nvSpPr>
          <p:spPr>
            <a:xfrm>
              <a:off x="678140" y="2078741"/>
              <a:ext cx="1912922" cy="1499913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97933" y="2194284"/>
              <a:ext cx="1873334" cy="49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会計履歴</a:t>
              </a:r>
              <a:endParaRPr lang="en-US" altLang="ja-JP" sz="3200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709965" y="2657126"/>
              <a:ext cx="1873271" cy="90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・会計</a:t>
              </a:r>
              <a:r>
                <a:rPr kumimoji="1" lang="en-US" altLang="ja-JP" sz="1600" dirty="0"/>
                <a:t>ID</a:t>
              </a:r>
            </a:p>
            <a:p>
              <a:r>
                <a:rPr kumimoji="1" lang="ja-JP" altLang="en-US" sz="1600" dirty="0"/>
                <a:t>・</a:t>
              </a:r>
              <a:r>
                <a:rPr kumimoji="1" lang="ja-JP" altLang="en-US" sz="1600" dirty="0">
                  <a:solidFill>
                    <a:schemeClr val="accent2"/>
                  </a:solidFill>
                </a:rPr>
                <a:t>販売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店舗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kumimoji="1" lang="ja-JP" altLang="en-US" sz="1600" dirty="0"/>
                <a:t>・</a:t>
              </a:r>
              <a:r>
                <a:rPr kumimoji="1" lang="ja-JP" altLang="en-US" sz="1600" dirty="0">
                  <a:solidFill>
                    <a:schemeClr val="accent2"/>
                  </a:solidFill>
                </a:rPr>
                <a:t>会計担当者</a:t>
              </a:r>
              <a:r>
                <a:rPr kumimoji="1" lang="en-US" altLang="ja-JP" sz="1600" dirty="0">
                  <a:solidFill>
                    <a:schemeClr val="accent2"/>
                  </a:solidFill>
                </a:rPr>
                <a:t>ID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(FK)</a:t>
              </a:r>
              <a:endParaRPr kumimoji="1" lang="en-US" altLang="ja-JP" sz="1600" dirty="0">
                <a:solidFill>
                  <a:schemeClr val="accent2"/>
                </a:solidFill>
              </a:endParaRPr>
            </a:p>
            <a:p>
              <a:r>
                <a:rPr kumimoji="1" lang="ja-JP" altLang="en-US" sz="1600" dirty="0"/>
                <a:t>・顧客</a:t>
              </a:r>
              <a:r>
                <a:rPr kumimoji="1" lang="en-US" altLang="ja-JP" sz="1600" dirty="0"/>
                <a:t>ID</a:t>
              </a:r>
              <a:r>
                <a:rPr lang="en-US" altLang="ja-JP" sz="1600" dirty="0"/>
                <a:t>(FK)</a:t>
              </a:r>
              <a:endParaRPr kumimoji="1" lang="ja-JP" altLang="en-US" sz="1600" dirty="0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481951" y="2675951"/>
              <a:ext cx="210164" cy="2147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0" name="直線コネクタ 69"/>
            <p:cNvCxnSpPr/>
            <p:nvPr/>
          </p:nvCxnSpPr>
          <p:spPr>
            <a:xfrm>
              <a:off x="703551" y="2616261"/>
              <a:ext cx="18732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/>
          <p:nvPr/>
        </p:nvGrpSpPr>
        <p:grpSpPr>
          <a:xfrm>
            <a:off x="3513203" y="1846383"/>
            <a:ext cx="2088849" cy="1782000"/>
            <a:chOff x="3638545" y="2140341"/>
            <a:chExt cx="1912921" cy="1283666"/>
          </a:xfrm>
        </p:grpSpPr>
        <p:sp>
          <p:nvSpPr>
            <p:cNvPr id="42" name="角丸四角形 41"/>
            <p:cNvSpPr/>
            <p:nvPr/>
          </p:nvSpPr>
          <p:spPr>
            <a:xfrm>
              <a:off x="3638545" y="2140341"/>
              <a:ext cx="1912921" cy="128366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654087" y="2206122"/>
              <a:ext cx="1877021" cy="4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会計明細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02363" y="2685238"/>
              <a:ext cx="1371600" cy="60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・会計明細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会計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商品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  <a:endParaRPr kumimoji="1" lang="ja-JP" alt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3657773" y="2605192"/>
              <a:ext cx="18732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/>
          <p:cNvGrpSpPr/>
          <p:nvPr/>
        </p:nvGrpSpPr>
        <p:grpSpPr>
          <a:xfrm>
            <a:off x="6342496" y="1846382"/>
            <a:ext cx="2199600" cy="1818000"/>
            <a:chOff x="6568260" y="2231303"/>
            <a:chExt cx="1904696" cy="1268493"/>
          </a:xfrm>
        </p:grpSpPr>
        <p:sp>
          <p:nvSpPr>
            <p:cNvPr id="46" name="テキスト ボックス 45"/>
            <p:cNvSpPr txBox="1"/>
            <p:nvPr/>
          </p:nvSpPr>
          <p:spPr>
            <a:xfrm>
              <a:off x="6592397" y="2295295"/>
              <a:ext cx="1859733" cy="42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商品</a:t>
              </a:r>
              <a:endParaRPr kumimoji="1" lang="ja-JP" altLang="en-US" sz="3200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6568260" y="2753569"/>
              <a:ext cx="1371600" cy="59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・商品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明細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  <a:endParaRPr kumimoji="1" lang="en-US" altLang="ja-JP" sz="1600" dirty="0">
                <a:solidFill>
                  <a:schemeClr val="accent2"/>
                </a:solidFill>
              </a:endParaRPr>
            </a:p>
            <a:p>
              <a:r>
                <a:rPr lang="ja-JP" altLang="en-US" sz="1600" dirty="0"/>
                <a:t>・価格</a:t>
              </a:r>
              <a:endParaRPr kumimoji="1" lang="ja-JP" altLang="en-US" sz="16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590606" y="2231303"/>
              <a:ext cx="1873332" cy="1268493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3" name="直線コネクタ 72"/>
            <p:cNvCxnSpPr/>
            <p:nvPr/>
          </p:nvCxnSpPr>
          <p:spPr>
            <a:xfrm>
              <a:off x="6599685" y="2699840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515409" y="4699917"/>
            <a:ext cx="2200654" cy="1817120"/>
            <a:chOff x="680233" y="4853775"/>
            <a:chExt cx="1906407" cy="1484789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680233" y="5392423"/>
              <a:ext cx="1877010" cy="8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・顧客</a:t>
              </a:r>
              <a:r>
                <a:rPr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初回来店店舗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kumimoji="1" lang="ja-JP" altLang="en-US" sz="1600" dirty="0"/>
                <a:t>・性別</a:t>
              </a:r>
              <a:endParaRPr kumimoji="1" lang="en-US" altLang="ja-JP" sz="1600" dirty="0"/>
            </a:p>
            <a:p>
              <a:r>
                <a:rPr lang="ja-JP" altLang="en-US" sz="1600" dirty="0"/>
                <a:t>・誕生年代</a:t>
              </a:r>
              <a:endParaRPr kumimoji="1" lang="ja-JP" altLang="en-US" sz="1600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701060" y="4853775"/>
              <a:ext cx="1873332" cy="1484789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07241" y="4945946"/>
              <a:ext cx="1859765" cy="4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顧客</a:t>
              </a:r>
              <a:endParaRPr kumimoji="1" lang="ja-JP" altLang="en-US" sz="3200" dirty="0"/>
            </a:p>
          </p:txBody>
        </p:sp>
        <p:cxnSp>
          <p:nvCxnSpPr>
            <p:cNvPr id="74" name="直線コネクタ 73"/>
            <p:cNvCxnSpPr/>
            <p:nvPr/>
          </p:nvCxnSpPr>
          <p:spPr>
            <a:xfrm>
              <a:off x="713369" y="5387486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6388218" y="4699917"/>
            <a:ext cx="2199600" cy="1818000"/>
            <a:chOff x="6090437" y="5221337"/>
            <a:chExt cx="1915405" cy="1054956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6090437" y="5269779"/>
              <a:ext cx="1878924" cy="35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担当者</a:t>
              </a:r>
              <a:endParaRPr kumimoji="1" lang="ja-JP" altLang="en-US" sz="3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090437" y="5760946"/>
              <a:ext cx="1915405" cy="35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・担当者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所属店舗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109596" y="5221337"/>
              <a:ext cx="1873332" cy="1054956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6" name="直線コネクタ 75"/>
            <p:cNvCxnSpPr/>
            <p:nvPr/>
          </p:nvCxnSpPr>
          <p:spPr>
            <a:xfrm>
              <a:off x="6098818" y="5706981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円/楕円 76"/>
          <p:cNvSpPr/>
          <p:nvPr/>
        </p:nvSpPr>
        <p:spPr>
          <a:xfrm>
            <a:off x="3388638" y="2662160"/>
            <a:ext cx="240443" cy="255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78" name="円/楕円 77"/>
          <p:cNvSpPr/>
          <p:nvPr/>
        </p:nvSpPr>
        <p:spPr>
          <a:xfrm>
            <a:off x="5483383" y="2521585"/>
            <a:ext cx="240443" cy="255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0754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317071"/>
              </p:ext>
            </p:extLst>
          </p:nvPr>
        </p:nvGraphicFramePr>
        <p:xfrm>
          <a:off x="457200" y="1797148"/>
          <a:ext cx="8229600" cy="4373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9058"/>
                <a:gridCol w="6470542"/>
              </a:tblGrid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店舗マスタ</a:t>
                      </a:r>
                      <a:endParaRPr kumimoji="1" lang="en-US" altLang="ja-JP" sz="2000" b="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店舗</a:t>
                      </a:r>
                      <a:r>
                        <a:rPr kumimoji="1" lang="en-US" altLang="ja-JP" sz="2000" b="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を</a:t>
                      </a:r>
                      <a:r>
                        <a:rPr kumimoji="1" lang="en-US" altLang="ja-JP" sz="2000" b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型に変更 </a:t>
                      </a:r>
                      <a:endParaRPr kumimoji="1" lang="en-US" altLang="ja-JP" sz="2000" b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その他の店舗</a:t>
                      </a:r>
                      <a:r>
                        <a:rPr kumimoji="1" lang="en-US" altLang="ja-JP" sz="2000" b="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を</a:t>
                      </a:r>
                      <a:r>
                        <a:rPr kumimoji="1" lang="en-US" altLang="ja-JP" sz="2000" b="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に指定</a:t>
                      </a:r>
                      <a:endParaRPr kumimoji="1" lang="en-US" altLang="ja-JP" sz="2000" b="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+mj-ea"/>
                          <a:ea typeface="+mj-ea"/>
                        </a:rPr>
                        <a:t>ID:0</a:t>
                      </a:r>
                      <a:r>
                        <a:rPr kumimoji="1" lang="en-US" altLang="ja-JP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ja-JP" altLang="en-US" sz="2000" baseline="0" dirty="0" smtClean="0">
                          <a:latin typeface="+mj-ea"/>
                          <a:ea typeface="+mj-ea"/>
                        </a:rPr>
                        <a:t>を一名削除</a:t>
                      </a:r>
                      <a:endParaRPr kumimoji="1" lang="en-US" altLang="ja-JP" sz="2000" baseline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店舗</a:t>
                      </a:r>
                      <a:r>
                        <a:rPr kumimoji="1" lang="en-US" altLang="ja-JP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</a:t>
                      </a:r>
                      <a:r>
                        <a:rPr kumimoji="1" lang="en-US" altLang="ja-JP" sz="20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int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型に更新</a:t>
                      </a:r>
                      <a:endParaRPr kumimoji="1" lang="en-US" altLang="ja-JP" sz="20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その他の店舗</a:t>
                      </a:r>
                      <a:r>
                        <a:rPr kumimoji="1" lang="en-US" altLang="ja-JP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</a:t>
                      </a:r>
                      <a:r>
                        <a:rPr kumimoji="1" lang="en-US" altLang="ja-JP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に更新</a:t>
                      </a:r>
                      <a:endParaRPr kumimoji="1" lang="en-US" altLang="ja-JP" sz="200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商品マスタ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予約カテゴリ、予約商品名、商品略称を削除</a:t>
                      </a:r>
                      <a:endParaRPr kumimoji="1" lang="en-US" altLang="ja-JP" sz="20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カテゴリ</a:t>
                      </a:r>
                      <a:r>
                        <a:rPr kumimoji="1" lang="en-US" altLang="ja-JP" sz="200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の空欄補完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顧客マスタ</a:t>
                      </a:r>
                      <a:endParaRPr kumimoji="1" lang="en-US" altLang="ja-JP" sz="200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初回来店年、誕生年代の入力ミスを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NULL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に変更</a:t>
                      </a:r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会計履歴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会計履歴から販売と返品のペア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店舗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ID, 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顧客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ID,</a:t>
                      </a:r>
                      <a:r>
                        <a:rPr kumimoji="1" lang="en-US" altLang="ja-JP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金額が一致するもの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を削除</a:t>
                      </a:r>
                      <a:endParaRPr kumimoji="1" lang="en-US" altLang="ja-JP" sz="20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上記の方法で削除出来なかった返品項目を削除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(29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件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20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会計明細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会計履歴の会計</a:t>
                      </a:r>
                      <a:r>
                        <a:rPr kumimoji="1" lang="en-US" altLang="ja-JP" sz="200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dirty="0" err="1" smtClean="0">
                          <a:latin typeface="+mj-ea"/>
                          <a:ea typeface="+mj-ea"/>
                        </a:rPr>
                        <a:t>と照</a:t>
                      </a:r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合することで一致する返品、販売を削除</a:t>
                      </a:r>
                      <a:endParaRPr kumimoji="1" lang="en-US" altLang="ja-JP" sz="2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9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13660"/>
            <a:ext cx="8229600" cy="798163"/>
          </a:xfrm>
        </p:spPr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83397"/>
            <a:ext cx="8229600" cy="929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dirty="0"/>
              <a:t>現状</a:t>
            </a:r>
            <a:r>
              <a:rPr lang="ja-JP" altLang="en-US" sz="2800" dirty="0" smtClean="0"/>
              <a:t>のモデル</a:t>
            </a:r>
            <a:r>
              <a:rPr lang="ja-JP" altLang="en-US" sz="2800" dirty="0"/>
              <a:t>を把握し、新たな施策のインパクトをシュミレーションにより予測する。</a:t>
            </a:r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253873-D09C-47E6-9E8C-41293638C17D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6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539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5172"/>
            <a:ext cx="8229600" cy="90665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来店間隔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08398" y="6447633"/>
            <a:ext cx="2133600" cy="273844"/>
          </a:xfrm>
        </p:spPr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021810" y="925624"/>
            <a:ext cx="4664990" cy="83188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メン中野店は来店間隔が短い</a:t>
            </a:r>
            <a:endParaRPr lang="en-US" altLang="ja-JP" sz="2000" dirty="0"/>
          </a:p>
          <a:p>
            <a:r>
              <a:rPr lang="ja-JP" altLang="en-US" sz="2000" dirty="0"/>
              <a:t>他の店舗の分布はかなり似ている</a:t>
            </a:r>
            <a:endParaRPr lang="en-US" altLang="ja-JP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97" y="1877669"/>
            <a:ext cx="6956183" cy="42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客単価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6311" y="889270"/>
            <a:ext cx="4948435" cy="722554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メン中野店を除いて二峰性の分布になっている。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1873"/>
            <a:ext cx="746760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性別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3" y="1697130"/>
            <a:ext cx="7776694" cy="4799331"/>
          </a:xfrm>
          <a:prstGeom prst="rect">
            <a:avLst/>
          </a:prstGeom>
        </p:spPr>
      </p:pic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26604" y="632837"/>
            <a:ext cx="5122190" cy="1114909"/>
          </a:xfrm>
        </p:spPr>
        <p:txBody>
          <a:bodyPr>
            <a:noAutofit/>
          </a:bodyPr>
          <a:lstStyle/>
          <a:p>
            <a:r>
              <a:rPr lang="ja-JP" altLang="en-US" sz="2000" dirty="0" smtClean="0"/>
              <a:t>初回来店店舗をお気に入り店舗と仮定して、店舗ごとの男女比</a:t>
            </a:r>
            <a:endParaRPr lang="en-US" altLang="ja-JP" sz="2000" dirty="0" smtClean="0"/>
          </a:p>
          <a:p>
            <a:r>
              <a:rPr kumimoji="1" lang="ja-JP" altLang="en-US" sz="2000" dirty="0"/>
              <a:t>基本的</a:t>
            </a:r>
            <a:r>
              <a:rPr kumimoji="1" lang="ja-JP" altLang="en-US" sz="2000" dirty="0" smtClean="0"/>
              <a:t>に女性が多い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375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897</TotalTime>
  <Words>486</Words>
  <Application>Microsoft Office PowerPoint</Application>
  <PresentationFormat>画面に合わせる (4:3)</PresentationFormat>
  <Paragraphs>165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7" baseType="lpstr">
      <vt:lpstr>Meiryo UI</vt:lpstr>
      <vt:lpstr>ＭＳ Ｐゴシック</vt:lpstr>
      <vt:lpstr>ＭＳ 明朝</vt:lpstr>
      <vt:lpstr>メイリオ</vt:lpstr>
      <vt:lpstr>Arial</vt:lpstr>
      <vt:lpstr>Calibri</vt:lpstr>
      <vt:lpstr>Calibri Light</vt:lpstr>
      <vt:lpstr>Segoe UI</vt:lpstr>
      <vt:lpstr>Verdana</vt:lpstr>
      <vt:lpstr>Wingdings 2</vt:lpstr>
      <vt:lpstr>ブレーンストーミングのプレゼンテーション</vt:lpstr>
      <vt:lpstr>デザインの設定</vt:lpstr>
      <vt:lpstr>PowerPoint プレゼンテーション</vt:lpstr>
      <vt:lpstr>目次</vt:lpstr>
      <vt:lpstr>データセット</vt:lpstr>
      <vt:lpstr>RDBのER図</vt:lpstr>
      <vt:lpstr>データ処理</vt:lpstr>
      <vt:lpstr>目的</vt:lpstr>
      <vt:lpstr>来店間隔 </vt:lpstr>
      <vt:lpstr>客単価</vt:lpstr>
      <vt:lpstr>性別</vt:lpstr>
      <vt:lpstr>誕生年代</vt:lpstr>
      <vt:lpstr>曜日別の顧客数とスタッフ稼働率</vt:lpstr>
      <vt:lpstr>売上予測モデル　</vt:lpstr>
      <vt:lpstr>施策</vt:lpstr>
      <vt:lpstr>施策のモデル</vt:lpstr>
      <vt:lpstr>課題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SHIO-160412-4</dc:creator>
  <cp:lastModifiedBy>SHIO-160412-4</cp:lastModifiedBy>
  <cp:revision>69</cp:revision>
  <dcterms:created xsi:type="dcterms:W3CDTF">2017-11-11T07:12:59Z</dcterms:created>
  <dcterms:modified xsi:type="dcterms:W3CDTF">2017-11-12T13:29:32Z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