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</p:sldMasterIdLst>
  <p:notesMasterIdLst>
    <p:notesMasterId r:id="rId28"/>
  </p:notesMasterIdLst>
  <p:handoutMasterIdLst>
    <p:handoutMasterId r:id="rId29"/>
  </p:handoutMasterIdLst>
  <p:sldIdLst>
    <p:sldId id="272" r:id="rId3"/>
    <p:sldId id="273" r:id="rId4"/>
    <p:sldId id="301" r:id="rId5"/>
    <p:sldId id="275" r:id="rId6"/>
    <p:sldId id="277" r:id="rId7"/>
    <p:sldId id="293" r:id="rId8"/>
    <p:sldId id="274" r:id="rId9"/>
    <p:sldId id="294" r:id="rId10"/>
    <p:sldId id="284" r:id="rId11"/>
    <p:sldId id="279" r:id="rId12"/>
    <p:sldId id="288" r:id="rId13"/>
    <p:sldId id="302" r:id="rId14"/>
    <p:sldId id="287" r:id="rId15"/>
    <p:sldId id="286" r:id="rId16"/>
    <p:sldId id="303" r:id="rId17"/>
    <p:sldId id="305" r:id="rId18"/>
    <p:sldId id="306" r:id="rId19"/>
    <p:sldId id="299" r:id="rId20"/>
    <p:sldId id="310" r:id="rId21"/>
    <p:sldId id="311" r:id="rId22"/>
    <p:sldId id="309" r:id="rId23"/>
    <p:sldId id="289" r:id="rId24"/>
    <p:sldId id="312" r:id="rId25"/>
    <p:sldId id="300" r:id="rId26"/>
    <p:sldId id="298" r:id="rId27"/>
  </p:sldIdLst>
  <p:sldSz cx="9144000" cy="6858000" type="screen4x3"/>
  <p:notesSz cx="9144000" cy="6858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2017年11月14日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2017年11月14日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156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sz="1350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2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dirty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 rtlCol="0"/>
          <a:lstStyle>
            <a:lvl1pPr marL="0" marR="34290" indent="0" algn="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C1A0A2-8001-4323-9DFF-A17CA2EE2813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24AA6-6845-47A1-B4E7-C90D571DEBF7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914402"/>
            <a:ext cx="60198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492761-91B8-43FC-85F5-A34B67B0255B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9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225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408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070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7353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62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9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7200" y="468824"/>
            <a:ext cx="8229600" cy="1143000"/>
          </a:xfrm>
        </p:spPr>
        <p:txBody>
          <a:bodyPr rtlCol="0"/>
          <a:lstStyle/>
          <a:p>
            <a:pPr rtl="0"/>
            <a:r>
              <a:rPr lang="ja-JP" altLang="en-US" noProof="0" dirty="0" smtClean="0"/>
              <a:t>タイトル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dirty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0193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349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A19E-CA7C-4C9F-8155-5CE608E42AE7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75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2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rtlCol="0" anchor="t"/>
          <a:lstStyle>
            <a:lvl1pPr marL="0" indent="0">
              <a:buNone/>
              <a:defRPr sz="1650">
                <a:solidFill>
                  <a:schemeClr val="tx1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D6F0CA-9BFB-488E-B5D0-5D21D6862E06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 rtlCol="0"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 rtlCol="0"/>
          <a:lstStyle>
            <a:lvl1pPr>
              <a:defRPr sz="195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9D1301-ED00-4180-8127-283CEF916F7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18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 rtlCol="0"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E678A6-C78A-49B2-851A-225E22C7B3DD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smtClean="0"/>
              <a:t>チーム葛飾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75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A4D57A-1280-4E81-A376-D2C279A2CC99}" type="datetime4">
              <a:rPr lang="ja-JP" altLang="en-US" smtClean="0"/>
              <a:t>2017年11月14日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70F893-98DB-4EC8-B578-D3E27E1E32F0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195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 rtlCol="0"/>
          <a:lstStyle>
            <a:lvl1pPr>
              <a:defRPr sz="2100"/>
            </a:lvl1pPr>
            <a:lvl2pPr>
              <a:defRPr sz="1950"/>
            </a:lvl2pPr>
            <a:lvl3pPr>
              <a:defRPr sz="1800"/>
            </a:lvl3pPr>
            <a:lvl4pPr>
              <a:defRPr sz="1500"/>
            </a:lvl4pPr>
            <a:lvl5pPr>
              <a:defRPr sz="135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 rtlCol="0"/>
          <a:lstStyle>
            <a:lvl1pPr marL="0" indent="0" algn="l">
              <a:buNone/>
              <a:defRPr sz="1050"/>
            </a:lvl1pPr>
            <a:lvl2pPr indent="0" algn="l">
              <a:buNone/>
              <a:defRPr sz="900"/>
            </a:lvl2pPr>
            <a:lvl3pPr indent="0" algn="l">
              <a:buNone/>
              <a:defRPr sz="750"/>
            </a:lvl3pPr>
            <a:lvl4pPr indent="0" algn="l">
              <a:buNone/>
              <a:defRPr sz="675"/>
            </a:lvl4pPr>
            <a:lvl5pPr indent="0" algn="l">
              <a:buNone/>
              <a:defRPr sz="675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7F7CB0-3BA5-410A-9426-CBB21570BB24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35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35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15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24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188"/>
              </a:spcBef>
              <a:buFontTx/>
              <a:buNone/>
              <a:defRPr sz="975"/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8AAB0F-7F68-41E6-AD7A-54EC41D0FF7C}" type="datetime4">
              <a:rPr lang="ja-JP" altLang="en-US" smtClean="0"/>
              <a:t>2017年11月14日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rtlCol="0" anchor="t" compatLnSpc="1"/>
          <a:lstStyle/>
          <a:p>
            <a:pPr marL="0" algn="l" rtl="0" eaLnBrk="1" latinLnBrk="0" hangingPunct="1"/>
            <a:endParaRPr kumimoji="0" lang="ja-JP" altLang="en-US" sz="135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rtlCol="0" anchor="t" compatLnSpc="1"/>
          <a:lstStyle/>
          <a:p>
            <a:pPr marL="0" algn="l" rtl="0" eaLnBrk="1" latinLnBrk="0" hangingPunct="1"/>
            <a:endParaRPr kumimoji="0" lang="ja-JP" altLang="en-US" sz="135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350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35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35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35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35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457200" y="246847"/>
            <a:ext cx="82296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kumimoji="0" lang="ja-JP" altLang="en-US" noProof="0" dirty="0" smtClean="0"/>
              <a:t>タイトル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457200" y="1799634"/>
            <a:ext cx="82296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825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03F80FDE-B057-41F9-AFEA-4BA3F1745C17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 eaLnBrk="1" latinLnBrk="0" hangingPunct="1">
              <a:defRPr kumimoji="0" sz="825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smtClean="0"/>
              <a:t>チーム葛飾</a:t>
            </a:r>
            <a:endParaRPr lang="ja-JP" altLang="en-US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825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4000" b="0" kern="1200">
          <a:ln>
            <a:noFill/>
          </a:ln>
          <a:solidFill>
            <a:schemeClr val="tx2"/>
          </a:solidFill>
          <a:effectLst/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05740" indent="-20574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480060" indent="-185166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685800" indent="-185166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891540" indent="-157734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1097280" indent="-157734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16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1303020" indent="-157734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indent="-13716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45920" indent="-137160" algn="l" rtl="0" eaLnBrk="1" latinLnBrk="0" hangingPunct="1">
        <a:spcBef>
          <a:spcPct val="20000"/>
        </a:spcBef>
        <a:buClr>
          <a:schemeClr val="tx2"/>
        </a:buClr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A19E-CA7C-4C9F-8155-5CE608E42AE7}" type="datetimeFigureOut">
              <a:rPr kumimoji="1" lang="ja-JP" altLang="en-US" smtClean="0"/>
              <a:t>2017/11/14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481B-DE6D-461E-BA0D-AB3359109A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592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0.png"/><Relationship Id="rId7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3"/>
          <p:cNvSpPr txBox="1">
            <a:spLocks/>
          </p:cNvSpPr>
          <p:nvPr/>
        </p:nvSpPr>
        <p:spPr>
          <a:xfrm>
            <a:off x="644652" y="1309607"/>
            <a:ext cx="7851648" cy="2030278"/>
          </a:xfrm>
          <a:prstGeom prst="rect">
            <a:avLst/>
          </a:prstGeom>
          <a:ln>
            <a:noFill/>
          </a:ln>
        </p:spPr>
        <p:txBody>
          <a:bodyPr vert="horz" lIns="0" tIns="0" rIns="13716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1" sz="5600" b="1" kern="120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ctr"/>
            <a:r>
              <a:rPr lang="ja-JP" altLang="en-US" sz="4400" dirty="0"/>
              <a:t>データ解析</a:t>
            </a:r>
            <a:r>
              <a:rPr lang="ja-JP" altLang="en-US" sz="4400" dirty="0" smtClean="0"/>
              <a:t>コンペティション</a:t>
            </a:r>
            <a:endParaRPr lang="en-US" altLang="ja-JP" sz="4400" dirty="0" smtClean="0"/>
          </a:p>
          <a:p>
            <a:pPr algn="ctr"/>
            <a:endParaRPr lang="en-US" altLang="ja-JP" sz="4400" dirty="0"/>
          </a:p>
          <a:p>
            <a:pPr algn="ctr"/>
            <a:r>
              <a:rPr lang="ja-JP" altLang="en-US" sz="3600" dirty="0" smtClean="0"/>
              <a:t>階層ベイズによる消費者</a:t>
            </a:r>
            <a:r>
              <a:rPr lang="ja-JP" altLang="en-US" sz="3600" dirty="0"/>
              <a:t>購買</a:t>
            </a:r>
            <a:r>
              <a:rPr lang="ja-JP" altLang="en-US" sz="3600" dirty="0" smtClean="0"/>
              <a:t>行動モデル</a:t>
            </a:r>
            <a:endParaRPr lang="en-US" altLang="ja-JP" sz="3600" dirty="0" smtClean="0"/>
          </a:p>
          <a:p>
            <a:pPr algn="ctr"/>
            <a:r>
              <a:rPr lang="ja-JP" altLang="en-US" sz="3600" dirty="0" smtClean="0"/>
              <a:t>を用いた売上予測</a:t>
            </a:r>
            <a:endParaRPr lang="ja-JP" altLang="en-US" sz="36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4652" y="3766625"/>
            <a:ext cx="7854696" cy="1314450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チーム名　チーム葛飾</a:t>
            </a:r>
            <a:endParaRPr lang="en-US" altLang="ja-JP" sz="2400" dirty="0"/>
          </a:p>
          <a:p>
            <a:r>
              <a:rPr lang="ja-JP" altLang="en-US" sz="2400" dirty="0"/>
              <a:t>発表者　小坪琢人</a:t>
            </a:r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客単価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35201" y="818532"/>
            <a:ext cx="5304895" cy="793292"/>
          </a:xfrm>
        </p:spPr>
        <p:txBody>
          <a:bodyPr>
            <a:normAutofit/>
          </a:bodyPr>
          <a:lstStyle/>
          <a:p>
            <a:r>
              <a:rPr kumimoji="1" lang="ja-JP" altLang="en-US" sz="2000" dirty="0" smtClean="0"/>
              <a:t>男性の分布と女性の分布の中心が異なる</a:t>
            </a:r>
            <a:endParaRPr kumimoji="1" lang="en-US" altLang="ja-JP" sz="2000" dirty="0" smtClean="0"/>
          </a:p>
          <a:p>
            <a:r>
              <a:rPr kumimoji="1" lang="en-US" altLang="ja-JP" sz="2000" dirty="0" smtClean="0"/>
              <a:t>2</a:t>
            </a:r>
            <a:r>
              <a:rPr kumimoji="1" lang="ja-JP" altLang="en-US" sz="2000" dirty="0" err="1" smtClean="0"/>
              <a:t>つの</a:t>
            </a:r>
            <a:r>
              <a:rPr kumimoji="1" lang="ja-JP" altLang="en-US" sz="2000" dirty="0" smtClean="0"/>
              <a:t>正規分布と混合分布と考えられる</a:t>
            </a: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10</a:t>
            </a:fld>
            <a:endParaRPr lang="ja-JP" altLang="en-US" noProof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1742400"/>
            <a:ext cx="7820713" cy="48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9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5122190" y="828699"/>
            <a:ext cx="3564610" cy="783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スタッフ稼働率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11</a:t>
            </a:fld>
            <a:endParaRPr lang="ja-JP" altLang="en-US" noProof="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1742400"/>
            <a:ext cx="7820713" cy="482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4737600" y="828699"/>
                <a:ext cx="4262400" cy="69050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一日の来店顧客数</m:t>
                          </m:r>
                        </m:num>
                        <m:den>
                          <m:r>
                            <a:rPr lang="ja-JP" altLang="en-US" sz="2000" i="1">
                              <a:latin typeface="Cambria Math" panose="02040503050406030204" pitchFamily="18" charset="0"/>
                            </a:rPr>
                            <m:t>一日の</m:t>
                          </m:r>
                          <m:r>
                            <a:rPr lang="ja-JP" altLang="en-US" sz="2000" i="1" smtClean="0">
                              <a:latin typeface="Cambria Math" panose="02040503050406030204" pitchFamily="18" charset="0"/>
                            </a:rPr>
                            <m:t>出勤スタッフ数</m:t>
                          </m:r>
                        </m:den>
                      </m:f>
                    </m:oMath>
                  </m:oMathPara>
                </a14:m>
                <a:endParaRPr lang="en-US" altLang="ja-JP" sz="2000" dirty="0" smtClean="0"/>
              </a:p>
            </p:txBody>
          </p:sp>
        </mc:Choice>
        <mc:Fallback xmlns="">
          <p:sp>
            <p:nvSpPr>
              <p:cNvPr id="7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7600" y="828699"/>
                <a:ext cx="4262400" cy="690501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39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お気に入り</a:t>
            </a:r>
            <a:r>
              <a:rPr lang="ja-JP" altLang="en-US" dirty="0"/>
              <a:t>店舗</a:t>
            </a:r>
            <a:r>
              <a:rPr lang="ja-JP" altLang="en-US" dirty="0" smtClean="0"/>
              <a:t>ごとの</a:t>
            </a:r>
            <a:r>
              <a:rPr lang="ja-JP" altLang="en-US" dirty="0"/>
              <a:t>集計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99634"/>
            <a:ext cx="8229600" cy="22179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 smtClean="0"/>
              <a:t>各顧客</a:t>
            </a:r>
            <a:r>
              <a:rPr lang="ja-JP" altLang="en-US" sz="2400" dirty="0"/>
              <a:t>に</a:t>
            </a:r>
            <a:r>
              <a:rPr lang="ja-JP" altLang="en-US" sz="2400" dirty="0" smtClean="0"/>
              <a:t>ついて</a:t>
            </a:r>
            <a:r>
              <a:rPr lang="ja-JP" altLang="en-US" sz="2400" dirty="0" smtClean="0">
                <a:solidFill>
                  <a:srgbClr val="FF0000"/>
                </a:solidFill>
              </a:rPr>
              <a:t>期間内に最も</a:t>
            </a:r>
            <a:r>
              <a:rPr lang="ja-JP" altLang="en-US" sz="2400" dirty="0">
                <a:solidFill>
                  <a:srgbClr val="FF0000"/>
                </a:solidFill>
              </a:rPr>
              <a:t>多く来店した</a:t>
            </a:r>
            <a:r>
              <a:rPr lang="ja-JP" altLang="en-US" sz="2400" dirty="0"/>
              <a:t>店舗をお気に入り店舗と仮定</a:t>
            </a:r>
            <a:r>
              <a:rPr lang="ja-JP" altLang="en-US" sz="2400" dirty="0" smtClean="0"/>
              <a:t>する</a:t>
            </a:r>
            <a:endParaRPr lang="en-US" altLang="ja-JP" sz="24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sz="2400" dirty="0"/>
              <a:t>顧客データから年齢、性別が不明のデータを</a:t>
            </a:r>
            <a:r>
              <a:rPr lang="ja-JP" altLang="en-US" sz="2400" dirty="0" smtClean="0"/>
              <a:t>取り除く</a:t>
            </a: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12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7372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性別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13</a:t>
            </a:fld>
            <a:endParaRPr lang="ja-JP" altLang="en-US" noProof="0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180037" y="912702"/>
            <a:ext cx="4506763" cy="699122"/>
          </a:xfrm>
        </p:spPr>
        <p:txBody>
          <a:bodyPr>
            <a:noAutofit/>
          </a:bodyPr>
          <a:lstStyle/>
          <a:p>
            <a:r>
              <a:rPr kumimoji="1" lang="ja-JP" altLang="en-US" sz="2000" dirty="0" smtClean="0"/>
              <a:t>池袋、新宿、中野は他店舗に比べ、</a:t>
            </a:r>
            <a:r>
              <a:rPr kumimoji="1" lang="en-US" altLang="ja-JP" sz="2000" dirty="0" smtClean="0"/>
              <a:t>~30</a:t>
            </a:r>
            <a:r>
              <a:rPr kumimoji="1" lang="ja-JP" altLang="en-US" sz="2000" dirty="0" smtClean="0"/>
              <a:t>代の男性の比率が大きい</a:t>
            </a:r>
            <a:endParaRPr kumimoji="1" lang="ja-JP" altLang="en-US" sz="20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1742400"/>
            <a:ext cx="7820713" cy="48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5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1742400"/>
            <a:ext cx="7820713" cy="48276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年代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14</a:t>
            </a:fld>
            <a:endParaRPr lang="ja-JP" altLang="en-US" noProof="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4233620" y="1040324"/>
            <a:ext cx="5005953" cy="445576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sz="1950" dirty="0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51537" y="780154"/>
            <a:ext cx="5692463" cy="831670"/>
          </a:xfrm>
        </p:spPr>
        <p:txBody>
          <a:bodyPr>
            <a:noAutofit/>
          </a:bodyPr>
          <a:lstStyle/>
          <a:p>
            <a:r>
              <a:rPr kumimoji="1" lang="ja-JP" altLang="en-US" sz="2000" dirty="0" smtClean="0"/>
              <a:t>どの店舗も</a:t>
            </a:r>
            <a:r>
              <a:rPr kumimoji="1" lang="en-US" altLang="ja-JP" sz="2000" dirty="0" smtClean="0"/>
              <a:t>30~50</a:t>
            </a:r>
            <a:r>
              <a:rPr kumimoji="1" lang="ja-JP" altLang="en-US" sz="2000" dirty="0" smtClean="0"/>
              <a:t>代が最も多いが、次に</a:t>
            </a:r>
            <a:r>
              <a:rPr kumimoji="1" lang="en-US" altLang="ja-JP" sz="2000" dirty="0" smtClean="0"/>
              <a:t>~30</a:t>
            </a:r>
            <a:r>
              <a:rPr kumimoji="1" lang="ja-JP" altLang="en-US" sz="2000" dirty="0" smtClean="0"/>
              <a:t>代が多い店舗と</a:t>
            </a:r>
            <a:r>
              <a:rPr kumimoji="1" lang="en-US" altLang="ja-JP" sz="2000" dirty="0" smtClean="0"/>
              <a:t>50~</a:t>
            </a:r>
            <a:r>
              <a:rPr kumimoji="1" lang="ja-JP" altLang="en-US" sz="2000" dirty="0" smtClean="0"/>
              <a:t>代が多い店舗がある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604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リピーターと非リピーターの分析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15</a:t>
            </a:fld>
            <a:endParaRPr lang="ja-JP" altLang="en-US" noProof="0" dirty="0"/>
          </a:p>
        </p:txBody>
      </p:sp>
      <p:sp>
        <p:nvSpPr>
          <p:cNvPr id="7" name="コンテンツ プレースホルダー 6"/>
          <p:cNvSpPr txBox="1">
            <a:spLocks noGrp="1"/>
          </p:cNvSpPr>
          <p:nvPr>
            <p:ph idx="1"/>
          </p:nvPr>
        </p:nvSpPr>
        <p:spPr>
          <a:xfrm>
            <a:off x="457200" y="2032779"/>
            <a:ext cx="8229600" cy="904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リピーター：期間内来店</a:t>
            </a:r>
            <a:r>
              <a:rPr kumimoji="1" lang="en-US" altLang="ja-JP" sz="2400" dirty="0" smtClean="0"/>
              <a:t>2</a:t>
            </a:r>
            <a:r>
              <a:rPr kumimoji="1" lang="ja-JP" altLang="en-US" sz="2400" dirty="0" smtClean="0"/>
              <a:t>日</a:t>
            </a:r>
            <a:r>
              <a:rPr kumimoji="1" lang="ja-JP" altLang="en-US" sz="2400" dirty="0" smtClean="0"/>
              <a:t>以上 </a:t>
            </a:r>
            <a:r>
              <a:rPr kumimoji="1" lang="en-US" altLang="ja-JP" sz="2400" dirty="0" smtClean="0"/>
              <a:t>(10617</a:t>
            </a:r>
            <a:r>
              <a:rPr kumimoji="1" lang="ja-JP" altLang="en-US" sz="2400" dirty="0" smtClean="0"/>
              <a:t>人</a:t>
            </a:r>
            <a:r>
              <a:rPr kumimoji="1" lang="en-US" altLang="ja-JP" sz="2400" dirty="0" smtClean="0"/>
              <a:t>)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非リピーター：期間内来店</a:t>
            </a:r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日</a:t>
            </a:r>
            <a:r>
              <a:rPr kumimoji="1" lang="ja-JP" altLang="en-US" sz="2400" dirty="0" smtClean="0"/>
              <a:t>のみ </a:t>
            </a:r>
            <a:r>
              <a:rPr kumimoji="1" lang="en-US" altLang="ja-JP" sz="2400" dirty="0" smtClean="0"/>
              <a:t>(21245</a:t>
            </a:r>
            <a:r>
              <a:rPr kumimoji="1" lang="ja-JP" altLang="en-US" sz="2400" dirty="0" smtClean="0"/>
              <a:t>人</a:t>
            </a:r>
            <a:r>
              <a:rPr kumimoji="1" lang="en-US" altLang="ja-JP" sz="2400" dirty="0" smtClean="0"/>
              <a:t>)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4233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来店回数比較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16</a:t>
            </a:fld>
            <a:endParaRPr lang="ja-JP" altLang="en-US" noProof="0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2160000"/>
            <a:ext cx="4199041" cy="2592000"/>
          </a:xfrm>
          <a:prstGeom prst="rect">
            <a:avLst/>
          </a:prstGeom>
        </p:spPr>
      </p:pic>
      <p:sp>
        <p:nvSpPr>
          <p:cNvPr id="10" name="コンテンツ プレースホルダー 6"/>
          <p:cNvSpPr txBox="1">
            <a:spLocks/>
          </p:cNvSpPr>
          <p:nvPr/>
        </p:nvSpPr>
        <p:spPr>
          <a:xfrm>
            <a:off x="457200" y="5031701"/>
            <a:ext cx="822960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/>
              <a:t>リピーターに比べて、非リピーターは土日に来ている割合が多い</a:t>
            </a:r>
            <a:endParaRPr lang="en-US" altLang="ja-JP" sz="2000" dirty="0" smtClean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73" y="2160000"/>
            <a:ext cx="4199041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クーポン利用回数比較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dirty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17</a:t>
            </a:fld>
            <a:endParaRPr lang="ja-JP" altLang="en-US" noProof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000" y="2160000"/>
            <a:ext cx="4199040" cy="2592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2160000"/>
            <a:ext cx="4199041" cy="2592000"/>
          </a:xfrm>
          <a:prstGeom prst="rect">
            <a:avLst/>
          </a:prstGeom>
        </p:spPr>
      </p:pic>
      <p:sp>
        <p:nvSpPr>
          <p:cNvPr id="9" name="コンテンツ プレースホルダー 6"/>
          <p:cNvSpPr txBox="1">
            <a:spLocks/>
          </p:cNvSpPr>
          <p:nvPr/>
        </p:nvSpPr>
        <p:spPr>
          <a:xfrm>
            <a:off x="457200" y="5031701"/>
            <a:ext cx="8229600" cy="1077218"/>
          </a:xfrm>
          <a:prstGeom prst="rect">
            <a:avLst/>
          </a:prstGeom>
          <a:noFill/>
          <a:ln>
            <a:noFill/>
          </a:ln>
        </p:spPr>
        <p:txBody>
          <a:bodyPr vert="horz" wrap="square" rtlCol="0">
            <a:spAutoFit/>
          </a:bodyPr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/>
              <a:t>非リピーターのクーポン利用回数は多い</a:t>
            </a:r>
            <a:endParaRPr lang="en-US" altLang="ja-JP" sz="2000" dirty="0" smtClean="0"/>
          </a:p>
          <a:p>
            <a:r>
              <a:rPr lang="ja-JP" altLang="en-US" sz="2000" dirty="0" smtClean="0"/>
              <a:t>平日クーポンなどの</a:t>
            </a:r>
            <a:r>
              <a:rPr lang="ja-JP" altLang="en-US" sz="2000" dirty="0"/>
              <a:t>影響</a:t>
            </a:r>
            <a:r>
              <a:rPr lang="ja-JP" altLang="en-US" sz="2000" dirty="0" smtClean="0"/>
              <a:t>で非リピーターは平日にも多く来ていると考えられる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9361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消費者購買行動モデル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99634"/>
            <a:ext cx="8229600" cy="2765166"/>
          </a:xfrm>
        </p:spPr>
        <p:txBody>
          <a:bodyPr/>
          <a:lstStyle/>
          <a:p>
            <a:r>
              <a:rPr lang="ja-JP" altLang="en-US" dirty="0" smtClean="0"/>
              <a:t>小西によって美容院における来店確率のモデル化がされ</a:t>
            </a:r>
            <a:r>
              <a:rPr lang="en-US" altLang="ja-JP" dirty="0" smtClean="0"/>
              <a:t>[2]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佐藤らによって消費者購買モデルが提案されている</a:t>
            </a:r>
            <a:r>
              <a:rPr lang="en-US" altLang="ja-JP" dirty="0" smtClean="0"/>
              <a:t>[3]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これらの先行研究を元に本データに適したモデルを構築する。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18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45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想定モデル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19</a:t>
            </a:fld>
            <a:endParaRPr lang="ja-JP" altLang="en-US" noProof="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6048850" y="2911082"/>
            <a:ext cx="2966160" cy="1395120"/>
            <a:chOff x="3952800" y="4602480"/>
            <a:chExt cx="2966160" cy="1395120"/>
          </a:xfrm>
        </p:grpSpPr>
        <p:sp>
          <p:nvSpPr>
            <p:cNvPr id="9" name="円/楕円 8"/>
            <p:cNvSpPr/>
            <p:nvPr/>
          </p:nvSpPr>
          <p:spPr>
            <a:xfrm>
              <a:off x="3952800" y="4602480"/>
              <a:ext cx="2966160" cy="139512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/>
                <p:cNvSpPr txBox="1"/>
                <p:nvPr/>
              </p:nvSpPr>
              <p:spPr>
                <a:xfrm>
                  <a:off x="4413680" y="4895094"/>
                  <a:ext cx="2174240" cy="7538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4000" dirty="0" smtClean="0"/>
                    <a:t>売上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4400" i="1" dirty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kumimoji="1" lang="en-US" altLang="ja-JP" sz="4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a14:m>
                  <a:r>
                    <a:rPr kumimoji="1" lang="ja-JP" altLang="en-US" sz="4000" dirty="0" smtClean="0"/>
                    <a:t> </a:t>
                  </a:r>
                </a:p>
              </p:txBody>
            </p:sp>
          </mc:Choice>
          <mc:Fallback xmlns="">
            <p:sp>
              <p:nvSpPr>
                <p:cNvPr id="12" name="テキスト ボックス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680" y="4895094"/>
                  <a:ext cx="2174240" cy="7538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0084" t="-6504" b="-365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グループ化 27"/>
          <p:cNvGrpSpPr/>
          <p:nvPr/>
        </p:nvGrpSpPr>
        <p:grpSpPr>
          <a:xfrm>
            <a:off x="4343400" y="1834132"/>
            <a:ext cx="1046480" cy="995680"/>
            <a:chOff x="3195493" y="2270650"/>
            <a:chExt cx="1046480" cy="995680"/>
          </a:xfrm>
        </p:grpSpPr>
        <p:sp>
          <p:nvSpPr>
            <p:cNvPr id="10" name="円/楕円 9"/>
            <p:cNvSpPr/>
            <p:nvPr/>
          </p:nvSpPr>
          <p:spPr>
            <a:xfrm>
              <a:off x="3195493" y="2270650"/>
              <a:ext cx="1046480" cy="9956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3408680" y="2315167"/>
                  <a:ext cx="375920" cy="69371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4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dirty="0" err="1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680" y="2315167"/>
                  <a:ext cx="375920" cy="69371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725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グループ化 17"/>
          <p:cNvGrpSpPr/>
          <p:nvPr/>
        </p:nvGrpSpPr>
        <p:grpSpPr>
          <a:xfrm>
            <a:off x="3832667" y="3726758"/>
            <a:ext cx="1046480" cy="995680"/>
            <a:chOff x="6715760" y="2235200"/>
            <a:chExt cx="1046480" cy="995680"/>
          </a:xfrm>
        </p:grpSpPr>
        <p:sp>
          <p:nvSpPr>
            <p:cNvPr id="11" name="円/楕円 10"/>
            <p:cNvSpPr/>
            <p:nvPr/>
          </p:nvSpPr>
          <p:spPr>
            <a:xfrm>
              <a:off x="6715760" y="2235200"/>
              <a:ext cx="1046480" cy="9956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/>
                <p:cNvSpPr txBox="1"/>
                <p:nvPr/>
              </p:nvSpPr>
              <p:spPr>
                <a:xfrm>
                  <a:off x="7025240" y="2396376"/>
                  <a:ext cx="37592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dirty="0" smtClean="0">
                                <a:latin typeface="Cambria Math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3200" b="0" i="1" dirty="0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200" dirty="0" err="1" smtClean="0"/>
                </a:p>
              </p:txBody>
            </p:sp>
          </mc:Choice>
          <mc:Fallback xmlns="">
            <p:sp>
              <p:nvSpPr>
                <p:cNvPr id="14" name="テキスト ボックス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40" y="2396376"/>
                  <a:ext cx="375920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819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/>
          <p:cNvGrpSpPr/>
          <p:nvPr/>
        </p:nvGrpSpPr>
        <p:grpSpPr>
          <a:xfrm>
            <a:off x="2308074" y="1828741"/>
            <a:ext cx="1046480" cy="995680"/>
            <a:chOff x="792480" y="2235200"/>
            <a:chExt cx="1046480" cy="995680"/>
          </a:xfrm>
        </p:grpSpPr>
        <p:sp>
          <p:nvSpPr>
            <p:cNvPr id="8" name="円/楕円 7"/>
            <p:cNvSpPr/>
            <p:nvPr/>
          </p:nvSpPr>
          <p:spPr>
            <a:xfrm>
              <a:off x="792480" y="2235200"/>
              <a:ext cx="1046480" cy="9956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/>
                <p:cNvSpPr txBox="1"/>
                <p:nvPr/>
              </p:nvSpPr>
              <p:spPr>
                <a:xfrm>
                  <a:off x="878843" y="2364498"/>
                  <a:ext cx="93472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200" dirty="0" err="1" smtClean="0"/>
                </a:p>
              </p:txBody>
            </p:sp>
          </mc:Choice>
          <mc:Fallback xmlns="">
            <p:sp>
              <p:nvSpPr>
                <p:cNvPr id="15" name="テキスト ボックス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843" y="2364498"/>
                  <a:ext cx="934720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線矢印コネクタ 16"/>
          <p:cNvCxnSpPr>
            <a:stCxn id="8" idx="6"/>
            <a:endCxn id="10" idx="2"/>
          </p:cNvCxnSpPr>
          <p:nvPr/>
        </p:nvCxnSpPr>
        <p:spPr>
          <a:xfrm>
            <a:off x="3354554" y="2326581"/>
            <a:ext cx="988846" cy="5391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>
            <a:stCxn id="10" idx="6"/>
            <a:endCxn id="9" idx="1"/>
          </p:cNvCxnSpPr>
          <p:nvPr/>
        </p:nvCxnSpPr>
        <p:spPr>
          <a:xfrm>
            <a:off x="5389880" y="2331972"/>
            <a:ext cx="1093354" cy="783421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11" idx="6"/>
            <a:endCxn id="9" idx="2"/>
          </p:cNvCxnSpPr>
          <p:nvPr/>
        </p:nvCxnSpPr>
        <p:spPr>
          <a:xfrm flipV="1">
            <a:off x="4879147" y="3608642"/>
            <a:ext cx="1169703" cy="61595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72622" y="2930933"/>
            <a:ext cx="15409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来店間隔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468154" y="1794387"/>
            <a:ext cx="24628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日の来店人数</a:t>
            </a: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207867" y="4873526"/>
            <a:ext cx="2620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</a:t>
            </a:r>
            <a:r>
              <a:rPr kumimoji="1" lang="ja-JP" altLang="en-US" sz="2400" dirty="0" smtClean="0"/>
              <a:t>回あたりの単価</a:t>
            </a:r>
          </a:p>
        </p:txBody>
      </p:sp>
      <p:grpSp>
        <p:nvGrpSpPr>
          <p:cNvPr id="26" name="グループ化 25"/>
          <p:cNvGrpSpPr/>
          <p:nvPr/>
        </p:nvGrpSpPr>
        <p:grpSpPr>
          <a:xfrm>
            <a:off x="142393" y="3392598"/>
            <a:ext cx="1869236" cy="1783226"/>
            <a:chOff x="-93993" y="2164295"/>
            <a:chExt cx="1806638" cy="1031329"/>
          </a:xfrm>
        </p:grpSpPr>
        <p:sp>
          <p:nvSpPr>
            <p:cNvPr id="27" name="円/楕円 26"/>
            <p:cNvSpPr/>
            <p:nvPr/>
          </p:nvSpPr>
          <p:spPr>
            <a:xfrm>
              <a:off x="-93993" y="2164295"/>
              <a:ext cx="1806638" cy="99568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-10880" y="2430213"/>
                  <a:ext cx="1723525" cy="76541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1" lang="ja-JP" altLang="en-US" sz="2400" dirty="0" smtClean="0"/>
                          <m:t>顧客</m:t>
                        </m:r>
                        <m:r>
                          <a:rPr kumimoji="1" lang="ja-JP" altLang="en-US" sz="2400" i="1" dirty="0">
                            <a:latin typeface="Cambria Math" panose="02040503050406030204" pitchFamily="18" charset="0"/>
                          </a:rPr>
                          <m:t>と店舗</m:t>
                        </m:r>
                      </m:oMath>
                    </m:oMathPara>
                  </a14:m>
                  <a:endParaRPr kumimoji="1" lang="en-US" altLang="ja-JP" sz="2400" i="1" dirty="0" smtClean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1" lang="ja-JP" altLang="en-US" sz="2400" dirty="0"/>
                          <m:t>の特性</m:t>
                        </m:r>
                      </m:oMath>
                    </m:oMathPara>
                  </a14:m>
                  <a:endParaRPr kumimoji="1" lang="ja-JP" altLang="en-US" sz="2400" dirty="0"/>
                </a:p>
                <a:p>
                  <a:endParaRPr kumimoji="1" lang="en-US" altLang="ja-JP" sz="3200" b="0" dirty="0" smtClean="0"/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880" y="2430213"/>
                  <a:ext cx="1723525" cy="76541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83" r="-34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/>
              <p:cNvSpPr txBox="1"/>
              <p:nvPr/>
            </p:nvSpPr>
            <p:spPr>
              <a:xfrm>
                <a:off x="4369513" y="5356865"/>
                <a:ext cx="153331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：</m:t>
                    </m:r>
                  </m:oMath>
                </a14:m>
                <a:r>
                  <a:rPr kumimoji="1" lang="ja-JP" altLang="en-US" sz="2400" dirty="0" smtClean="0"/>
                  <a:t>曜日</a:t>
                </a:r>
                <a:endParaRPr kumimoji="1" lang="en-US" altLang="ja-JP" sz="2400" dirty="0" smtClean="0"/>
              </a:p>
            </p:txBody>
          </p:sp>
        </mc:Choice>
        <mc:Fallback>
          <p:sp>
            <p:nvSpPr>
              <p:cNvPr id="41" name="テキスト ボックス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513" y="5356865"/>
                <a:ext cx="1533314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8000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369513" y="5818530"/>
                <a:ext cx="236080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lit/>
                      </m:rP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𝑖</m:t>
                    </m:r>
                    <m:r>
                      <a:rPr kumimoji="1" lang="ja-JP" altLang="en-US" sz="240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：</m:t>
                    </m:r>
                  </m:oMath>
                </a14:m>
                <a:r>
                  <a:rPr kumimoji="1" lang="ja-JP" altLang="en-US" sz="2400" dirty="0" smtClean="0"/>
                  <a:t>顧客</a:t>
                </a:r>
                <a:endParaRPr kumimoji="1" lang="en-US" altLang="ja-JP" sz="2400" dirty="0" smtClean="0"/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513" y="5818530"/>
                <a:ext cx="2360801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7895" b="-315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矢印コネクタ 48"/>
          <p:cNvCxnSpPr>
            <a:stCxn id="27" idx="0"/>
            <a:endCxn id="8" idx="3"/>
          </p:cNvCxnSpPr>
          <p:nvPr/>
        </p:nvCxnSpPr>
        <p:spPr>
          <a:xfrm flipV="1">
            <a:off x="1077011" y="2678607"/>
            <a:ext cx="1384316" cy="713991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1962160" y="4221739"/>
            <a:ext cx="1821038" cy="28794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39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99633"/>
            <a:ext cx="3851329" cy="4531211"/>
          </a:xfrm>
        </p:spPr>
        <p:txBody>
          <a:bodyPr>
            <a:normAutofit/>
          </a:bodyPr>
          <a:lstStyle/>
          <a:p>
            <a:r>
              <a:rPr lang="ja-JP" altLang="en-US" sz="2400" dirty="0" smtClean="0"/>
              <a:t>背景</a:t>
            </a:r>
            <a:endParaRPr lang="en-US" altLang="ja-JP" sz="2400" dirty="0" smtClean="0"/>
          </a:p>
          <a:p>
            <a:r>
              <a:rPr lang="ja-JP" altLang="en-US" sz="2400" dirty="0" smtClean="0"/>
              <a:t>分析</a:t>
            </a:r>
            <a:r>
              <a:rPr lang="ja-JP" altLang="en-US" sz="2400" dirty="0" smtClean="0"/>
              <a:t>データ</a:t>
            </a:r>
            <a:endParaRPr lang="en-US" altLang="ja-JP" sz="2400" dirty="0" smtClean="0"/>
          </a:p>
          <a:p>
            <a:pPr lvl="1"/>
            <a:r>
              <a:rPr lang="ja-JP" altLang="en-US" sz="1800" dirty="0" smtClean="0"/>
              <a:t>データ概要</a:t>
            </a:r>
            <a:endParaRPr lang="en-US" altLang="ja-JP" sz="1800" dirty="0" smtClean="0"/>
          </a:p>
          <a:p>
            <a:pPr lvl="1"/>
            <a:r>
              <a:rPr lang="ja-JP" altLang="en-US" sz="1800" dirty="0" smtClean="0"/>
              <a:t>データ</a:t>
            </a:r>
            <a:r>
              <a:rPr lang="ja-JP" altLang="en-US" sz="1800" dirty="0" smtClean="0"/>
              <a:t>処理</a:t>
            </a:r>
            <a:endParaRPr lang="en-US" altLang="ja-JP" sz="1800" dirty="0" smtClean="0"/>
          </a:p>
          <a:p>
            <a:pPr lvl="1"/>
            <a:r>
              <a:rPr lang="en-US" altLang="ja-JP" sz="1800" dirty="0" smtClean="0"/>
              <a:t>RDB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>ER</a:t>
            </a:r>
            <a:r>
              <a:rPr lang="ja-JP" altLang="en-US" sz="1800" dirty="0" smtClean="0"/>
              <a:t>図</a:t>
            </a:r>
            <a:endParaRPr lang="en-US" altLang="ja-JP" sz="1800" dirty="0"/>
          </a:p>
          <a:p>
            <a:r>
              <a:rPr lang="ja-JP" altLang="en-US" sz="2400" dirty="0"/>
              <a:t>目的</a:t>
            </a:r>
            <a:r>
              <a:rPr lang="en-US" altLang="ja-JP" sz="2400" dirty="0" smtClean="0"/>
              <a:t>	</a:t>
            </a:r>
            <a:endParaRPr lang="en-US" altLang="ja-JP" sz="2400" dirty="0"/>
          </a:p>
          <a:p>
            <a:r>
              <a:rPr lang="ja-JP" altLang="en-US" sz="2400" dirty="0" smtClean="0"/>
              <a:t>データ</a:t>
            </a:r>
            <a:r>
              <a:rPr lang="ja-JP" altLang="en-US" sz="2400" dirty="0" smtClean="0"/>
              <a:t>集計</a:t>
            </a:r>
            <a:endParaRPr lang="en-US" altLang="ja-JP" sz="2000" dirty="0"/>
          </a:p>
          <a:p>
            <a:pPr lvl="1"/>
            <a:r>
              <a:rPr lang="ja-JP" altLang="en-US" sz="2000" dirty="0" smtClean="0"/>
              <a:t>基礎集計</a:t>
            </a:r>
            <a:endParaRPr lang="en-US" altLang="ja-JP" sz="2000" dirty="0" smtClean="0"/>
          </a:p>
          <a:p>
            <a:pPr lvl="1"/>
            <a:r>
              <a:rPr lang="ja-JP" altLang="en-US" sz="2000" dirty="0"/>
              <a:t>店舗</a:t>
            </a:r>
            <a:r>
              <a:rPr lang="ja-JP" altLang="en-US" sz="2000" dirty="0" smtClean="0"/>
              <a:t>ごと</a:t>
            </a:r>
            <a:endParaRPr lang="en-US" altLang="ja-JP" dirty="0"/>
          </a:p>
          <a:p>
            <a:r>
              <a:rPr lang="ja-JP" altLang="en-US" sz="2400" dirty="0" smtClean="0"/>
              <a:t>消費者</a:t>
            </a:r>
            <a:r>
              <a:rPr lang="ja-JP" altLang="en-US" sz="2400" dirty="0"/>
              <a:t>購買行動モデル</a:t>
            </a:r>
            <a:endParaRPr lang="en-US" altLang="ja-JP" sz="24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708539-F709-401E-B838-071C038E1B0C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2</a:t>
            </a:fld>
            <a:endParaRPr lang="ja-JP" altLang="en-US" noProof="0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308529" y="1799634"/>
            <a:ext cx="3851329" cy="453121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05740" indent="-20574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80060" indent="-185166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685800" indent="-185166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891540" indent="-157734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097280" indent="-157734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1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303020" indent="-157734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indent="-13716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" indent="-13716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145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想定</a:t>
            </a:r>
            <a:r>
              <a:rPr lang="ja-JP" altLang="en-US" sz="2400" dirty="0" smtClean="0"/>
              <a:t>モデル</a:t>
            </a:r>
            <a:endParaRPr lang="en-US" altLang="ja-JP" sz="2400" dirty="0" smtClean="0"/>
          </a:p>
          <a:p>
            <a:pPr lvl="1"/>
            <a:r>
              <a:rPr lang="ja-JP" altLang="en-US" sz="2000" dirty="0" smtClean="0"/>
              <a:t>来店間隔モデル</a:t>
            </a:r>
            <a:endParaRPr lang="en-US" altLang="ja-JP" sz="2000" dirty="0" smtClean="0"/>
          </a:p>
          <a:p>
            <a:r>
              <a:rPr lang="ja-JP" altLang="en-US" sz="2400" dirty="0" smtClean="0"/>
              <a:t>売上</a:t>
            </a:r>
            <a:r>
              <a:rPr lang="ja-JP" altLang="en-US" sz="2400" dirty="0"/>
              <a:t>予測モデル</a:t>
            </a:r>
            <a:endParaRPr lang="en-US" altLang="ja-JP" sz="2400" dirty="0"/>
          </a:p>
          <a:p>
            <a:pPr lvl="1"/>
            <a:r>
              <a:rPr lang="ja-JP" altLang="en-US" sz="2000" dirty="0" smtClean="0"/>
              <a:t>施策</a:t>
            </a:r>
            <a:endParaRPr lang="en-US" altLang="ja-JP" sz="2400" dirty="0"/>
          </a:p>
          <a:p>
            <a:r>
              <a:rPr lang="ja-JP" altLang="en-US" sz="2400" dirty="0" smtClean="0"/>
              <a:t>今後の展望</a:t>
            </a:r>
            <a:endParaRPr lang="en-US" altLang="ja-JP" sz="2000" dirty="0"/>
          </a:p>
          <a:p>
            <a:r>
              <a:rPr lang="ja-JP" altLang="en-US" sz="2400" dirty="0" smtClean="0"/>
              <a:t>文献</a:t>
            </a:r>
          </a:p>
          <a:p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924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177800" y="1729881"/>
                <a:ext cx="8331200" cy="4599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2800" dirty="0" smtClean="0">
                    <a:solidFill>
                      <a:schemeClr val="tx1"/>
                    </a:solidFill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sz="28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endParaRPr kumimoji="1" lang="en-US" altLang="ja-JP" sz="2800" b="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kumimoji="1" lang="ja-JP" altLang="en-US" sz="2800" b="0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ja-JP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8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(1)</m:t>
                        </m:r>
                      </m:sup>
                    </m:sSubSup>
                    <m: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 ~ </m:t>
                    </m:r>
                    <m:r>
                      <a:rPr kumimoji="1" lang="en-US" altLang="ja-JP" sz="28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r>
                      <a:rPr kumimoji="1" lang="en-US" altLang="ja-JP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𝑜𝑔𝑛𝑜𝑟𝑚𝑎𝑙</m:t>
                    </m:r>
                    <m:d>
                      <m:dPr>
                        <m:ctrlPr>
                          <a:rPr kumimoji="1" lang="en-US" altLang="ja-JP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8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ja-JP" sz="2800" b="1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𝒊</m:t>
                            </m:r>
                          </m:sub>
                        </m:sSub>
                        <m:r>
                          <a:rPr kumimoji="1" lang="en-US" altLang="ja-JP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ja-JP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</m:d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(2)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~ 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𝐶𝑎𝑡𝑒𝑔𝑜𝑟𝑖𝑐𝑎𝑙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𝑤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|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𝜃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kumimoji="1" lang="ja-JP" altLang="en-US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　</a:t>
                </a:r>
                <a:r>
                  <a:rPr kumimoji="1" lang="en-US" altLang="ja-JP" sz="2800" b="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/>
                </a:r>
                <a:br>
                  <a:rPr kumimoji="1" lang="en-US" altLang="ja-JP" sz="2800" b="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</a:br>
                <a:r>
                  <a:rPr kumimoji="1" lang="ja-JP" altLang="en-US" sz="2800" b="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mr-IN" altLang="ja-JP" sz="2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280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𝑠𝑒𝑥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𝑎𝑔𝑒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800" i="1" dirty="0" smtClean="0">
                    <a:solidFill>
                      <a:schemeClr val="tx1"/>
                    </a:solidFill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:endParaRPr kumimoji="1" lang="en-US" altLang="ja-JP" sz="2800" i="1" dirty="0" smtClean="0">
                  <a:solidFill>
                    <a:schemeClr val="tx1"/>
                  </a:solidFill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algn="ctr"/>
                <a:r>
                  <a:rPr kumimoji="1" lang="ja-JP" altLang="en-US" sz="2800" b="0" dirty="0" smtClean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𝑠𝑒𝑥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=0, 1;    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m:rPr>
                        <m:nor/>
                      </m:rPr>
                      <a:rPr kumimoji="1" lang="en-US" altLang="ja-JP" sz="2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ja-JP" sz="2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N</m:t>
                    </m:r>
                    <m:r>
                      <a:rPr kumimoji="1" lang="en-US" altLang="ja-JP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m:rPr>
                        <m:nor/>
                      </m:rPr>
                      <a:rPr kumimoji="1" lang="en-US" altLang="ja-JP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0, </m:t>
                    </m:r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kumimoji="1" lang="en-US" altLang="ja-JP" sz="2800" b="0" i="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  <m:r>
                      <a:rPr kumimoji="1" lang="en-US" altLang="ja-JP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;    </m:t>
                    </m:r>
                    <m:r>
                      <a:rPr kumimoji="1" lang="en-US" altLang="ja-JP" sz="2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𝜎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ja-JP" sz="2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𝐻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𝑎𝑙𝑓𝐶𝑎𝑢h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𝑏</m:t>
                    </m:r>
                    <m:r>
                      <a:rPr kumimoji="1" lang="en-US" altLang="ja-JP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kumimoji="1" lang="en-US" altLang="ja-JP" sz="2800" b="0" dirty="0" smtClean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algn="ctr"/>
                <a:endParaRPr kumimoji="1" lang="en-US" altLang="ja-JP" sz="2800" dirty="0">
                  <a:solidFill>
                    <a:schemeClr val="tx1"/>
                  </a:solidFill>
                </a:endParaRPr>
              </a:p>
              <a:p>
                <a:r>
                  <a:rPr kumimoji="1" lang="ja-JP" altLang="en-US" sz="2800" dirty="0" smtClean="0"/>
                  <a:t>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：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来店間隔の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主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効果</m:t>
                    </m:r>
                  </m:oMath>
                </a14:m>
                <a:r>
                  <a:rPr kumimoji="1" lang="en-US" altLang="ja-JP" sz="2800" dirty="0" smtClean="0"/>
                  <a:t>, </a:t>
                </a:r>
                <a:r>
                  <a:rPr kumimoji="1" lang="ja-JP" altLang="en-US" sz="2800" dirty="0" smtClean="0"/>
                  <a:t>曜日</a:t>
                </a:r>
                <a:r>
                  <a:rPr kumimoji="1" lang="ja-JP" altLang="en-US" sz="2800" dirty="0" smtClean="0"/>
                  <a:t>の効果</a:t>
                </a:r>
                <a:endParaRPr kumimoji="1" lang="en-US" altLang="ja-JP" sz="2800" dirty="0" smtClean="0"/>
              </a:p>
              <a:p>
                <a:r>
                  <a:rPr kumimoji="1" lang="ja-JP" altLang="en-US" sz="2800" dirty="0" smtClean="0"/>
                  <a:t>・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sz="2800" dirty="0" smtClean="0"/>
                  <a:t>：前回来店の曜日</a:t>
                </a:r>
                <a:endParaRPr kumimoji="1" lang="en-US" altLang="ja-JP" sz="2800" dirty="0" smtClean="0"/>
              </a:p>
              <a:p>
                <a:r>
                  <a:rPr kumimoji="1" lang="ja-JP" altLang="en-US" sz="2800" dirty="0" smtClean="0"/>
                  <a:t>・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：</m:t>
                    </m:r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ハイパ</m:t>
                    </m:r>
                    <m:r>
                      <a:rPr kumimoji="1" lang="ja-JP" altLang="en-US" sz="2800" i="1" dirty="0" smtClean="0">
                        <a:latin typeface="Cambria Math" panose="02040503050406030204" pitchFamily="18" charset="0"/>
                      </a:rPr>
                      <m:t>ー</m:t>
                    </m:r>
                  </m:oMath>
                </a14:m>
                <a:r>
                  <a:rPr kumimoji="1" lang="ja-JP" altLang="en-US" sz="2800" dirty="0" smtClean="0"/>
                  <a:t>パラメータ</a:t>
                </a:r>
                <a:endParaRPr kumimoji="1" lang="en-US" altLang="ja-JP" sz="2800" dirty="0" smtClean="0"/>
              </a:p>
              <a:p>
                <a:r>
                  <a:rPr kumimoji="1" lang="ja-JP" altLang="en-US" sz="2800" dirty="0" smtClean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sz="2800" dirty="0" smtClean="0"/>
                  <a:t>：</a:t>
                </a:r>
                <a:r>
                  <a:rPr kumimoji="1" lang="ja-JP" altLang="en-US" sz="2800" dirty="0" smtClean="0"/>
                  <a:t>パラメータ</a:t>
                </a:r>
                <a:endParaRPr kumimoji="1" lang="en-US" altLang="ja-JP" sz="2800" dirty="0" smtClean="0"/>
              </a:p>
              <a:p>
                <a:r>
                  <a:rPr kumimoji="1" lang="ja-JP" altLang="en-US" sz="2800" dirty="0" smtClean="0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2800" dirty="0" smtClean="0"/>
                  <a:t> </a:t>
                </a:r>
                <a:r>
                  <a:rPr kumimoji="1" lang="en-US" altLang="ja-JP" sz="2800" dirty="0" smtClean="0"/>
                  <a:t>: </a:t>
                </a:r>
                <a:r>
                  <a:rPr kumimoji="1" lang="ja-JP" altLang="en-US" sz="2800" dirty="0" smtClean="0"/>
                  <a:t>誤差項</a:t>
                </a:r>
                <a:endParaRPr kumimoji="1" lang="en-US" altLang="ja-JP" sz="2800" dirty="0" err="1" smtClean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1729881"/>
                <a:ext cx="8331200" cy="4599529"/>
              </a:xfrm>
              <a:prstGeom prst="rect">
                <a:avLst/>
              </a:prstGeom>
              <a:blipFill rotWithShape="0">
                <a:blip r:embed="rId2"/>
                <a:stretch>
                  <a:fillRect l="-2560" b="-4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ja-JP" altLang="en-US" b="0" dirty="0" smtClean="0"/>
                  <a:t>来店間隔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ja-JP" altLang="en-US" dirty="0" smtClean="0"/>
                  <a:t>の詳細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704" b="-315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dirty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20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82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ja-JP" dirty="0" smtClean="0"/>
                  <a:t> </a:t>
                </a:r>
                <a:r>
                  <a:rPr kumimoji="1" lang="ja-JP" altLang="en-US" dirty="0" smtClean="0"/>
                  <a:t>の</a:t>
                </a:r>
                <a:r>
                  <a:rPr kumimoji="1" lang="ja-JP" altLang="en-US" dirty="0" smtClean="0"/>
                  <a:t>推定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32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曜日の効果を考えない来店間隔についてのみ、</a:t>
            </a:r>
            <a:r>
              <a:rPr kumimoji="1" lang="en-US" altLang="ja-JP" dirty="0" smtClean="0"/>
              <a:t>MCMC</a:t>
            </a:r>
            <a:r>
              <a:rPr kumimoji="1" lang="ja-JP" altLang="en-US" dirty="0" smtClean="0"/>
              <a:t>による推定を行った。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21</a:t>
            </a:fld>
            <a:endParaRPr lang="ja-JP" altLang="en-US" noProof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113" y="2797444"/>
            <a:ext cx="6053992" cy="3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施策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99634"/>
            <a:ext cx="8229600" cy="1245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700" b="1" dirty="0"/>
              <a:t>平日限定</a:t>
            </a:r>
            <a:r>
              <a:rPr lang="ja-JP" altLang="en-US" sz="2700" b="1" dirty="0" smtClean="0"/>
              <a:t>定額制プランを</a:t>
            </a:r>
            <a:r>
              <a:rPr lang="ja-JP" altLang="en-US" sz="2700" b="1" dirty="0"/>
              <a:t>打ち出す！</a:t>
            </a:r>
            <a:r>
              <a:rPr lang="ja-JP" altLang="en-US" sz="2700" b="1" dirty="0" smtClean="0"/>
              <a:t>！</a:t>
            </a:r>
            <a:endParaRPr lang="en-US" altLang="ja-JP" sz="2700" b="1" dirty="0" smtClean="0"/>
          </a:p>
          <a:p>
            <a:pPr marL="0" indent="0">
              <a:buNone/>
            </a:pPr>
            <a:r>
              <a:rPr lang="ja-JP" altLang="en-US" sz="2400" dirty="0" smtClean="0"/>
              <a:t>　　　</a:t>
            </a:r>
            <a:r>
              <a:rPr lang="ja-JP" altLang="en-US" sz="2400" u="sng" dirty="0" smtClean="0"/>
              <a:t>リピーターが平日にあまり来ていない現状を変える</a:t>
            </a:r>
            <a:r>
              <a:rPr lang="ja-JP" altLang="en-US" sz="2400" dirty="0" smtClean="0"/>
              <a:t>   </a:t>
            </a:r>
            <a:endParaRPr lang="en-US" altLang="ja-JP" sz="2700" b="1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22</a:t>
            </a:fld>
            <a:endParaRPr lang="ja-JP" altLang="en-US" noProof="0" dirty="0"/>
          </a:p>
        </p:txBody>
      </p:sp>
      <p:sp>
        <p:nvSpPr>
          <p:cNvPr id="11" name="右矢印 10"/>
          <p:cNvSpPr/>
          <p:nvPr/>
        </p:nvSpPr>
        <p:spPr>
          <a:xfrm>
            <a:off x="778068" y="2389767"/>
            <a:ext cx="499200" cy="2808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コンテンツ プレースホルダ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3260701"/>
            <a:ext cx="4199041" cy="25920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959" y="3260701"/>
            <a:ext cx="4199041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</a:t>
            </a:r>
            <a:r>
              <a:rPr lang="ja-JP" altLang="en-US" dirty="0"/>
              <a:t>展望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99633"/>
            <a:ext cx="8338088" cy="2981594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非リピーターの中で初回限定クーポンの利用を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/>
              <a:t>主</a:t>
            </a:r>
            <a:r>
              <a:rPr lang="ja-JP" altLang="en-US" sz="2400" dirty="0" smtClean="0"/>
              <a:t>に</a:t>
            </a:r>
            <a:r>
              <a:rPr lang="ja-JP" altLang="en-US" sz="2400" dirty="0"/>
              <a:t>考</a:t>
            </a:r>
            <a:r>
              <a:rPr lang="ja-JP" altLang="en-US" sz="2400" dirty="0" smtClean="0"/>
              <a:t>えている顧客と次回来店の可能性のある顧客を区別したい</a:t>
            </a:r>
            <a:endParaRPr lang="en-US" altLang="ja-JP" sz="2400" dirty="0" smtClean="0"/>
          </a:p>
          <a:p>
            <a:r>
              <a:rPr lang="ja-JP" altLang="en-US" sz="2400" dirty="0" smtClean="0"/>
              <a:t>地理情報とブランドロイヤリティの関係をしたい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endParaRPr lang="en-US" altLang="ja-JP" sz="2400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23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9352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文献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 smtClean="0"/>
              <a:t>[1]</a:t>
            </a:r>
            <a:r>
              <a:rPr lang="zh-TW" altLang="en-US" sz="2000" dirty="0"/>
              <a:t>厚生労働省健康局生活</a:t>
            </a:r>
            <a:r>
              <a:rPr lang="zh-TW" altLang="en-US" sz="2000" dirty="0" smtClean="0"/>
              <a:t>衛生課</a:t>
            </a:r>
            <a:r>
              <a:rPr lang="en-US" altLang="zh-TW" sz="2000" dirty="0" smtClean="0"/>
              <a:t>, </a:t>
            </a:r>
            <a:r>
              <a:rPr lang="ja-JP" altLang="en-US" sz="2000" dirty="0"/>
              <a:t>美容業実態</a:t>
            </a:r>
            <a:r>
              <a:rPr lang="ja-JP" altLang="en-US" sz="2000" dirty="0" smtClean="0"/>
              <a:t>調査</a:t>
            </a:r>
            <a:r>
              <a:rPr lang="en-US" altLang="ja-JP" sz="2000" dirty="0" smtClean="0"/>
              <a:t>,</a:t>
            </a:r>
            <a:r>
              <a:rPr lang="en-US" altLang="zh-TW" sz="2000" dirty="0" smtClean="0"/>
              <a:t>2010</a:t>
            </a:r>
            <a:endParaRPr kumimoji="1" lang="en-US" altLang="ja-JP" sz="2000" dirty="0" smtClean="0"/>
          </a:p>
          <a:p>
            <a:pPr marL="0" indent="0">
              <a:buNone/>
            </a:pPr>
            <a:r>
              <a:rPr kumimoji="1" lang="en-US" altLang="ja-JP" sz="2000" dirty="0" smtClean="0"/>
              <a:t>[2]</a:t>
            </a:r>
            <a:r>
              <a:rPr kumimoji="1" lang="ja-JP" altLang="en-US" sz="2000" dirty="0" smtClean="0"/>
              <a:t>小西 葉子</a:t>
            </a:r>
            <a:r>
              <a:rPr kumimoji="1" lang="en-US" altLang="ja-JP" sz="2000" dirty="0" smtClean="0"/>
              <a:t>,</a:t>
            </a:r>
            <a:r>
              <a:rPr lang="ja-JP" altLang="en-US" sz="2000" dirty="0" smtClean="0"/>
              <a:t>「存続時間分析による美容院顧客の来店確率予測</a:t>
            </a:r>
            <a:r>
              <a:rPr kumimoji="1" lang="ja-JP" altLang="en-US" sz="2000" dirty="0" smtClean="0"/>
              <a:t>」</a:t>
            </a:r>
            <a:r>
              <a:rPr kumimoji="1" lang="en-US" altLang="ja-JP" sz="2000" dirty="0" smtClean="0"/>
              <a:t>,</a:t>
            </a:r>
            <a:r>
              <a:rPr kumimoji="1" lang="ja-JP" altLang="en-US" sz="2000" dirty="0" smtClean="0"/>
              <a:t>統計数理研究所</a:t>
            </a:r>
            <a:r>
              <a:rPr kumimoji="1" lang="en-US" altLang="ja-JP" sz="2000" dirty="0" smtClean="0"/>
              <a:t>,no. 54, vol</a:t>
            </a:r>
            <a:r>
              <a:rPr lang="en-US" altLang="ja-JP" sz="2000" dirty="0" smtClean="0"/>
              <a:t>.2, pp</a:t>
            </a:r>
            <a:r>
              <a:rPr kumimoji="1" lang="en-US" altLang="ja-JP" sz="2000" dirty="0" smtClean="0"/>
              <a:t>445-459,2006</a:t>
            </a:r>
          </a:p>
          <a:p>
            <a:pPr marL="0" indent="0">
              <a:buNone/>
            </a:pPr>
            <a:r>
              <a:rPr lang="en-US" altLang="ja-JP" sz="2000" dirty="0" smtClean="0"/>
              <a:t>[3]</a:t>
            </a:r>
            <a:r>
              <a:rPr lang="zh-CN" altLang="en-US" sz="2000" dirty="0"/>
              <a:t>佐藤 忠彦 </a:t>
            </a:r>
            <a:r>
              <a:rPr lang="en-US" altLang="zh-CN" sz="2000" dirty="0" smtClean="0"/>
              <a:t>,</a:t>
            </a:r>
            <a:r>
              <a:rPr lang="en-US" altLang="zh-CN" sz="2000" dirty="0"/>
              <a:t>‎ </a:t>
            </a:r>
            <a:r>
              <a:rPr lang="zh-CN" altLang="en-US" sz="2000" dirty="0"/>
              <a:t>樋口 </a:t>
            </a:r>
            <a:r>
              <a:rPr lang="zh-CN" altLang="en-US" sz="2000" dirty="0" smtClean="0"/>
              <a:t>知之</a:t>
            </a:r>
            <a:r>
              <a:rPr lang="en-US" altLang="zh-CN" sz="2000" dirty="0" smtClean="0"/>
              <a:t>,</a:t>
            </a:r>
            <a:r>
              <a:rPr lang="ja-JP" altLang="en-US" sz="2000" dirty="0" smtClean="0"/>
              <a:t>「ビッグデータ</a:t>
            </a:r>
            <a:r>
              <a:rPr lang="ja-JP" altLang="en-US" sz="2000" dirty="0"/>
              <a:t>時代のマーケティング</a:t>
            </a:r>
            <a:r>
              <a:rPr lang="en-US" altLang="ja-JP" sz="2000" dirty="0"/>
              <a:t>―</a:t>
            </a:r>
            <a:r>
              <a:rPr lang="ja-JP" altLang="en-US" sz="2000" dirty="0"/>
              <a:t>ベイジアンモデリングの</a:t>
            </a:r>
            <a:r>
              <a:rPr lang="ja-JP" altLang="en-US" sz="2000" dirty="0" smtClean="0"/>
              <a:t>活用」</a:t>
            </a:r>
            <a:r>
              <a:rPr lang="en-US" altLang="ja-JP" sz="2000" dirty="0" smtClean="0"/>
              <a:t>,</a:t>
            </a:r>
            <a:r>
              <a:rPr lang="ja-JP" altLang="en-US" sz="2000" dirty="0" smtClean="0"/>
              <a:t>講談社</a:t>
            </a:r>
            <a:r>
              <a:rPr lang="en-US" altLang="ja-JP" sz="2000" dirty="0" smtClean="0"/>
              <a:t>,2013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24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0365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単価のモデル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想定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0" y="1977963"/>
                <a:ext cx="9144000" cy="2625033"/>
              </a:xfrm>
            </p:spPr>
            <p:txBody>
              <a:bodyPr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ja-JP" sz="3600" b="0" i="1" smtClean="0">
                              <a:latin typeface="Cambria Math" charset="0"/>
                            </a:rPr>
                            <m:t>   </m:t>
                          </m:r>
                        </m:sub>
                      </m:sSub>
                      <m:r>
                        <a:rPr kumimoji="1" lang="en-US" altLang="ja-JP" sz="36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kumimoji="1"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kumimoji="1"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𝑜𝑔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𝑛</m:t>
                      </m:r>
                      <m:r>
                        <a:rPr kumimoji="1"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𝑜𝑟𝑚𝑎𝑙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solidFill>
                                    <a:srgbClr val="FFC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3600" i="1">
                                  <a:solidFill>
                                    <a:srgbClr val="FFC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𝑠𝑒𝑥</m:t>
                              </m:r>
                              <m:r>
                                <a:rPr lang="en-US" altLang="ja-JP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3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3600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𝑜𝑙𝑑</m:t>
                              </m:r>
                              <m:r>
                                <a:rPr lang="en-US" altLang="ja-JP" sz="36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ja-JP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  +</m:t>
                      </m:r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𝐿</m:t>
                      </m:r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𝑜𝑔</m:t>
                      </m:r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𝑛</m:t>
                      </m:r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𝑜𝑟𝑚𝑎𝑙</m:t>
                      </m:r>
                      <m:d>
                        <m:d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3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solidFill>
                                    <a:srgbClr val="FFC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3600" i="1">
                                  <a:solidFill>
                                    <a:srgbClr val="FFC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𝑠𝑒</m:t>
                              </m:r>
                              <m:r>
                                <a:rPr lang="en-US" altLang="ja-JP" sz="3600" i="1" smtClean="0">
                                  <a:solidFill>
                                    <a:srgbClr val="FFC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altLang="ja-JP" sz="36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3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sz="3600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𝑜𝑙𝑑</m:t>
                              </m:r>
                              <m:r>
                                <a:rPr lang="en-US" altLang="ja-JP" sz="36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3600" b="0" dirty="0" smtClean="0">
                  <a:ea typeface="Cambria Math" charset="0"/>
                  <a:cs typeface="Cambria Math" charset="0"/>
                </a:endParaRPr>
              </a:p>
              <a:p>
                <a:pPr marL="0" lvl="0" indent="0">
                  <a:spcBef>
                    <a:spcPts val="0"/>
                  </a:spcBef>
                  <a:buClrTx/>
                  <a:buSzTx/>
                  <a:buNone/>
                </a:pPr>
                <a:endParaRPr kumimoji="1" lang="en-US" altLang="ja-JP" sz="3600" b="0" dirty="0" smtClean="0">
                  <a:ea typeface="Cambria Math" charset="0"/>
                  <a:cs typeface="Cambria Math" charset="0"/>
                </a:endParaRPr>
              </a:p>
              <a:p>
                <a:pPr marL="0" lvl="0" indent="0">
                  <a:spcBef>
                    <a:spcPts val="0"/>
                  </a:spcBef>
                  <a:buClrTx/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=1</m:t>
                      </m:r>
                      <m:r>
                        <a:rPr lang="en-US" altLang="ja-JP" sz="3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≥0</m:t>
                      </m:r>
                    </m:oMath>
                  </m:oMathPara>
                </a14:m>
                <a:endParaRPr lang="en-US" altLang="ja-JP" sz="3600" b="0" dirty="0" smtClean="0">
                  <a:ea typeface="Cambria Math" charset="0"/>
                  <a:cs typeface="Cambria Math" charset="0"/>
                </a:endParaRPr>
              </a:p>
              <a:p>
                <a:pPr marL="0" lvl="0" indent="0">
                  <a:spcBef>
                    <a:spcPts val="0"/>
                  </a:spcBef>
                  <a:buClrTx/>
                  <a:buSzTx/>
                  <a:buNone/>
                </a:pPr>
                <a:endParaRPr kumimoji="1" lang="en-US" altLang="ja-JP" sz="3600" b="0" dirty="0" smtClean="0"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77963"/>
                <a:ext cx="9144000" cy="262503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25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799634"/>
            <a:ext cx="8229600" cy="1574631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平均</a:t>
            </a:r>
            <a:r>
              <a:rPr kumimoji="1" lang="ja-JP" altLang="en-US" sz="2400" dirty="0" smtClean="0"/>
              <a:t>来店数は平日</a:t>
            </a:r>
            <a:r>
              <a:rPr kumimoji="1" lang="en-US" altLang="ja-JP" sz="2400" dirty="0" smtClean="0"/>
              <a:t>7.6</a:t>
            </a:r>
            <a:r>
              <a:rPr kumimoji="1" lang="ja-JP" altLang="en-US" sz="2400" dirty="0" smtClean="0"/>
              <a:t>人、休日</a:t>
            </a:r>
            <a:r>
              <a:rPr kumimoji="1" lang="en-US" altLang="ja-JP" sz="2400" dirty="0" smtClean="0"/>
              <a:t>9.7</a:t>
            </a:r>
            <a:r>
              <a:rPr kumimoji="1" lang="ja-JP" altLang="en-US" sz="2400" dirty="0" smtClean="0"/>
              <a:t>人となって</a:t>
            </a:r>
            <a:r>
              <a:rPr kumimoji="1" lang="ja-JP" altLang="en-US" sz="2400" dirty="0" smtClean="0"/>
              <a:t>いる</a:t>
            </a:r>
            <a:r>
              <a:rPr lang="en-US" altLang="ja-JP" sz="2400" dirty="0"/>
              <a:t>[1]</a:t>
            </a:r>
            <a:endParaRPr kumimoji="1" lang="en-US" altLang="ja-JP" sz="2400" dirty="0" smtClean="0"/>
          </a:p>
          <a:p>
            <a:r>
              <a:rPr lang="ja-JP" altLang="en-US" sz="2400" dirty="0" smtClean="0"/>
              <a:t>顧客一人</a:t>
            </a:r>
            <a:r>
              <a:rPr lang="ja-JP" altLang="en-US" sz="2400" dirty="0"/>
              <a:t>当</a:t>
            </a:r>
            <a:r>
              <a:rPr lang="ja-JP" altLang="en-US" sz="2400" dirty="0" smtClean="0"/>
              <a:t>たりの平均利用料金は約</a:t>
            </a:r>
            <a:r>
              <a:rPr lang="en-US" altLang="ja-JP" sz="2400" dirty="0" smtClean="0"/>
              <a:t>6000</a:t>
            </a:r>
            <a:r>
              <a:rPr lang="ja-JP" altLang="en-US" sz="2400" dirty="0" smtClean="0"/>
              <a:t>円で</a:t>
            </a:r>
            <a:r>
              <a:rPr lang="ja-JP" altLang="en-US" sz="2400" dirty="0" smtClean="0"/>
              <a:t>ある</a:t>
            </a:r>
            <a:endParaRPr lang="en-US" altLang="ja-JP" sz="2400" dirty="0" smtClean="0"/>
          </a:p>
          <a:p>
            <a:r>
              <a:rPr lang="ja-JP" altLang="en-US" sz="2400" dirty="0"/>
              <a:t>店舗数</a:t>
            </a:r>
            <a:r>
              <a:rPr lang="ja-JP" altLang="en-US" sz="2400" dirty="0" smtClean="0"/>
              <a:t>が上昇し、客単価は減少している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ja-JP" altLang="en-US" sz="24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3</a:t>
            </a:fld>
            <a:endParaRPr lang="ja-JP" altLang="en-US" noProof="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01118" y="4471842"/>
            <a:ext cx="6284563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美容業界は競争が激しい業界であり、</a:t>
            </a:r>
            <a:endParaRPr kumimoji="1" lang="en-US" altLang="ja-JP" sz="2800" dirty="0" smtClean="0">
              <a:solidFill>
                <a:srgbClr val="FF0000"/>
              </a:solidFill>
            </a:endParaRPr>
          </a:p>
          <a:p>
            <a:r>
              <a:rPr kumimoji="1" lang="ja-JP" altLang="en-US" sz="2800" dirty="0" smtClean="0">
                <a:solidFill>
                  <a:srgbClr val="FF0000"/>
                </a:solidFill>
              </a:rPr>
              <a:t>対策を考える必要がある</a:t>
            </a:r>
            <a:endParaRPr kumimoji="1" lang="ja-JP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3981600" y="3374265"/>
            <a:ext cx="590400" cy="679335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80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データ概要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dirty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4</a:t>
            </a:fld>
            <a:endParaRPr lang="ja-JP" altLang="en-US" noProof="0" dirty="0"/>
          </a:p>
        </p:txBody>
      </p:sp>
      <p:graphicFrame>
        <p:nvGraphicFramePr>
          <p:cNvPr id="11" name="コンテンツ プレースホルダー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088749"/>
              </p:ext>
            </p:extLst>
          </p:nvPr>
        </p:nvGraphicFramePr>
        <p:xfrm>
          <a:off x="457199" y="2117628"/>
          <a:ext cx="8347058" cy="112179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88658"/>
                <a:gridCol w="1166400"/>
                <a:gridCol w="1411200"/>
                <a:gridCol w="1281600"/>
                <a:gridCol w="1266997"/>
                <a:gridCol w="1116203"/>
                <a:gridCol w="1116000"/>
              </a:tblGrid>
              <a:tr h="359364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店舗マスタ</a:t>
                      </a:r>
                      <a:endParaRPr kumimoji="1" lang="ja-JP" altLang="en-US" sz="1600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担当者マスタ</a:t>
                      </a:r>
                      <a:endParaRPr kumimoji="1" lang="en-US" altLang="ja-JP" sz="1600" b="0" dirty="0" smtClean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商品マスタ</a:t>
                      </a:r>
                      <a:endParaRPr kumimoji="1" lang="ja-JP" altLang="en-US" sz="1600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顧客マスタ</a:t>
                      </a:r>
                      <a:endParaRPr kumimoji="1" lang="ja-JP" altLang="en-US" sz="1600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会計履歴</a:t>
                      </a:r>
                      <a:endParaRPr kumimoji="1" lang="ja-JP" altLang="en-US" sz="1600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会計明細</a:t>
                      </a:r>
                      <a:endParaRPr kumimoji="1" lang="en-US" altLang="ja-JP" sz="1600" b="0" dirty="0" smtClean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1215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データ数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13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171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1,399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31,862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166,922</a:t>
                      </a:r>
                      <a:endParaRPr kumimoji="1" lang="ja-JP" altLang="en-US" sz="1600" b="0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b="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409,347</a:t>
                      </a:r>
                    </a:p>
                  </a:txBody>
                  <a:tcPr marL="68580" marR="68580" marT="34290" marB="34290"/>
                </a:tc>
              </a:tr>
              <a:tr h="381215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カラム数</a:t>
                      </a:r>
                      <a:endParaRPr kumimoji="1" lang="en-US" altLang="ja-JP" sz="1600" dirty="0" smtClean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5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2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15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9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27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9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12" name="下矢印 11"/>
          <p:cNvSpPr/>
          <p:nvPr/>
        </p:nvSpPr>
        <p:spPr>
          <a:xfrm>
            <a:off x="5617872" y="3552126"/>
            <a:ext cx="803856" cy="56276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>
          <a:xfrm>
            <a:off x="984143" y="3635526"/>
            <a:ext cx="8229600" cy="395967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b="1" dirty="0"/>
              <a:t>データ処理によりデータセットを</a:t>
            </a:r>
            <a:r>
              <a:rPr lang="ja-JP" altLang="en-US" sz="2000" b="1" dirty="0" smtClean="0"/>
              <a:t>更新</a:t>
            </a:r>
            <a:endParaRPr lang="en-US" altLang="ja-JP" sz="2000" b="1" dirty="0"/>
          </a:p>
        </p:txBody>
      </p:sp>
      <p:graphicFrame>
        <p:nvGraphicFramePr>
          <p:cNvPr id="13" name="コンテンツ プレースホルダー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706495"/>
              </p:ext>
            </p:extLst>
          </p:nvPr>
        </p:nvGraphicFramePr>
        <p:xfrm>
          <a:off x="457199" y="4427597"/>
          <a:ext cx="8347058" cy="74057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88658"/>
                <a:gridCol w="1166400"/>
                <a:gridCol w="1411200"/>
                <a:gridCol w="1281600"/>
                <a:gridCol w="1266997"/>
                <a:gridCol w="1116203"/>
                <a:gridCol w="1116000"/>
              </a:tblGrid>
              <a:tr h="359364">
                <a:tc>
                  <a:txBody>
                    <a:bodyPr/>
                    <a:lstStyle/>
                    <a:p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店舗マスタ</a:t>
                      </a:r>
                      <a:endParaRPr kumimoji="1" lang="ja-JP" altLang="en-US" sz="1600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担当者マスタ</a:t>
                      </a:r>
                      <a:endParaRPr kumimoji="1" lang="en-US" altLang="ja-JP" sz="1600" b="0" dirty="0" smtClean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商品マスタ</a:t>
                      </a:r>
                      <a:endParaRPr kumimoji="1" lang="ja-JP" altLang="en-US" sz="1600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顧客マスタ</a:t>
                      </a:r>
                      <a:endParaRPr kumimoji="1" lang="ja-JP" altLang="en-US" sz="1600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会計履歴</a:t>
                      </a:r>
                      <a:endParaRPr kumimoji="1" lang="ja-JP" altLang="en-US" sz="1600" b="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会計明細</a:t>
                      </a:r>
                      <a:endParaRPr kumimoji="1" lang="en-US" altLang="ja-JP" sz="1600" b="0" dirty="0" smtClean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1215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データ数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13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171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1,399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dirty="0" smtClean="0"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31,862</a:t>
                      </a:r>
                      <a:endParaRPr kumimoji="1" lang="ja-JP" altLang="en-US" sz="1600" dirty="0"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Verdana" panose="020B0604030504040204" pitchFamily="34" charset="0"/>
                        </a:rPr>
                        <a:t>155,433</a:t>
                      </a:r>
                      <a:endParaRPr kumimoji="1" lang="ja-JP" altLang="en-US" sz="160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6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Verdana" panose="020B0604030504040204" pitchFamily="34" charset="0"/>
                        </a:rPr>
                        <a:t>380,585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6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データ</a:t>
            </a:r>
            <a:r>
              <a:rPr lang="ja-JP" altLang="en-US" dirty="0"/>
              <a:t>処理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753320"/>
              </p:ext>
            </p:extLst>
          </p:nvPr>
        </p:nvGraphicFramePr>
        <p:xfrm>
          <a:off x="457200" y="1797148"/>
          <a:ext cx="8229600" cy="4373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59058"/>
                <a:gridCol w="6470542"/>
              </a:tblGrid>
              <a:tr h="480060"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latin typeface="+mj-ea"/>
                          <a:ea typeface="+mj-ea"/>
                        </a:rPr>
                        <a:t>店舗マスタ</a:t>
                      </a:r>
                      <a:endParaRPr kumimoji="1" lang="en-US" altLang="ja-JP" sz="2000" b="0" dirty="0" smtClean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b="0" dirty="0" smtClean="0">
                          <a:latin typeface="+mj-ea"/>
                          <a:ea typeface="+mj-ea"/>
                        </a:rPr>
                        <a:t>店舗</a:t>
                      </a:r>
                      <a:r>
                        <a:rPr kumimoji="1" lang="en-US" altLang="ja-JP" sz="2000" b="0" dirty="0" smtClean="0">
                          <a:latin typeface="+mj-ea"/>
                          <a:ea typeface="+mj-ea"/>
                        </a:rPr>
                        <a:t>ID</a:t>
                      </a:r>
                      <a:r>
                        <a:rPr kumimoji="1" lang="ja-JP" altLang="en-US" sz="2000" b="0" dirty="0" smtClean="0">
                          <a:latin typeface="+mj-ea"/>
                          <a:ea typeface="+mj-ea"/>
                        </a:rPr>
                        <a:t>を</a:t>
                      </a:r>
                      <a:r>
                        <a:rPr kumimoji="1" lang="en-US" altLang="ja-JP" sz="2000" b="0" dirty="0" err="1" smtClean="0">
                          <a:latin typeface="+mj-ea"/>
                          <a:ea typeface="+mj-ea"/>
                        </a:rPr>
                        <a:t>int</a:t>
                      </a:r>
                      <a:r>
                        <a:rPr kumimoji="1" lang="ja-JP" altLang="en-US" sz="2000" b="0" dirty="0" smtClean="0">
                          <a:latin typeface="+mj-ea"/>
                          <a:ea typeface="+mj-ea"/>
                        </a:rPr>
                        <a:t>型に変更 </a:t>
                      </a:r>
                      <a:endParaRPr kumimoji="1" lang="en-US" altLang="ja-JP" sz="2000" b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sz="2000" b="0" dirty="0" smtClean="0">
                          <a:latin typeface="+mj-ea"/>
                          <a:ea typeface="+mj-ea"/>
                        </a:rPr>
                        <a:t>その他の店舗</a:t>
                      </a:r>
                      <a:r>
                        <a:rPr kumimoji="1" lang="en-US" altLang="ja-JP" sz="2000" b="0" dirty="0" smtClean="0">
                          <a:latin typeface="+mj-ea"/>
                          <a:ea typeface="+mj-ea"/>
                        </a:rPr>
                        <a:t>ID</a:t>
                      </a:r>
                      <a:r>
                        <a:rPr kumimoji="1" lang="ja-JP" altLang="en-US" sz="2000" b="0" dirty="0" smtClean="0">
                          <a:latin typeface="+mj-ea"/>
                          <a:ea typeface="+mj-ea"/>
                        </a:rPr>
                        <a:t>を</a:t>
                      </a:r>
                      <a:r>
                        <a:rPr kumimoji="1" lang="en-US" altLang="ja-JP" sz="2000" b="0" dirty="0" smtClean="0">
                          <a:latin typeface="+mj-ea"/>
                          <a:ea typeface="+mj-ea"/>
                        </a:rPr>
                        <a:t>0</a:t>
                      </a:r>
                      <a:r>
                        <a:rPr kumimoji="1" lang="ja-JP" altLang="en-US" sz="2000" b="0" dirty="0" smtClean="0">
                          <a:latin typeface="+mj-ea"/>
                          <a:ea typeface="+mj-ea"/>
                        </a:rPr>
                        <a:t>に指定</a:t>
                      </a:r>
                      <a:endParaRPr kumimoji="1" lang="en-US" altLang="ja-JP" sz="2000" b="0" dirty="0" smtClean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Verdana" panose="020B0604030504040204" pitchFamily="34" charset="0"/>
                        </a:rPr>
                        <a:t>担当者マスタ</a:t>
                      </a:r>
                      <a:endParaRPr kumimoji="1" lang="en-US" altLang="ja-JP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Verdana" panose="020B060403050404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smtClean="0">
                          <a:latin typeface="+mj-ea"/>
                          <a:ea typeface="+mj-ea"/>
                        </a:rPr>
                        <a:t>ID:0</a:t>
                      </a:r>
                      <a:r>
                        <a:rPr kumimoji="1" lang="en-US" altLang="ja-JP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kumimoji="1" lang="ja-JP" altLang="en-US" sz="2000" baseline="0" dirty="0" smtClean="0">
                          <a:latin typeface="+mj-ea"/>
                          <a:ea typeface="+mj-ea"/>
                        </a:rPr>
                        <a:t>を一名削除</a:t>
                      </a:r>
                      <a:endParaRPr kumimoji="1" lang="en-US" altLang="ja-JP" sz="2000" baseline="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店舗</a:t>
                      </a:r>
                      <a:r>
                        <a:rPr kumimoji="1" lang="en-US" altLang="ja-JP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ja-JP" altLang="en-US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を</a:t>
                      </a:r>
                      <a:r>
                        <a:rPr kumimoji="1" lang="en-US" altLang="ja-JP" sz="2000" b="0" kern="120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int</a:t>
                      </a:r>
                      <a:r>
                        <a:rPr kumimoji="1" lang="ja-JP" altLang="en-US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型に更新</a:t>
                      </a:r>
                      <a:endParaRPr kumimoji="1" lang="en-US" altLang="ja-JP" sz="20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その他の店舗</a:t>
                      </a:r>
                      <a:r>
                        <a:rPr kumimoji="1" lang="en-US" altLang="ja-JP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ID</a:t>
                      </a:r>
                      <a:r>
                        <a:rPr kumimoji="1" lang="ja-JP" altLang="en-US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を</a:t>
                      </a:r>
                      <a:r>
                        <a:rPr kumimoji="1" lang="en-US" altLang="ja-JP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</a:t>
                      </a:r>
                      <a:r>
                        <a:rPr kumimoji="1" lang="ja-JP" altLang="en-US" sz="20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に更新</a:t>
                      </a:r>
                      <a:endParaRPr kumimoji="1" lang="en-US" altLang="ja-JP" sz="2000" dirty="0" smtClean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商品マスタ</a:t>
                      </a:r>
                      <a:endParaRPr kumimoji="1" lang="ja-JP" altLang="en-US" sz="20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予約カテゴリ、予約商品名、商品略称を削除</a:t>
                      </a:r>
                      <a:endParaRPr kumimoji="1" lang="en-US" altLang="ja-JP" sz="2000" dirty="0" smtClean="0">
                        <a:latin typeface="+mj-ea"/>
                        <a:ea typeface="+mj-ea"/>
                      </a:endParaRPr>
                    </a:p>
                    <a:p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カテゴリ</a:t>
                      </a:r>
                      <a:r>
                        <a:rPr kumimoji="1" lang="en-US" altLang="ja-JP" sz="2000" dirty="0" smtClean="0">
                          <a:latin typeface="+mj-ea"/>
                          <a:ea typeface="+mj-ea"/>
                        </a:rPr>
                        <a:t>ID</a:t>
                      </a:r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の空欄補完</a:t>
                      </a:r>
                      <a:endParaRPr kumimoji="1" lang="ja-JP" altLang="en-US" sz="20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顧客マスタ</a:t>
                      </a:r>
                      <a:endParaRPr kumimoji="1" lang="en-US" altLang="ja-JP" sz="2000" dirty="0" smtClean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初回来店年、誕生年代の入力ミスを</a:t>
                      </a:r>
                      <a:r>
                        <a:rPr kumimoji="1" lang="en-US" altLang="ja-JP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NULL</a:t>
                      </a:r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に</a:t>
                      </a:r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変更</a:t>
                      </a:r>
                      <a:endParaRPr kumimoji="1" lang="en-US" altLang="ja-JP" sz="20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会計履歴</a:t>
                      </a:r>
                      <a:endParaRPr kumimoji="1" lang="ja-JP" altLang="en-US" sz="20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会計履歴から販売と返品のペア</a:t>
                      </a:r>
                      <a:r>
                        <a:rPr kumimoji="1" lang="en-US" altLang="ja-JP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店舗</a:t>
                      </a:r>
                      <a:r>
                        <a:rPr kumimoji="1" lang="en-US" altLang="ja-JP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ID, </a:t>
                      </a:r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顧客</a:t>
                      </a:r>
                      <a:r>
                        <a:rPr kumimoji="1" lang="en-US" altLang="ja-JP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ID,</a:t>
                      </a:r>
                      <a:r>
                        <a:rPr kumimoji="1" lang="en-US" altLang="ja-JP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金額が一致するもの</a:t>
                      </a:r>
                      <a:r>
                        <a:rPr kumimoji="1" lang="en-US" altLang="ja-JP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を削除</a:t>
                      </a:r>
                      <a:endParaRPr kumimoji="1" lang="en-US" altLang="ja-JP" sz="20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上記の方法で削除出来なかった返品項目を削除</a:t>
                      </a:r>
                      <a:r>
                        <a:rPr kumimoji="1" lang="en-US" altLang="ja-JP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(29</a:t>
                      </a:r>
                      <a:r>
                        <a:rPr kumimoji="1" lang="ja-JP" altLang="en-US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件</a:t>
                      </a:r>
                      <a:r>
                        <a:rPr kumimoji="1" lang="en-US" altLang="ja-JP" sz="2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kumimoji="1" lang="ja-JP" altLang="en-US" sz="200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会計明細</a:t>
                      </a:r>
                      <a:endParaRPr kumimoji="1" lang="ja-JP" altLang="en-US" sz="2000" dirty="0">
                        <a:latin typeface="+mj-ea"/>
                        <a:ea typeface="+mj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会計履歴の会計</a:t>
                      </a:r>
                      <a:r>
                        <a:rPr kumimoji="1" lang="en-US" altLang="ja-JP" sz="2000" dirty="0" smtClean="0">
                          <a:latin typeface="+mj-ea"/>
                          <a:ea typeface="+mj-ea"/>
                        </a:rPr>
                        <a:t>ID</a:t>
                      </a:r>
                      <a:r>
                        <a:rPr kumimoji="1" lang="ja-JP" altLang="en-US" sz="2000" dirty="0" err="1" smtClean="0">
                          <a:latin typeface="+mj-ea"/>
                          <a:ea typeface="+mj-ea"/>
                        </a:rPr>
                        <a:t>と照</a:t>
                      </a:r>
                      <a:r>
                        <a:rPr kumimoji="1" lang="ja-JP" altLang="en-US" sz="2000" dirty="0" smtClean="0">
                          <a:latin typeface="+mj-ea"/>
                          <a:ea typeface="+mj-ea"/>
                        </a:rPr>
                        <a:t>合することで一致する返品、販売を削除</a:t>
                      </a:r>
                      <a:endParaRPr kumimoji="1" lang="en-US" altLang="ja-JP" sz="20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5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593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RDB</a:t>
            </a:r>
            <a:r>
              <a:rPr lang="ja-JP" altLang="en-US" dirty="0" smtClean="0"/>
              <a:t>の</a:t>
            </a:r>
            <a:r>
              <a:rPr lang="en-US" altLang="ja-JP" dirty="0" smtClean="0"/>
              <a:t>ER</a:t>
            </a:r>
            <a:r>
              <a:rPr lang="ja-JP" altLang="en-US" dirty="0" smtClean="0"/>
              <a:t>図</a:t>
            </a:r>
            <a:endParaRPr kumimoji="1" lang="ja-JP" altLang="en-US" dirty="0"/>
          </a:p>
        </p:txBody>
      </p:sp>
      <p:cxnSp>
        <p:nvCxnSpPr>
          <p:cNvPr id="50" name="直線コネクタ 49"/>
          <p:cNvCxnSpPr>
            <a:stCxn id="63" idx="2"/>
          </p:cNvCxnSpPr>
          <p:nvPr/>
        </p:nvCxnSpPr>
        <p:spPr>
          <a:xfrm>
            <a:off x="2579097" y="2683426"/>
            <a:ext cx="819358" cy="111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/>
          <p:cNvGrpSpPr/>
          <p:nvPr/>
        </p:nvGrpSpPr>
        <p:grpSpPr>
          <a:xfrm>
            <a:off x="3342267" y="4699919"/>
            <a:ext cx="2199254" cy="1818000"/>
            <a:chOff x="3398454" y="5208931"/>
            <a:chExt cx="1877020" cy="1052686"/>
          </a:xfrm>
        </p:grpSpPr>
        <p:sp>
          <p:nvSpPr>
            <p:cNvPr id="58" name="正方形/長方形 57"/>
            <p:cNvSpPr/>
            <p:nvPr/>
          </p:nvSpPr>
          <p:spPr>
            <a:xfrm>
              <a:off x="3398454" y="5208931"/>
              <a:ext cx="1877020" cy="1052686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cxnSp>
          <p:nvCxnSpPr>
            <p:cNvPr id="75" name="直線コネクタ 74"/>
            <p:cNvCxnSpPr/>
            <p:nvPr/>
          </p:nvCxnSpPr>
          <p:spPr>
            <a:xfrm>
              <a:off x="3398572" y="5671721"/>
              <a:ext cx="18732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テキスト ボックス 44"/>
            <p:cNvSpPr txBox="1"/>
            <p:nvPr/>
          </p:nvSpPr>
          <p:spPr>
            <a:xfrm>
              <a:off x="3464030" y="5300818"/>
              <a:ext cx="1729199" cy="351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/>
                <a:t>店舗</a:t>
              </a:r>
              <a:endParaRPr kumimoji="1" lang="ja-JP" altLang="en-US" sz="3200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3464345" y="5779933"/>
              <a:ext cx="1714057" cy="351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・店舗</a:t>
              </a:r>
              <a:r>
                <a:rPr kumimoji="1" lang="en-US" altLang="ja-JP" sz="1600" dirty="0"/>
                <a:t>ID</a:t>
              </a:r>
            </a:p>
            <a:p>
              <a:r>
                <a:rPr lang="ja-JP" altLang="en-US" sz="1600" dirty="0"/>
                <a:t>・</a:t>
              </a:r>
              <a:r>
                <a:rPr kumimoji="1" lang="ja-JP" altLang="en-US" sz="1600" dirty="0"/>
                <a:t>店舗名</a:t>
              </a:r>
              <a:endParaRPr lang="en-US" altLang="ja-JP" sz="1600" dirty="0"/>
            </a:p>
          </p:txBody>
        </p:sp>
      </p:grpSp>
      <p:cxnSp>
        <p:nvCxnSpPr>
          <p:cNvPr id="56" name="直線コネクタ 55"/>
          <p:cNvCxnSpPr>
            <a:stCxn id="58" idx="0"/>
          </p:cNvCxnSpPr>
          <p:nvPr/>
        </p:nvCxnSpPr>
        <p:spPr>
          <a:xfrm flipH="1" flipV="1">
            <a:off x="2692780" y="2695857"/>
            <a:ext cx="1749114" cy="2004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49" idx="1"/>
          </p:cNvCxnSpPr>
          <p:nvPr/>
        </p:nvCxnSpPr>
        <p:spPr>
          <a:xfrm flipH="1" flipV="1">
            <a:off x="2694952" y="2683426"/>
            <a:ext cx="3693266" cy="2406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61" idx="1"/>
          </p:cNvCxnSpPr>
          <p:nvPr/>
        </p:nvCxnSpPr>
        <p:spPr>
          <a:xfrm flipH="1" flipV="1">
            <a:off x="5702455" y="2649284"/>
            <a:ext cx="665847" cy="10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>
            <a:stCxn id="60" idx="3"/>
            <a:endCxn id="58" idx="1"/>
          </p:cNvCxnSpPr>
          <p:nvPr/>
        </p:nvCxnSpPr>
        <p:spPr>
          <a:xfrm>
            <a:off x="2701925" y="5608477"/>
            <a:ext cx="640342" cy="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>
            <a:stCxn id="59" idx="1"/>
            <a:endCxn id="58" idx="3"/>
          </p:cNvCxnSpPr>
          <p:nvPr/>
        </p:nvCxnSpPr>
        <p:spPr>
          <a:xfrm flipH="1">
            <a:off x="5541521" y="5608917"/>
            <a:ext cx="86869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>
            <a:stCxn id="60" idx="0"/>
            <a:endCxn id="51" idx="2"/>
          </p:cNvCxnSpPr>
          <p:nvPr/>
        </p:nvCxnSpPr>
        <p:spPr>
          <a:xfrm flipV="1">
            <a:off x="1620688" y="3610736"/>
            <a:ext cx="2709" cy="10891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/>
          <p:cNvGrpSpPr/>
          <p:nvPr/>
        </p:nvGrpSpPr>
        <p:grpSpPr>
          <a:xfrm>
            <a:off x="918664" y="3908793"/>
            <a:ext cx="1382005" cy="627888"/>
            <a:chOff x="236734" y="3914837"/>
            <a:chExt cx="1382005" cy="627888"/>
          </a:xfrm>
        </p:grpSpPr>
        <p:sp>
          <p:nvSpPr>
            <p:cNvPr id="11" name="円/楕円 10"/>
            <p:cNvSpPr/>
            <p:nvPr/>
          </p:nvSpPr>
          <p:spPr>
            <a:xfrm>
              <a:off x="236734" y="3914837"/>
              <a:ext cx="1382004" cy="62788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/>
            <p:cNvSpPr txBox="1"/>
            <p:nvPr/>
          </p:nvSpPr>
          <p:spPr>
            <a:xfrm>
              <a:off x="327537" y="4022118"/>
              <a:ext cx="12912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dirty="0"/>
                <a:t>来店</a:t>
              </a:r>
              <a:r>
                <a:rPr lang="ja-JP" altLang="en-US" sz="2000" dirty="0"/>
                <a:t>する</a:t>
              </a:r>
              <a:endParaRPr kumimoji="1" lang="ja-JP" altLang="en-US" sz="2000" dirty="0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515408" y="1846383"/>
            <a:ext cx="2304132" cy="1781932"/>
            <a:chOff x="678140" y="2078741"/>
            <a:chExt cx="2013975" cy="1499913"/>
          </a:xfrm>
        </p:grpSpPr>
        <p:sp>
          <p:nvSpPr>
            <p:cNvPr id="43" name="角丸四角形 42"/>
            <p:cNvSpPr/>
            <p:nvPr/>
          </p:nvSpPr>
          <p:spPr>
            <a:xfrm>
              <a:off x="678140" y="2078741"/>
              <a:ext cx="1912922" cy="1499913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697933" y="2194284"/>
              <a:ext cx="1873334" cy="492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/>
                <a:t>会計履歴</a:t>
              </a:r>
              <a:endParaRPr lang="en-US" altLang="ja-JP" sz="3200" dirty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709965" y="2657126"/>
              <a:ext cx="1873271" cy="90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・会計</a:t>
              </a:r>
              <a:r>
                <a:rPr kumimoji="1" lang="en-US" altLang="ja-JP" sz="1600" dirty="0"/>
                <a:t>ID</a:t>
              </a:r>
            </a:p>
            <a:p>
              <a:r>
                <a:rPr kumimoji="1" lang="ja-JP" altLang="en-US" sz="1600" dirty="0"/>
                <a:t>・</a:t>
              </a:r>
              <a:r>
                <a:rPr kumimoji="1" lang="ja-JP" altLang="en-US" sz="1600" dirty="0">
                  <a:solidFill>
                    <a:schemeClr val="accent2"/>
                  </a:solidFill>
                </a:rPr>
                <a:t>販売</a:t>
              </a:r>
              <a:r>
                <a:rPr lang="ja-JP" altLang="en-US" sz="1600" dirty="0">
                  <a:solidFill>
                    <a:schemeClr val="accent2"/>
                  </a:solidFill>
                </a:rPr>
                <a:t>店舗</a:t>
              </a:r>
              <a:r>
                <a:rPr lang="en-US" altLang="ja-JP" sz="1600" dirty="0">
                  <a:solidFill>
                    <a:schemeClr val="accent2"/>
                  </a:solidFill>
                </a:rPr>
                <a:t>ID(FK)</a:t>
              </a:r>
            </a:p>
            <a:p>
              <a:r>
                <a:rPr kumimoji="1" lang="ja-JP" altLang="en-US" sz="1600" dirty="0"/>
                <a:t>・</a:t>
              </a:r>
              <a:r>
                <a:rPr kumimoji="1" lang="ja-JP" altLang="en-US" sz="1600" dirty="0">
                  <a:solidFill>
                    <a:schemeClr val="accent2"/>
                  </a:solidFill>
                </a:rPr>
                <a:t>会計担当者</a:t>
              </a:r>
              <a:r>
                <a:rPr kumimoji="1" lang="en-US" altLang="ja-JP" sz="1600" dirty="0">
                  <a:solidFill>
                    <a:schemeClr val="accent2"/>
                  </a:solidFill>
                </a:rPr>
                <a:t>ID</a:t>
              </a:r>
              <a:r>
                <a:rPr lang="en-US" altLang="ja-JP" sz="1600" dirty="0">
                  <a:solidFill>
                    <a:schemeClr val="accent2"/>
                  </a:solidFill>
                </a:rPr>
                <a:t>(FK)</a:t>
              </a:r>
              <a:endParaRPr kumimoji="1" lang="en-US" altLang="ja-JP" sz="1600" dirty="0">
                <a:solidFill>
                  <a:schemeClr val="accent2"/>
                </a:solidFill>
              </a:endParaRPr>
            </a:p>
            <a:p>
              <a:r>
                <a:rPr kumimoji="1" lang="ja-JP" altLang="en-US" sz="1600" dirty="0"/>
                <a:t>・顧客</a:t>
              </a:r>
              <a:r>
                <a:rPr kumimoji="1" lang="en-US" altLang="ja-JP" sz="1600" dirty="0"/>
                <a:t>ID</a:t>
              </a:r>
              <a:r>
                <a:rPr lang="en-US" altLang="ja-JP" sz="1600" dirty="0"/>
                <a:t>(FK)</a:t>
              </a:r>
              <a:endParaRPr kumimoji="1" lang="ja-JP" altLang="en-US" sz="1600" dirty="0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2481951" y="2675951"/>
              <a:ext cx="210164" cy="2147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cxnSp>
          <p:nvCxnSpPr>
            <p:cNvPr id="70" name="直線コネクタ 69"/>
            <p:cNvCxnSpPr/>
            <p:nvPr/>
          </p:nvCxnSpPr>
          <p:spPr>
            <a:xfrm>
              <a:off x="703551" y="2616261"/>
              <a:ext cx="187327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グループ化 4"/>
          <p:cNvGrpSpPr/>
          <p:nvPr/>
        </p:nvGrpSpPr>
        <p:grpSpPr>
          <a:xfrm>
            <a:off x="3513203" y="1846383"/>
            <a:ext cx="2088849" cy="1782000"/>
            <a:chOff x="3638545" y="2140341"/>
            <a:chExt cx="1912921" cy="1283666"/>
          </a:xfrm>
        </p:grpSpPr>
        <p:sp>
          <p:nvSpPr>
            <p:cNvPr id="42" name="角丸四角形 41"/>
            <p:cNvSpPr/>
            <p:nvPr/>
          </p:nvSpPr>
          <p:spPr>
            <a:xfrm>
              <a:off x="3638545" y="2140341"/>
              <a:ext cx="1912921" cy="1283666"/>
            </a:xfrm>
            <a:prstGeom prst="round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>
              <a:off x="3654087" y="2206122"/>
              <a:ext cx="1877021" cy="4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/>
                <a:t>会計明細</a:t>
              </a:r>
              <a:endParaRPr kumimoji="1" lang="ja-JP" altLang="en-US" sz="3200" dirty="0"/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3702363" y="2685238"/>
              <a:ext cx="1371600" cy="603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・会計明細</a:t>
              </a:r>
              <a:r>
                <a:rPr kumimoji="1" lang="en-US" altLang="ja-JP" sz="1600" dirty="0"/>
                <a:t>ID</a:t>
              </a:r>
            </a:p>
            <a:p>
              <a:r>
                <a:rPr lang="ja-JP" altLang="en-US" sz="1600" dirty="0"/>
                <a:t>・</a:t>
              </a:r>
              <a:r>
                <a:rPr lang="ja-JP" altLang="en-US" sz="1600" dirty="0">
                  <a:solidFill>
                    <a:schemeClr val="accent2"/>
                  </a:solidFill>
                </a:rPr>
                <a:t>会計</a:t>
              </a:r>
              <a:r>
                <a:rPr lang="en-US" altLang="ja-JP" sz="1600" dirty="0">
                  <a:solidFill>
                    <a:schemeClr val="accent2"/>
                  </a:solidFill>
                </a:rPr>
                <a:t>ID(FK)</a:t>
              </a:r>
            </a:p>
            <a:p>
              <a:r>
                <a:rPr lang="ja-JP" altLang="en-US" sz="1600" dirty="0"/>
                <a:t>・</a:t>
              </a:r>
              <a:r>
                <a:rPr lang="ja-JP" altLang="en-US" sz="1600" dirty="0">
                  <a:solidFill>
                    <a:schemeClr val="accent2"/>
                  </a:solidFill>
                </a:rPr>
                <a:t>商品</a:t>
              </a:r>
              <a:r>
                <a:rPr lang="en-US" altLang="ja-JP" sz="1600" dirty="0">
                  <a:solidFill>
                    <a:schemeClr val="accent2"/>
                  </a:solidFill>
                </a:rPr>
                <a:t>ID(FK)</a:t>
              </a:r>
              <a:endParaRPr kumimoji="1" lang="ja-JP" alt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71" name="直線コネクタ 70"/>
            <p:cNvCxnSpPr/>
            <p:nvPr/>
          </p:nvCxnSpPr>
          <p:spPr>
            <a:xfrm>
              <a:off x="3657773" y="2605192"/>
              <a:ext cx="1873271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グループ化 5"/>
          <p:cNvGrpSpPr/>
          <p:nvPr/>
        </p:nvGrpSpPr>
        <p:grpSpPr>
          <a:xfrm>
            <a:off x="6342496" y="1846382"/>
            <a:ext cx="2199600" cy="1818000"/>
            <a:chOff x="6568260" y="2231303"/>
            <a:chExt cx="1904696" cy="1268493"/>
          </a:xfrm>
        </p:grpSpPr>
        <p:sp>
          <p:nvSpPr>
            <p:cNvPr id="46" name="テキスト ボックス 45"/>
            <p:cNvSpPr txBox="1"/>
            <p:nvPr/>
          </p:nvSpPr>
          <p:spPr>
            <a:xfrm>
              <a:off x="6592397" y="2295295"/>
              <a:ext cx="1859733" cy="420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/>
                <a:t>商品</a:t>
              </a:r>
              <a:endParaRPr kumimoji="1" lang="ja-JP" altLang="en-US" sz="3200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6568260" y="2753569"/>
              <a:ext cx="1371600" cy="59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・商品</a:t>
              </a:r>
              <a:r>
                <a:rPr kumimoji="1" lang="en-US" altLang="ja-JP" sz="1600" dirty="0"/>
                <a:t>ID</a:t>
              </a:r>
            </a:p>
            <a:p>
              <a:r>
                <a:rPr lang="ja-JP" altLang="en-US" sz="1600" dirty="0"/>
                <a:t>・</a:t>
              </a:r>
              <a:r>
                <a:rPr lang="ja-JP" altLang="en-US" sz="1600" dirty="0">
                  <a:solidFill>
                    <a:schemeClr val="accent2"/>
                  </a:solidFill>
                </a:rPr>
                <a:t>明細</a:t>
              </a:r>
              <a:r>
                <a:rPr lang="en-US" altLang="ja-JP" sz="1600" dirty="0">
                  <a:solidFill>
                    <a:schemeClr val="accent2"/>
                  </a:solidFill>
                </a:rPr>
                <a:t>ID(FK)</a:t>
              </a:r>
              <a:endParaRPr kumimoji="1" lang="en-US" altLang="ja-JP" sz="1600" dirty="0">
                <a:solidFill>
                  <a:schemeClr val="accent2"/>
                </a:solidFill>
              </a:endParaRPr>
            </a:p>
            <a:p>
              <a:r>
                <a:rPr lang="ja-JP" altLang="en-US" sz="1600" dirty="0"/>
                <a:t>・価格</a:t>
              </a:r>
              <a:endParaRPr kumimoji="1" lang="ja-JP" altLang="en-US" sz="1600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6590606" y="2231303"/>
              <a:ext cx="1873332" cy="1268493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cxnSp>
          <p:nvCxnSpPr>
            <p:cNvPr id="73" name="直線コネクタ 72"/>
            <p:cNvCxnSpPr/>
            <p:nvPr/>
          </p:nvCxnSpPr>
          <p:spPr>
            <a:xfrm>
              <a:off x="6599685" y="2699840"/>
              <a:ext cx="18732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グループ化 6"/>
          <p:cNvGrpSpPr/>
          <p:nvPr/>
        </p:nvGrpSpPr>
        <p:grpSpPr>
          <a:xfrm>
            <a:off x="515409" y="4699917"/>
            <a:ext cx="2200654" cy="1817120"/>
            <a:chOff x="680233" y="4853775"/>
            <a:chExt cx="1906407" cy="1484789"/>
          </a:xfrm>
        </p:grpSpPr>
        <p:sp>
          <p:nvSpPr>
            <p:cNvPr id="54" name="テキスト ボックス 53"/>
            <p:cNvSpPr txBox="1"/>
            <p:nvPr/>
          </p:nvSpPr>
          <p:spPr>
            <a:xfrm>
              <a:off x="680233" y="5392423"/>
              <a:ext cx="1877010" cy="880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・顧客</a:t>
              </a:r>
              <a:r>
                <a:rPr lang="en-US" altLang="ja-JP" sz="1600" dirty="0"/>
                <a:t>ID</a:t>
              </a:r>
            </a:p>
            <a:p>
              <a:r>
                <a:rPr lang="ja-JP" altLang="en-US" sz="1600" dirty="0"/>
                <a:t>・</a:t>
              </a:r>
              <a:r>
                <a:rPr lang="ja-JP" altLang="en-US" sz="1600" dirty="0">
                  <a:solidFill>
                    <a:schemeClr val="accent2"/>
                  </a:solidFill>
                </a:rPr>
                <a:t>初回来店店舗</a:t>
              </a:r>
              <a:r>
                <a:rPr lang="en-US" altLang="ja-JP" sz="1600" dirty="0">
                  <a:solidFill>
                    <a:schemeClr val="accent2"/>
                  </a:solidFill>
                </a:rPr>
                <a:t>ID(FK)</a:t>
              </a:r>
            </a:p>
            <a:p>
              <a:r>
                <a:rPr kumimoji="1" lang="ja-JP" altLang="en-US" sz="1600" dirty="0"/>
                <a:t>・性別</a:t>
              </a:r>
              <a:endParaRPr kumimoji="1" lang="en-US" altLang="ja-JP" sz="1600" dirty="0"/>
            </a:p>
            <a:p>
              <a:r>
                <a:rPr lang="ja-JP" altLang="en-US" sz="1600" dirty="0"/>
                <a:t>・誕生年代</a:t>
              </a:r>
              <a:endParaRPr kumimoji="1" lang="ja-JP" altLang="en-US" sz="1600" dirty="0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701060" y="4853775"/>
              <a:ext cx="1873332" cy="1484789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707241" y="4945946"/>
              <a:ext cx="1859765" cy="47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/>
                <a:t>顧客</a:t>
              </a:r>
              <a:endParaRPr kumimoji="1" lang="ja-JP" altLang="en-US" sz="3200" dirty="0"/>
            </a:p>
          </p:txBody>
        </p:sp>
        <p:cxnSp>
          <p:nvCxnSpPr>
            <p:cNvPr id="74" name="直線コネクタ 73"/>
            <p:cNvCxnSpPr/>
            <p:nvPr/>
          </p:nvCxnSpPr>
          <p:spPr>
            <a:xfrm>
              <a:off x="713369" y="5387486"/>
              <a:ext cx="18732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/>
          <p:cNvGrpSpPr/>
          <p:nvPr/>
        </p:nvGrpSpPr>
        <p:grpSpPr>
          <a:xfrm>
            <a:off x="6388218" y="4699917"/>
            <a:ext cx="2199600" cy="1818000"/>
            <a:chOff x="6090437" y="5221337"/>
            <a:chExt cx="1915405" cy="1054956"/>
          </a:xfrm>
        </p:grpSpPr>
        <p:sp>
          <p:nvSpPr>
            <p:cNvPr id="49" name="テキスト ボックス 48"/>
            <p:cNvSpPr txBox="1"/>
            <p:nvPr/>
          </p:nvSpPr>
          <p:spPr>
            <a:xfrm>
              <a:off x="6090437" y="5269779"/>
              <a:ext cx="1878924" cy="35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3200" dirty="0"/>
                <a:t>担当者</a:t>
              </a:r>
              <a:endParaRPr kumimoji="1" lang="ja-JP" altLang="en-US" sz="3200" dirty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6090437" y="5760946"/>
              <a:ext cx="1915405" cy="355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・担当者</a:t>
              </a:r>
              <a:r>
                <a:rPr kumimoji="1" lang="en-US" altLang="ja-JP" sz="1600" dirty="0"/>
                <a:t>ID</a:t>
              </a:r>
            </a:p>
            <a:p>
              <a:r>
                <a:rPr lang="ja-JP" altLang="en-US" sz="1600" dirty="0"/>
                <a:t>・</a:t>
              </a:r>
              <a:r>
                <a:rPr lang="ja-JP" altLang="en-US" sz="1600" dirty="0">
                  <a:solidFill>
                    <a:schemeClr val="accent2"/>
                  </a:solidFill>
                </a:rPr>
                <a:t>所属店舗</a:t>
              </a:r>
              <a:r>
                <a:rPr lang="en-US" altLang="ja-JP" sz="1600" dirty="0">
                  <a:solidFill>
                    <a:schemeClr val="accent2"/>
                  </a:solidFill>
                </a:rPr>
                <a:t>ID(FK)</a:t>
              </a: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6109596" y="5221337"/>
              <a:ext cx="1873332" cy="1054956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350"/>
            </a:p>
          </p:txBody>
        </p:sp>
        <p:cxnSp>
          <p:nvCxnSpPr>
            <p:cNvPr id="76" name="直線コネクタ 75"/>
            <p:cNvCxnSpPr/>
            <p:nvPr/>
          </p:nvCxnSpPr>
          <p:spPr>
            <a:xfrm>
              <a:off x="6098818" y="5706981"/>
              <a:ext cx="18732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円/楕円 76"/>
          <p:cNvSpPr/>
          <p:nvPr/>
        </p:nvSpPr>
        <p:spPr>
          <a:xfrm>
            <a:off x="3388638" y="2662160"/>
            <a:ext cx="240443" cy="255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  <p:sp>
        <p:nvSpPr>
          <p:cNvPr id="78" name="円/楕円 77"/>
          <p:cNvSpPr/>
          <p:nvPr/>
        </p:nvSpPr>
        <p:spPr>
          <a:xfrm>
            <a:off x="5483383" y="2521585"/>
            <a:ext cx="240443" cy="255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/>
          </a:p>
        </p:txBody>
      </p:sp>
    </p:spTree>
    <p:extLst>
      <p:ext uri="{BB962C8B-B14F-4D97-AF65-F5344CB8AC3E}">
        <p14:creationId xmlns:p14="http://schemas.microsoft.com/office/powerpoint/2010/main" val="107549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13660"/>
            <a:ext cx="8229600" cy="798163"/>
          </a:xfrm>
        </p:spPr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83396"/>
            <a:ext cx="8229600" cy="1523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800" dirty="0"/>
              <a:t>現状</a:t>
            </a:r>
            <a:r>
              <a:rPr lang="ja-JP" altLang="en-US" sz="2800" dirty="0" smtClean="0"/>
              <a:t>のヘアサロン店における消費者購買行動モデルの課題を分析し、改善の施策を</a:t>
            </a:r>
            <a:r>
              <a:rPr lang="ja-JP" altLang="en-US" sz="2800" dirty="0"/>
              <a:t>シュミレーションに</a:t>
            </a:r>
            <a:r>
              <a:rPr lang="ja-JP" altLang="en-US" sz="2800" dirty="0" smtClean="0"/>
              <a:t>より</a:t>
            </a:r>
            <a:r>
              <a:rPr lang="ja-JP" altLang="en-US" dirty="0"/>
              <a:t>評価</a:t>
            </a:r>
            <a:r>
              <a:rPr lang="ja-JP" altLang="en-US" dirty="0" smtClean="0"/>
              <a:t>する</a:t>
            </a:r>
            <a:r>
              <a:rPr lang="ja-JP" altLang="en-US" sz="2800" dirty="0" smtClean="0"/>
              <a:t>。</a:t>
            </a:r>
            <a:endParaRPr lang="en-US" altLang="ja-JP" sz="28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253873-D09C-47E6-9E8C-41293638C17D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7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5392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データ集計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58034"/>
            <a:ext cx="8229600" cy="2952670"/>
          </a:xfrm>
        </p:spPr>
        <p:txBody>
          <a:bodyPr/>
          <a:lstStyle/>
          <a:p>
            <a:r>
              <a:rPr lang="ja-JP" altLang="en-US" dirty="0" smtClean="0"/>
              <a:t>モデリングに</a:t>
            </a:r>
            <a:r>
              <a:rPr kumimoji="1" lang="ja-JP" altLang="en-US" dirty="0" smtClean="0"/>
              <a:t>関係する情報を視覚化し、分析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r>
              <a:rPr lang="ja-JP" altLang="en-US" dirty="0"/>
              <a:t>各店舗</a:t>
            </a:r>
            <a:r>
              <a:rPr lang="ja-JP" altLang="en-US" dirty="0" smtClean="0"/>
              <a:t>ごとの特徴を視覚化する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8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14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705172"/>
            <a:ext cx="8229600" cy="906651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来店間隔</a:t>
            </a:r>
            <a:r>
              <a:rPr kumimoji="1"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108398" y="6447633"/>
            <a:ext cx="2133600" cy="273844"/>
          </a:xfrm>
        </p:spPr>
        <p:txBody>
          <a:bodyPr/>
          <a:lstStyle/>
          <a:p>
            <a:pPr rtl="0"/>
            <a:fld id="{FA56627C-26B8-4A23-849C-3C12828FFC15}" type="datetime4">
              <a:rPr lang="ja-JP" altLang="en-US" smtClean="0"/>
              <a:t>2017年11月14日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 smtClean="0"/>
              <a:t>チーム葛飾</a:t>
            </a:r>
            <a:endParaRPr lang="ja-JP" altLang="en-US" noProof="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US" altLang="ja-JP" noProof="0" smtClean="0"/>
              <a:t>9</a:t>
            </a:fld>
            <a:endParaRPr lang="ja-JP" altLang="en-US" noProof="0" dirty="0"/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4005330" y="835749"/>
            <a:ext cx="4681470" cy="906651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 smtClean="0"/>
              <a:t>施術の来店間隔</a:t>
            </a:r>
            <a:r>
              <a:rPr lang="en-US" altLang="ja-JP" sz="2000" dirty="0" smtClean="0"/>
              <a:t>(1000</a:t>
            </a:r>
            <a:r>
              <a:rPr lang="ja-JP" altLang="en-US" sz="2000" dirty="0" smtClean="0"/>
              <a:t>円以上の施術</a:t>
            </a:r>
            <a:r>
              <a:rPr lang="en-US" altLang="ja-JP" sz="2000" dirty="0" smtClean="0"/>
              <a:t>)</a:t>
            </a:r>
            <a:endParaRPr lang="en-US" altLang="ja-JP" sz="2000" dirty="0"/>
          </a:p>
          <a:p>
            <a:r>
              <a:rPr lang="ja-JP" altLang="en-US" sz="2000" dirty="0" smtClean="0"/>
              <a:t>来店</a:t>
            </a:r>
            <a:r>
              <a:rPr lang="ja-JP" altLang="en-US" sz="2000" dirty="0"/>
              <a:t>間隔</a:t>
            </a:r>
            <a:r>
              <a:rPr lang="ja-JP" altLang="en-US" sz="2000" dirty="0" smtClean="0"/>
              <a:t>は約三ヶ月である</a:t>
            </a:r>
            <a:endParaRPr lang="en-US" altLang="ja-JP" sz="20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00" y="1742400"/>
            <a:ext cx="7820713" cy="48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ユーザー定義 2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1621</TotalTime>
  <Words>922</Words>
  <Application>Microsoft Office PowerPoint</Application>
  <PresentationFormat>画面に合わせる (4:3)</PresentationFormat>
  <Paragraphs>251</Paragraphs>
  <Slides>25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25</vt:i4>
      </vt:variant>
    </vt:vector>
  </HeadingPairs>
  <TitlesOfParts>
    <vt:vector size="39" baseType="lpstr">
      <vt:lpstr>Meiryo UI</vt:lpstr>
      <vt:lpstr>ＭＳ Ｐゴシック</vt:lpstr>
      <vt:lpstr>ＭＳ 明朝</vt:lpstr>
      <vt:lpstr>メイリオ</vt:lpstr>
      <vt:lpstr>Arial</vt:lpstr>
      <vt:lpstr>Calibri</vt:lpstr>
      <vt:lpstr>Calibri Light</vt:lpstr>
      <vt:lpstr>Cambria Math</vt:lpstr>
      <vt:lpstr>Segoe UI</vt:lpstr>
      <vt:lpstr>Verdana</vt:lpstr>
      <vt:lpstr>Wingdings</vt:lpstr>
      <vt:lpstr>Wingdings 2</vt:lpstr>
      <vt:lpstr>ブレーンストーミングのプレゼンテーション</vt:lpstr>
      <vt:lpstr>デザインの設定</vt:lpstr>
      <vt:lpstr>PowerPoint プレゼンテーション</vt:lpstr>
      <vt:lpstr>目次</vt:lpstr>
      <vt:lpstr>背景</vt:lpstr>
      <vt:lpstr>データ概要</vt:lpstr>
      <vt:lpstr>データ処理</vt:lpstr>
      <vt:lpstr>RDBのER図</vt:lpstr>
      <vt:lpstr>目的</vt:lpstr>
      <vt:lpstr>データ集計</vt:lpstr>
      <vt:lpstr>来店間隔 </vt:lpstr>
      <vt:lpstr>客単価</vt:lpstr>
      <vt:lpstr>スタッフ稼働率</vt:lpstr>
      <vt:lpstr>お気に入り店舗ごとの集計</vt:lpstr>
      <vt:lpstr>性別</vt:lpstr>
      <vt:lpstr>年代</vt:lpstr>
      <vt:lpstr>リピーターと非リピーターの分析</vt:lpstr>
      <vt:lpstr>来店回数比較</vt:lpstr>
      <vt:lpstr>クーポン利用回数比較</vt:lpstr>
      <vt:lpstr>消費者購買行動モデル </vt:lpstr>
      <vt:lpstr>想定モデル</vt:lpstr>
      <vt:lpstr>来店間隔Dの詳細</vt:lpstr>
      <vt:lpstr>D^((1)) の推定</vt:lpstr>
      <vt:lpstr>施策</vt:lpstr>
      <vt:lpstr>今後の展望</vt:lpstr>
      <vt:lpstr>文献</vt:lpstr>
      <vt:lpstr>単価のモデル(想定)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SHIO-160412-4</dc:creator>
  <cp:lastModifiedBy>SHIO-160412-4</cp:lastModifiedBy>
  <cp:revision>133</cp:revision>
  <dcterms:created xsi:type="dcterms:W3CDTF">2017-11-11T07:12:59Z</dcterms:created>
  <dcterms:modified xsi:type="dcterms:W3CDTF">2017-11-14T07:31:49Z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