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6" r:id="rId2"/>
  </p:sldMasterIdLst>
  <p:notesMasterIdLst>
    <p:notesMasterId r:id="rId20"/>
  </p:notesMasterIdLst>
  <p:handoutMasterIdLst>
    <p:handoutMasterId r:id="rId21"/>
  </p:handoutMasterIdLst>
  <p:sldIdLst>
    <p:sldId id="272" r:id="rId3"/>
    <p:sldId id="273" r:id="rId4"/>
    <p:sldId id="275" r:id="rId5"/>
    <p:sldId id="293" r:id="rId6"/>
    <p:sldId id="277" r:id="rId7"/>
    <p:sldId id="274" r:id="rId8"/>
    <p:sldId id="294" r:id="rId9"/>
    <p:sldId id="284" r:id="rId10"/>
    <p:sldId id="279" r:id="rId11"/>
    <p:sldId id="287" r:id="rId12"/>
    <p:sldId id="286" r:id="rId13"/>
    <p:sldId id="288" r:id="rId14"/>
    <p:sldId id="295" r:id="rId15"/>
    <p:sldId id="297" r:id="rId16"/>
    <p:sldId id="298" r:id="rId17"/>
    <p:sldId id="299" r:id="rId18"/>
    <p:sldId id="300" r:id="rId19"/>
  </p:sldIdLst>
  <p:sldSz cx="9144000" cy="6858000" type="screen4x3"/>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37" autoAdjust="0"/>
    <p:restoredTop sz="94660"/>
  </p:normalViewPr>
  <p:slideViewPr>
    <p:cSldViewPr snapToGrid="0">
      <p:cViewPr varScale="1">
        <p:scale>
          <a:sx n="74" d="100"/>
          <a:sy n="74" d="100"/>
        </p:scale>
        <p:origin x="72" y="137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4DA88A-700E-4959-AD05-3C421866BDC6}" type="datetime4">
              <a:rPr kumimoji="1" lang="ja-JP" altLang="en-US" smtClean="0">
                <a:latin typeface="Meiryo UI" panose="020B0604030504040204" pitchFamily="50" charset="-128"/>
                <a:ea typeface="Meiryo UI" panose="020B0604030504040204" pitchFamily="50" charset="-128"/>
              </a:rPr>
              <a:t>2017年11月14日</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09A4F4-89FA-4551-A9F4-ECDBD52C06D6}"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4810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EECA54F6-A409-4052-BA8C-D33E3AF8AD29}" type="datetime4">
              <a:rPr lang="ja-JP" altLang="en-US" smtClean="0"/>
              <a:pPr/>
              <a:t>2017年11月14日</a:t>
            </a:fld>
            <a:endParaRPr lang="ja-JP" altLang="en-US" dirty="0"/>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93B0CF2-7F87-4E02-A248-870047730F99}" type="slidenum">
              <a:rPr lang="en-US" altLang="ja-JP" smtClean="0"/>
              <a:pPr/>
              <a:t>‹#›</a:t>
            </a:fld>
            <a:endParaRPr lang="ja-JP" alt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893B0CF2-7F87-4E02-A248-870047730F99}"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2</a:t>
            </a:fld>
            <a:endParaRPr lang="ja-JP" altLang="en-US" dirty="0"/>
          </a:p>
        </p:txBody>
      </p:sp>
    </p:spTree>
    <p:extLst>
      <p:ext uri="{BB962C8B-B14F-4D97-AF65-F5344CB8AC3E}">
        <p14:creationId xmlns:p14="http://schemas.microsoft.com/office/powerpoint/2010/main" val="2301564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grpSp>
        <p:nvGrpSpPr>
          <p:cNvPr id="10" name="グループ 9"/>
          <p:cNvGrpSpPr/>
          <p:nvPr/>
        </p:nvGrpSpPr>
        <p:grpSpPr>
          <a:xfrm>
            <a:off x="0" y="6208894"/>
            <a:ext cx="9144000" cy="649106"/>
            <a:chOff x="0" y="6208894"/>
            <a:chExt cx="12192000" cy="649106"/>
          </a:xfrm>
        </p:grpSpPr>
        <p:sp>
          <p:nvSpPr>
            <p:cNvPr id="2" name="長方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ja-JP" altLang="en-US" sz="1350" noProof="0" dirty="0"/>
            </a:p>
          </p:txBody>
        </p:sp>
        <p:cxnSp>
          <p:nvCxnSpPr>
            <p:cNvPr id="7" name="直線​​コネクタ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線​​コネクタ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タイトル 8"/>
          <p:cNvSpPr>
            <a:spLocks noGrp="1"/>
          </p:cNvSpPr>
          <p:nvPr>
            <p:ph type="ctrTitle"/>
          </p:nvPr>
        </p:nvSpPr>
        <p:spPr>
          <a:xfrm>
            <a:off x="533400" y="1371600"/>
            <a:ext cx="7851648"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dirty="0" smtClean="0"/>
              <a:t>マスター タイトルの書式設定</a:t>
            </a:r>
            <a:endParaRPr kumimoji="0" lang="ja-JP" altLang="en-US" noProof="0" dirty="0"/>
          </a:p>
        </p:txBody>
      </p:sp>
      <p:sp>
        <p:nvSpPr>
          <p:cNvPr id="17" name="サブタイトル 16"/>
          <p:cNvSpPr>
            <a:spLocks noGrp="1"/>
          </p:cNvSpPr>
          <p:nvPr>
            <p:ph type="subTitle" idx="1"/>
          </p:nvPr>
        </p:nvSpPr>
        <p:spPr>
          <a:xfrm>
            <a:off x="533400" y="3228536"/>
            <a:ext cx="7854696" cy="1752600"/>
          </a:xfrm>
        </p:spPr>
        <p:txBody>
          <a:bodyPr lIns="0" rIns="18288" rtlCol="0"/>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pPr rtl="0"/>
            <a:r>
              <a:rPr lang="ja-JP" altLang="en-US" noProof="0" smtClean="0"/>
              <a:t>マスター サブタイトルの書式設定</a:t>
            </a:r>
            <a:endParaRPr kumimoji="0" lang="ja-JP" altLang="en-US" noProof="0" dirty="0"/>
          </a:p>
        </p:txBody>
      </p:sp>
      <p:sp>
        <p:nvSpPr>
          <p:cNvPr id="30" name="日付プレースホルダー 29"/>
          <p:cNvSpPr>
            <a:spLocks noGrp="1"/>
          </p:cNvSpPr>
          <p:nvPr>
            <p:ph type="dt" sz="half" idx="10"/>
          </p:nvPr>
        </p:nvSpPr>
        <p:spPr/>
        <p:txBody>
          <a:bodyPr rtlCol="0"/>
          <a:lstStyle/>
          <a:p>
            <a:pPr rtl="0"/>
            <a:fld id="{B2C1A0A2-8001-4323-9DFF-A17CA2EE2813}" type="datetime4">
              <a:rPr lang="ja-JP" altLang="en-US" smtClean="0"/>
              <a:t>2017年11月14日</a:t>
            </a:fld>
            <a:endParaRPr lang="en-US" dirty="0"/>
          </a:p>
        </p:txBody>
      </p:sp>
      <p:sp>
        <p:nvSpPr>
          <p:cNvPr id="19" name="フッター プレースホルダー 18"/>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27" name="スライド番号プレースホルダー 2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73124AA6-6845-47A1-B4E7-C90D571DEBF7}"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914402"/>
            <a:ext cx="2057400" cy="5211763"/>
          </a:xfrm>
        </p:spPr>
        <p:txBody>
          <a:bodyPr vert="eaVert"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a:xfrm>
            <a:off x="457200" y="914402"/>
            <a:ext cx="6019800" cy="5211763"/>
          </a:xfrm>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20492761-91B8-43FC-85F5-A34B67B0255B}"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2BAA19E-CA7C-4C9F-8155-5CE608E42AE7}" type="datetimeFigureOut">
              <a:rPr kumimoji="1" lang="ja-JP" altLang="en-US" smtClean="0"/>
              <a:t>2017/11/14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32139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2BAA19E-CA7C-4C9F-8155-5CE608E42AE7}" type="datetimeFigureOut">
              <a:rPr kumimoji="1" lang="ja-JP" altLang="en-US" smtClean="0"/>
              <a:t>2017/11/14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484225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2BAA19E-CA7C-4C9F-8155-5CE608E42AE7}" type="datetimeFigureOut">
              <a:rPr kumimoji="1" lang="ja-JP" altLang="en-US" smtClean="0"/>
              <a:t>2017/11/14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805408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2BAA19E-CA7C-4C9F-8155-5CE608E42AE7}" type="datetimeFigureOut">
              <a:rPr kumimoji="1" lang="ja-JP" altLang="en-US" smtClean="0"/>
              <a:t>2017/11/14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1884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2BAA19E-CA7C-4C9F-8155-5CE608E42AE7}" type="datetimeFigureOut">
              <a:rPr kumimoji="1" lang="ja-JP" altLang="en-US" smtClean="0"/>
              <a:t>2017/11/14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1936070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2BAA19E-CA7C-4C9F-8155-5CE608E42AE7}" type="datetimeFigureOut">
              <a:rPr kumimoji="1" lang="ja-JP" altLang="en-US" smtClean="0"/>
              <a:t>2017/11/14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2079735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2BAA19E-CA7C-4C9F-8155-5CE608E42AE7}" type="datetimeFigureOut">
              <a:rPr kumimoji="1" lang="ja-JP" altLang="en-US" smtClean="0"/>
              <a:t>2017/11/14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12501625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2BAA19E-CA7C-4C9F-8155-5CE608E42AE7}" type="datetimeFigureOut">
              <a:rPr kumimoji="1" lang="ja-JP" altLang="en-US" smtClean="0"/>
              <a:t>2017/11/14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38219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57200" y="468824"/>
            <a:ext cx="8229600" cy="1143000"/>
          </a:xfrm>
        </p:spPr>
        <p:txBody>
          <a:bodyPr rtlCol="0"/>
          <a:lstStyle/>
          <a:p>
            <a:pPr rtl="0"/>
            <a:r>
              <a:rPr lang="ja-JP" altLang="en-US" noProof="0" dirty="0" smtClean="0"/>
              <a:t>タイトル</a:t>
            </a:r>
            <a:endParaRPr kumimoji="0" lang="ja-JP" altLang="en-US" noProof="0" dirty="0"/>
          </a:p>
        </p:txBody>
      </p:sp>
      <p:sp>
        <p:nvSpPr>
          <p:cNvPr id="3" name="コンテンツ プレースホルダー 2"/>
          <p:cNvSpPr>
            <a:spLocks noGrp="1"/>
          </p:cNvSpPr>
          <p:nvPr>
            <p:ph idx="1"/>
          </p:nvPr>
        </p:nvSpPr>
        <p:spPr/>
        <p:txBody>
          <a:bodyPr rtlCol="0"/>
          <a:lstStyle/>
          <a:p>
            <a:pPr lvl="0" rtl="0" eaLnBrk="1" latinLnBrk="0" hangingPunct="1"/>
            <a:r>
              <a:rPr lang="ja-JP" altLang="en-US" noProof="0" dirty="0" smtClean="0"/>
              <a:t>マスター テキストの書式設定</a:t>
            </a:r>
          </a:p>
          <a:p>
            <a:pPr lvl="1" rtl="0" eaLnBrk="1" latinLnBrk="0" hangingPunct="1"/>
            <a:r>
              <a:rPr lang="ja-JP" altLang="en-US" noProof="0" dirty="0" smtClean="0"/>
              <a:t>第 </a:t>
            </a:r>
            <a:r>
              <a:rPr lang="en-US" altLang="ja-JP" noProof="0" dirty="0" smtClean="0"/>
              <a:t>2 </a:t>
            </a:r>
            <a:r>
              <a:rPr lang="ja-JP" altLang="en-US" noProof="0" dirty="0" smtClean="0"/>
              <a:t>レベル</a:t>
            </a:r>
          </a:p>
          <a:p>
            <a:pPr lvl="2" rtl="0" eaLnBrk="1" latinLnBrk="0" hangingPunct="1"/>
            <a:r>
              <a:rPr lang="ja-JP" altLang="en-US" noProof="0" dirty="0" smtClean="0"/>
              <a:t>第 </a:t>
            </a:r>
            <a:r>
              <a:rPr lang="en-US" altLang="ja-JP" noProof="0" dirty="0" smtClean="0"/>
              <a:t>3 </a:t>
            </a:r>
            <a:r>
              <a:rPr lang="ja-JP" altLang="en-US" noProof="0" dirty="0" smtClean="0"/>
              <a:t>レベル</a:t>
            </a:r>
          </a:p>
          <a:p>
            <a:pPr lvl="3" rtl="0" eaLnBrk="1" latinLnBrk="0" hangingPunct="1"/>
            <a:r>
              <a:rPr lang="ja-JP" altLang="en-US" noProof="0" dirty="0" smtClean="0"/>
              <a:t>第 </a:t>
            </a:r>
            <a:r>
              <a:rPr lang="en-US" altLang="ja-JP" noProof="0" dirty="0" smtClean="0"/>
              <a:t>4 </a:t>
            </a:r>
            <a:r>
              <a:rPr lang="ja-JP" altLang="en-US" noProof="0" dirty="0" smtClean="0"/>
              <a:t>レベル</a:t>
            </a:r>
          </a:p>
          <a:p>
            <a:pPr lvl="4" rtl="0" eaLnBrk="1" latinLnBrk="0" hangingPunct="1"/>
            <a:r>
              <a:rPr lang="ja-JP" altLang="en-US" noProof="0" dirty="0" smtClean="0"/>
              <a:t>第 </a:t>
            </a:r>
            <a:r>
              <a:rPr lang="en-US" altLang="ja-JP" noProof="0" dirty="0" smtClean="0"/>
              <a:t>5 </a:t>
            </a:r>
            <a:r>
              <a:rPr lang="ja-JP" altLang="en-US" noProof="0" dirty="0" smtClean="0"/>
              <a:t>レベル</a:t>
            </a:r>
            <a:endParaRPr kumimoji="0" lang="ja-JP" altLang="en-US" noProof="0" dirty="0"/>
          </a:p>
        </p:txBody>
      </p:sp>
      <p:sp>
        <p:nvSpPr>
          <p:cNvPr id="4" name="日付プレースホルダー 3"/>
          <p:cNvSpPr>
            <a:spLocks noGrp="1"/>
          </p:cNvSpPr>
          <p:nvPr>
            <p:ph type="dt" sz="half" idx="10"/>
          </p:nvPr>
        </p:nvSpPr>
        <p:spPr/>
        <p:txBody>
          <a:bodyPr rtlCol="0"/>
          <a:lstStyle/>
          <a:p>
            <a:pPr rtl="0"/>
            <a:fld id="{FA56627C-26B8-4A23-849C-3C12828FFC15}"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2BAA19E-CA7C-4C9F-8155-5CE608E42AE7}" type="datetimeFigureOut">
              <a:rPr kumimoji="1" lang="ja-JP" altLang="en-US" smtClean="0"/>
              <a:t>2017/11/14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3971019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2BAA19E-CA7C-4C9F-8155-5CE608E42AE7}" type="datetimeFigureOut">
              <a:rPr kumimoji="1" lang="ja-JP" altLang="en-US" smtClean="0"/>
              <a:t>2017/11/14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2023349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2BAA19E-CA7C-4C9F-8155-5CE608E42AE7}" type="datetimeFigureOut">
              <a:rPr kumimoji="1" lang="ja-JP" altLang="en-US" smtClean="0"/>
              <a:t>2017/11/14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2523756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530352" y="1316736"/>
            <a:ext cx="77724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テキスト プレースホルダー 2"/>
          <p:cNvSpPr>
            <a:spLocks noGrp="1"/>
          </p:cNvSpPr>
          <p:nvPr>
            <p:ph type="body" idx="1"/>
          </p:nvPr>
        </p:nvSpPr>
        <p:spPr>
          <a:xfrm>
            <a:off x="530352" y="2704664"/>
            <a:ext cx="7772400" cy="1509712"/>
          </a:xfrm>
        </p:spPr>
        <p:txBody>
          <a:bodyPr lIns="45720" rIns="45720" rtlCol="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rtl="0" eaLnBrk="1" latinLnBrk="0" hangingPunct="1"/>
            <a:r>
              <a:rPr lang="ja-JP" altLang="en-US" noProof="0" smtClean="0"/>
              <a:t>マスター テキストの書式設定</a:t>
            </a:r>
          </a:p>
        </p:txBody>
      </p:sp>
      <p:sp>
        <p:nvSpPr>
          <p:cNvPr id="4" name="日付プレースホルダー 3"/>
          <p:cNvSpPr>
            <a:spLocks noGrp="1"/>
          </p:cNvSpPr>
          <p:nvPr>
            <p:ph type="dt" sz="half" idx="10"/>
          </p:nvPr>
        </p:nvSpPr>
        <p:spPr/>
        <p:txBody>
          <a:bodyPr rtlCol="0"/>
          <a:lstStyle/>
          <a:p>
            <a:pPr rtl="0"/>
            <a:fld id="{91D6F0CA-9BFB-488E-B5D0-5D21D6862E06}"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rtlCol="0"/>
          <a:lstStyle/>
          <a:p>
            <a:pPr rtl="0"/>
            <a:r>
              <a:rPr lang="ja-JP" altLang="en-US" noProof="0" smtClean="0"/>
              <a:t>マスター タイトルの書式設定</a:t>
            </a:r>
            <a:endParaRPr kumimoji="0" lang="ja-JP" altLang="en-US" noProof="0" dirty="0"/>
          </a:p>
        </p:txBody>
      </p:sp>
      <p:sp>
        <p:nvSpPr>
          <p:cNvPr id="3" name="コンテンツ プレースホルダー 2"/>
          <p:cNvSpPr>
            <a:spLocks noGrp="1"/>
          </p:cNvSpPr>
          <p:nvPr>
            <p:ph sz="half" idx="1"/>
          </p:nvPr>
        </p:nvSpPr>
        <p:spPr>
          <a:xfrm>
            <a:off x="457200" y="1920085"/>
            <a:ext cx="4038600" cy="4434840"/>
          </a:xfrm>
        </p:spPr>
        <p:txBody>
          <a:bodyPr rtlCol="0"/>
          <a:lstStyle>
            <a:lvl1pPr>
              <a:defRPr sz="1950"/>
            </a:lvl1pPr>
            <a:lvl2pPr>
              <a:defRPr sz="1800"/>
            </a:lvl2pPr>
            <a:lvl3pPr>
              <a:defRPr sz="1500"/>
            </a:lvl3pPr>
            <a:lvl4pPr>
              <a:defRPr sz="1350"/>
            </a:lvl4pPr>
            <a:lvl5pPr>
              <a:defRPr sz="135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4" name="コンテンツ プレースホルダー 3"/>
          <p:cNvSpPr>
            <a:spLocks noGrp="1"/>
          </p:cNvSpPr>
          <p:nvPr>
            <p:ph sz="half" idx="2"/>
          </p:nvPr>
        </p:nvSpPr>
        <p:spPr>
          <a:xfrm>
            <a:off x="4648200" y="1920085"/>
            <a:ext cx="4038600" cy="4434840"/>
          </a:xfrm>
        </p:spPr>
        <p:txBody>
          <a:bodyPr rtlCol="0"/>
          <a:lstStyle>
            <a:lvl1pPr>
              <a:defRPr sz="1950"/>
            </a:lvl1pPr>
            <a:lvl2pPr>
              <a:defRPr sz="1800"/>
            </a:lvl2pPr>
            <a:lvl3pPr>
              <a:defRPr sz="1500"/>
            </a:lvl3pPr>
            <a:lvl4pPr>
              <a:defRPr sz="1350"/>
            </a:lvl4pPr>
            <a:lvl5pPr>
              <a:defRPr sz="135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5" name="日付プレースホルダー 4"/>
          <p:cNvSpPr>
            <a:spLocks noGrp="1"/>
          </p:cNvSpPr>
          <p:nvPr>
            <p:ph type="dt" sz="half" idx="10"/>
          </p:nvPr>
        </p:nvSpPr>
        <p:spPr/>
        <p:txBody>
          <a:bodyPr rtlCol="0"/>
          <a:lstStyle/>
          <a:p>
            <a:pPr rtl="0"/>
            <a:fld id="{2C9D1301-ED00-4180-8127-283CEF916F75}" type="datetime4">
              <a:rPr lang="ja-JP" altLang="en-US" smtClean="0"/>
              <a:t>2017年11月14日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229600" cy="1143000"/>
          </a:xfrm>
        </p:spPr>
        <p:txBody>
          <a:bodyPr tIns="45720" rtlCol="0" anchor="b"/>
          <a:lstStyle>
            <a:lvl1pPr>
              <a:defRPr/>
            </a:lvl1pPr>
          </a:lstStyle>
          <a:p>
            <a:pPr rtl="0"/>
            <a:r>
              <a:rPr lang="ja-JP" altLang="en-US" smtClean="0"/>
              <a:t>マスター タイトルの書式設定</a:t>
            </a:r>
            <a:endParaRPr kumimoji="0" lang="en-US" dirty="0"/>
          </a:p>
        </p:txBody>
      </p:sp>
      <p:sp>
        <p:nvSpPr>
          <p:cNvPr id="3" name="テキスト プレースホルダー 2"/>
          <p:cNvSpPr>
            <a:spLocks noGrp="1"/>
          </p:cNvSpPr>
          <p:nvPr>
            <p:ph type="body" idx="1"/>
          </p:nvPr>
        </p:nvSpPr>
        <p:spPr>
          <a:xfrm>
            <a:off x="457200" y="1855248"/>
            <a:ext cx="4040188" cy="659352"/>
          </a:xfrm>
        </p:spPr>
        <p:txBody>
          <a:bodyPr lIns="45720" tIns="0" rIns="45720" bIns="0" rtlCol="0" anchor="ctr">
            <a:noAutofit/>
          </a:bodyP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rtl="0" eaLnBrk="1" latinLnBrk="0" hangingPunct="1"/>
            <a:r>
              <a:rPr lang="ja-JP" altLang="en-US" smtClean="0"/>
              <a:t>マスター テキストの書式設定</a:t>
            </a:r>
          </a:p>
        </p:txBody>
      </p:sp>
      <p:sp>
        <p:nvSpPr>
          <p:cNvPr id="5" name="コンテンツ プレースホルダー 4"/>
          <p:cNvSpPr>
            <a:spLocks noGrp="1"/>
          </p:cNvSpPr>
          <p:nvPr>
            <p:ph sz="quarter" idx="2"/>
          </p:nvPr>
        </p:nvSpPr>
        <p:spPr>
          <a:xfrm>
            <a:off x="457200" y="2514600"/>
            <a:ext cx="4040188" cy="3845720"/>
          </a:xfrm>
        </p:spPr>
        <p:txBody>
          <a:bodyPr tIns="0" rtlCol="0"/>
          <a:lstStyle>
            <a:lvl1pPr>
              <a:defRPr sz="1650"/>
            </a:lvl1pPr>
            <a:lvl2pPr>
              <a:defRPr sz="1500"/>
            </a:lvl2pPr>
            <a:lvl3pPr>
              <a:defRPr sz="1350"/>
            </a:lvl3pPr>
            <a:lvl4pPr>
              <a:defRPr sz="1200"/>
            </a:lvl4pPr>
            <a:lvl5pPr>
              <a:defRPr sz="12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4" name="テキスト プレースホルダー 3"/>
          <p:cNvSpPr>
            <a:spLocks noGrp="1"/>
          </p:cNvSpPr>
          <p:nvPr>
            <p:ph type="body" sz="half" idx="3"/>
          </p:nvPr>
        </p:nvSpPr>
        <p:spPr>
          <a:xfrm>
            <a:off x="4645026" y="1859759"/>
            <a:ext cx="4041775" cy="654843"/>
          </a:xfrm>
        </p:spPr>
        <p:txBody>
          <a:bodyPr lIns="45720" tIns="0" rIns="45720" bIns="0" rtlCol="0" anchor="ctr"/>
          <a:lstStyle>
            <a:lvl1pPr marL="0" indent="0">
              <a:buNone/>
              <a:defRPr sz="1800" b="1" cap="none" baseline="0">
                <a:solidFill>
                  <a:schemeClr val="tx1"/>
                </a:solidFill>
                <a:effectLst/>
              </a:defRPr>
            </a:lvl1pPr>
            <a:lvl2pPr>
              <a:buNone/>
              <a:defRPr sz="1500" b="1"/>
            </a:lvl2pPr>
            <a:lvl3pPr>
              <a:buNone/>
              <a:defRPr sz="1350" b="1"/>
            </a:lvl3pPr>
            <a:lvl4pPr>
              <a:buNone/>
              <a:defRPr sz="1200" b="1"/>
            </a:lvl4pPr>
            <a:lvl5pPr>
              <a:buNone/>
              <a:defRPr sz="1200" b="1"/>
            </a:lvl5pPr>
          </a:lstStyle>
          <a:p>
            <a:pPr lvl="0" rtl="0" eaLnBrk="1" latinLnBrk="0" hangingPunct="1"/>
            <a:r>
              <a:rPr lang="ja-JP" altLang="en-US" smtClean="0"/>
              <a:t>マスター テキストの書式設定</a:t>
            </a:r>
          </a:p>
        </p:txBody>
      </p:sp>
      <p:sp>
        <p:nvSpPr>
          <p:cNvPr id="6" name="コンテンツ プレースホルダー 5"/>
          <p:cNvSpPr>
            <a:spLocks noGrp="1"/>
          </p:cNvSpPr>
          <p:nvPr>
            <p:ph sz="quarter" idx="4"/>
          </p:nvPr>
        </p:nvSpPr>
        <p:spPr>
          <a:xfrm>
            <a:off x="4645026" y="2514600"/>
            <a:ext cx="4041775" cy="3845720"/>
          </a:xfrm>
        </p:spPr>
        <p:txBody>
          <a:bodyPr tIns="0" rtlCol="0"/>
          <a:lstStyle>
            <a:lvl1pPr>
              <a:defRPr sz="1650"/>
            </a:lvl1pPr>
            <a:lvl2pPr>
              <a:defRPr sz="1500"/>
            </a:lvl2pPr>
            <a:lvl3pPr>
              <a:defRPr sz="1350"/>
            </a:lvl3pPr>
            <a:lvl4pPr>
              <a:defRPr sz="1200"/>
            </a:lvl4pPr>
            <a:lvl5pPr>
              <a:defRPr sz="12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7" name="日付プレースホルダー 6"/>
          <p:cNvSpPr>
            <a:spLocks noGrp="1"/>
          </p:cNvSpPr>
          <p:nvPr>
            <p:ph type="dt" sz="half" idx="10"/>
          </p:nvPr>
        </p:nvSpPr>
        <p:spPr/>
        <p:txBody>
          <a:bodyPr rtlCol="0"/>
          <a:lstStyle/>
          <a:p>
            <a:pPr rtl="0"/>
            <a:fld id="{CFE678A6-C78A-49B2-851A-225E22C7B3DD}" type="datetime4">
              <a:rPr lang="ja-JP" altLang="en-US" smtClean="0"/>
              <a:t>2017年11月14日</a:t>
            </a:fld>
            <a:endParaRPr lang="en-US" dirty="0"/>
          </a:p>
        </p:txBody>
      </p:sp>
      <p:sp>
        <p:nvSpPr>
          <p:cNvPr id="8" name="フッター プレースホルダー 7"/>
          <p:cNvSpPr>
            <a:spLocks noGrp="1"/>
          </p:cNvSpPr>
          <p:nvPr>
            <p:ph type="ftr" sz="quarter" idx="11"/>
          </p:nvPr>
        </p:nvSpPr>
        <p:spPr/>
        <p:txBody>
          <a:bodyPr rtlCol="0"/>
          <a:lstStyle/>
          <a:p>
            <a:pPr rtl="0"/>
            <a:r>
              <a:rPr lang="ja-JP" altLang="en-US" smtClean="0"/>
              <a:t>チーム葛飾</a:t>
            </a:r>
            <a:endParaRPr lang="en-US" dirty="0"/>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4088"/>
            <a:ext cx="83058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日付プレースホルダー 2"/>
          <p:cNvSpPr>
            <a:spLocks noGrp="1"/>
          </p:cNvSpPr>
          <p:nvPr>
            <p:ph type="dt" sz="half" idx="10"/>
          </p:nvPr>
        </p:nvSpPr>
        <p:spPr/>
        <p:txBody>
          <a:bodyPr rtlCol="0"/>
          <a:lstStyle/>
          <a:p>
            <a:pPr rtl="0"/>
            <a:fld id="{BAA4D57A-1280-4E81-A376-D2C279A2CC99}" type="datetime4">
              <a:rPr lang="ja-JP" altLang="en-US" smtClean="0"/>
              <a:t>2017年11月14日</a:t>
            </a:fld>
            <a:endParaRPr lang="en-US"/>
          </a:p>
        </p:txBody>
      </p:sp>
      <p:sp>
        <p:nvSpPr>
          <p:cNvPr id="4" name="フッター プレースホルダー 3"/>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8070F893-98DB-4EC8-B578-D3E27E1E32F0}" type="datetime4">
              <a:rPr lang="ja-JP" altLang="en-US" smtClean="0"/>
              <a:t>2017年11月14日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514352"/>
            <a:ext cx="2743200" cy="1162050"/>
          </a:xfrm>
        </p:spPr>
        <p:txBody>
          <a:bodyPr lIns="0" rtlCol="0" anchor="b">
            <a:noAutofit/>
          </a:bodyPr>
          <a:lstStyle>
            <a:lvl1pPr algn="l" rtl="0">
              <a:spcBef>
                <a:spcPct val="0"/>
              </a:spcBef>
              <a:buNone/>
              <a:defRPr sz="195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4" name="コンテンツ プレースホルダー 3"/>
          <p:cNvSpPr>
            <a:spLocks noGrp="1"/>
          </p:cNvSpPr>
          <p:nvPr>
            <p:ph sz="half" idx="1"/>
          </p:nvPr>
        </p:nvSpPr>
        <p:spPr>
          <a:xfrm>
            <a:off x="3575050" y="1676400"/>
            <a:ext cx="5111750" cy="4572000"/>
          </a:xfrm>
        </p:spPr>
        <p:txBody>
          <a:bodyPr tIns="0" rtlCol="0"/>
          <a:lstStyle>
            <a:lvl1pPr>
              <a:defRPr sz="2100"/>
            </a:lvl1pPr>
            <a:lvl2pPr>
              <a:defRPr sz="1950"/>
            </a:lvl2pPr>
            <a:lvl3pPr>
              <a:defRPr sz="1800"/>
            </a:lvl3pPr>
            <a:lvl4pPr>
              <a:defRPr sz="1500"/>
            </a:lvl4pPr>
            <a:lvl5pPr>
              <a:defRPr sz="135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3" name="テキスト プレースホルダー 2"/>
          <p:cNvSpPr>
            <a:spLocks noGrp="1"/>
          </p:cNvSpPr>
          <p:nvPr>
            <p:ph type="body" idx="2"/>
          </p:nvPr>
        </p:nvSpPr>
        <p:spPr>
          <a:xfrm>
            <a:off x="685800" y="1676400"/>
            <a:ext cx="2743200" cy="4572000"/>
          </a:xfrm>
        </p:spPr>
        <p:txBody>
          <a:bodyPr lIns="18288" rIns="18288" rtlCol="0"/>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0B7F7CB0-3BA5-410A-9426-CBB21570BB24}" type="datetime4">
              <a:rPr lang="ja-JP" altLang="en-US" smtClean="0"/>
              <a:t>2017年11月14日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画像">
    <p:spTree>
      <p:nvGrpSpPr>
        <p:cNvPr id="1" name=""/>
        <p:cNvGrpSpPr/>
        <p:nvPr/>
      </p:nvGrpSpPr>
      <p:grpSpPr>
        <a:xfrm>
          <a:off x="0" y="0"/>
          <a:ext cx="0" cy="0"/>
          <a:chOff x="0" y="0"/>
          <a:chExt cx="0" cy="0"/>
        </a:xfrm>
      </p:grpSpPr>
      <p:sp>
        <p:nvSpPr>
          <p:cNvPr id="9" name="1 つの角を切り取って丸めた四角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350" noProof="0" dirty="0"/>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350" noProof="0" dirty="0"/>
          </a:p>
        </p:txBody>
      </p:sp>
      <p:sp>
        <p:nvSpPr>
          <p:cNvPr id="2" name="タイトル 1"/>
          <p:cNvSpPr>
            <a:spLocks noGrp="1"/>
          </p:cNvSpPr>
          <p:nvPr>
            <p:ph type="title"/>
          </p:nvPr>
        </p:nvSpPr>
        <p:spPr>
          <a:xfrm>
            <a:off x="609600" y="1176998"/>
            <a:ext cx="2212848" cy="1582621"/>
          </a:xfrm>
        </p:spPr>
        <p:txBody>
          <a:bodyPr vert="horz" lIns="45720" tIns="45720" rIns="45720" bIns="45720" rtlCol="0" anchor="b"/>
          <a:lstStyle>
            <a:lvl1pPr algn="l">
              <a:buNone/>
              <a:defRPr sz="1500" b="1">
                <a:solidFill>
                  <a:schemeClr val="tx2"/>
                </a:solidFill>
              </a:defRPr>
            </a:lvl1pPr>
          </a:lstStyle>
          <a:p>
            <a:pPr rtl="0"/>
            <a:r>
              <a:rPr lang="ja-JP" altLang="en-US" noProof="0" smtClean="0"/>
              <a:t>マスター タイトルの書式設定</a:t>
            </a:r>
            <a:endParaRPr kumimoji="0"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rtlCol="0"/>
          <a:lstStyle>
            <a:lvl1pPr marL="0" indent="0">
              <a:buNone/>
              <a:defRPr sz="2400"/>
            </a:lvl1pPr>
          </a:lstStyle>
          <a:p>
            <a:pPr rtl="0"/>
            <a:r>
              <a:rPr lang="ja-JP" altLang="en-US" noProof="0" smtClean="0"/>
              <a:t>図を追加</a:t>
            </a:r>
            <a:endParaRPr kumimoji="0" lang="ja-JP" altLang="en-US" noProof="0" dirty="0"/>
          </a:p>
        </p:txBody>
      </p:sp>
      <p:sp>
        <p:nvSpPr>
          <p:cNvPr id="4" name="テキスト プレースホルダー 3"/>
          <p:cNvSpPr>
            <a:spLocks noGrp="1"/>
          </p:cNvSpPr>
          <p:nvPr>
            <p:ph type="body" sz="half" idx="2"/>
          </p:nvPr>
        </p:nvSpPr>
        <p:spPr>
          <a:xfrm>
            <a:off x="609600" y="2828785"/>
            <a:ext cx="2209800" cy="2179320"/>
          </a:xfrm>
        </p:spPr>
        <p:txBody>
          <a:bodyPr lIns="64008" rIns="45720" bIns="45720" rtlCol="0" anchor="t"/>
          <a:lstStyle>
            <a:lvl1pPr marL="0" indent="0" algn="l">
              <a:spcBef>
                <a:spcPts val="188"/>
              </a:spcBef>
              <a:buFontTx/>
              <a:buNone/>
              <a:defRPr sz="975"/>
            </a:lvl1pPr>
            <a:lvl2pPr>
              <a:defRPr sz="900"/>
            </a:lvl2pPr>
            <a:lvl3pPr>
              <a:defRPr sz="750"/>
            </a:lvl3pPr>
            <a:lvl4pPr>
              <a:defRPr sz="675"/>
            </a:lvl4pPr>
            <a:lvl5pPr>
              <a:defRPr sz="675"/>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2A8AAB0F-7F68-41E6-AD7A-54EC41D0FF7C}" type="datetime4">
              <a:rPr lang="ja-JP" altLang="en-US" smtClean="0"/>
              <a:t>2017年11月14日</a:t>
            </a:fld>
            <a:endParaRPr lang="en-US"/>
          </a:p>
        </p:txBody>
      </p:sp>
      <p:sp>
        <p:nvSpPr>
          <p:cNvPr id="6" name="フッター プレースホルダー 5"/>
          <p:cNvSpPr>
            <a:spLocks noGrp="1"/>
          </p:cNvSpPr>
          <p:nvPr>
            <p:ph type="ftr" sz="quarter" idx="11"/>
          </p:nvPr>
        </p:nvSpPr>
        <p:spPr/>
        <p:txBody>
          <a:bodyPr rtlCol="0"/>
          <a:lstStyle/>
          <a:p>
            <a:pPr rtl="0"/>
            <a:r>
              <a:rPr lang="ja-JP" altLang="en-US" noProof="0" smtClean="0"/>
              <a:t>チーム葛飾</a:t>
            </a:r>
            <a:endParaRPr lang="ja-JP" altLang="en-US" noProof="0" dirty="0"/>
          </a:p>
        </p:txBody>
      </p:sp>
      <p:sp>
        <p:nvSpPr>
          <p:cNvPr id="7" name="スライド番号プレースホルダー 6"/>
          <p:cNvSpPr>
            <a:spLocks noGrp="1"/>
          </p:cNvSpPr>
          <p:nvPr>
            <p:ph type="sldNum" sz="quarter" idx="12"/>
          </p:nvPr>
        </p:nvSpPr>
        <p:spPr>
          <a:xfrm>
            <a:off x="8077200" y="6356352"/>
            <a:ext cx="609600" cy="365125"/>
          </a:xfrm>
        </p:spPr>
        <p:txBody>
          <a:bodyPr rtlCol="0"/>
          <a:lstStyle/>
          <a:p>
            <a:pPr rtl="0"/>
            <a:fld id="{401CF334-2D5C-4859-84A6-CA7E6E43FAEB}" type="slidenum">
              <a:rPr lang="en-US" altLang="ja-JP" noProof="0" smtClean="0"/>
              <a:t>‹#›</a:t>
            </a:fld>
            <a:endParaRPr lang="ja-JP" altLang="en-US" noProof="0" dirty="0"/>
          </a:p>
        </p:txBody>
      </p:sp>
      <p:sp>
        <p:nvSpPr>
          <p:cNvPr id="10" name="フリーフォーム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sp>
        <p:nvSpPr>
          <p:cNvPr id="11" name="フリーフォーム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グループ 24"/>
          <p:cNvGrpSpPr/>
          <p:nvPr/>
        </p:nvGrpSpPr>
        <p:grpSpPr>
          <a:xfrm>
            <a:off x="-21771" y="-7144"/>
            <a:ext cx="9180548" cy="6879658"/>
            <a:chOff x="0" y="-21658"/>
            <a:chExt cx="12240731" cy="6879658"/>
          </a:xfrm>
        </p:grpSpPr>
        <p:sp>
          <p:nvSpPr>
            <p:cNvPr id="26" name="長方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sz="1350" noProof="0" dirty="0"/>
            </a:p>
          </p:txBody>
        </p:sp>
        <p:grpSp>
          <p:nvGrpSpPr>
            <p:cNvPr id="27" name="グループ 26"/>
            <p:cNvGrpSpPr/>
            <p:nvPr/>
          </p:nvGrpSpPr>
          <p:grpSpPr>
            <a:xfrm>
              <a:off x="0" y="-21658"/>
              <a:ext cx="12240731" cy="1041400"/>
              <a:chOff x="-25356" y="-7144"/>
              <a:chExt cx="12240731" cy="1041400"/>
            </a:xfrm>
          </p:grpSpPr>
          <p:sp>
            <p:nvSpPr>
              <p:cNvPr id="28" name="フリーフォーム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sp>
            <p:nvSpPr>
              <p:cNvPr id="29" name="フリーフォーム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350" noProof="0" dirty="0">
                  <a:solidFill>
                    <a:schemeClr val="tx1"/>
                  </a:solidFill>
                  <a:latin typeface="+mn-lt"/>
                  <a:ea typeface="+mn-ea"/>
                  <a:cs typeface="+mn-cs"/>
                </a:endParaRPr>
              </a:p>
            </p:txBody>
          </p:sp>
          <p:grpSp>
            <p:nvGrpSpPr>
              <p:cNvPr id="31" name="グループ 30"/>
              <p:cNvGrpSpPr/>
              <p:nvPr/>
            </p:nvGrpSpPr>
            <p:grpSpPr>
              <a:xfrm>
                <a:off x="-25356" y="202408"/>
                <a:ext cx="12240731" cy="649224"/>
                <a:chOff x="-19045" y="216550"/>
                <a:chExt cx="9180548" cy="649224"/>
              </a:xfrm>
            </p:grpSpPr>
            <p:sp>
              <p:nvSpPr>
                <p:cNvPr id="32" name="フリーフォーム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350" noProof="0" dirty="0"/>
                </a:p>
              </p:txBody>
            </p:sp>
            <p:sp>
              <p:nvSpPr>
                <p:cNvPr id="33" name="フリーフォーム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350" noProof="0" dirty="0"/>
                </a:p>
              </p:txBody>
            </p:sp>
          </p:grpSp>
        </p:grpSp>
      </p:grpSp>
      <p:sp>
        <p:nvSpPr>
          <p:cNvPr id="9" name="タイトル プレースホルダー 8"/>
          <p:cNvSpPr>
            <a:spLocks noGrp="1"/>
          </p:cNvSpPr>
          <p:nvPr>
            <p:ph type="title"/>
          </p:nvPr>
        </p:nvSpPr>
        <p:spPr>
          <a:xfrm>
            <a:off x="457200" y="246847"/>
            <a:ext cx="8229600" cy="1143000"/>
          </a:xfrm>
          <a:prstGeom prst="rect">
            <a:avLst/>
          </a:prstGeom>
        </p:spPr>
        <p:txBody>
          <a:bodyPr vert="horz" lIns="0" rIns="0" bIns="0" rtlCol="0" anchor="b">
            <a:normAutofit/>
          </a:bodyPr>
          <a:lstStyle/>
          <a:p>
            <a:pPr rtl="0"/>
            <a:r>
              <a:rPr kumimoji="0" lang="ja-JP" altLang="en-US" noProof="0" dirty="0" smtClean="0"/>
              <a:t>タイトル</a:t>
            </a:r>
            <a:endParaRPr kumimoji="0" lang="ja-JP" altLang="en-US" noProof="0" dirty="0"/>
          </a:p>
        </p:txBody>
      </p:sp>
      <p:sp>
        <p:nvSpPr>
          <p:cNvPr id="30" name="テキスト プレースホルダー 29"/>
          <p:cNvSpPr>
            <a:spLocks noGrp="1"/>
          </p:cNvSpPr>
          <p:nvPr>
            <p:ph type="body" idx="1"/>
          </p:nvPr>
        </p:nvSpPr>
        <p:spPr>
          <a:xfrm>
            <a:off x="457200" y="1799634"/>
            <a:ext cx="8229600" cy="4343400"/>
          </a:xfrm>
          <a:prstGeom prst="rect">
            <a:avLst/>
          </a:prstGeom>
        </p:spPr>
        <p:txBody>
          <a:bodyPr vert="horz" rtlCol="0">
            <a:normAutofit/>
          </a:bodyPr>
          <a:lstStyle/>
          <a:p>
            <a:pPr lvl="0" rtl="0" eaLnBrk="1" latinLnBrk="0" hangingPunct="1"/>
            <a:r>
              <a:rPr lang="ja-JP" altLang="en-US" noProof="0" dirty="0" smtClean="0"/>
              <a:t>クリックしてマスター テキストのスタイルを編集</a:t>
            </a:r>
          </a:p>
          <a:p>
            <a:pPr lvl="1" rtl="0" eaLnBrk="1" latinLnBrk="0" hangingPunct="1"/>
            <a:r>
              <a:rPr lang="ja-JP" altLang="en-US" noProof="0" dirty="0" smtClean="0"/>
              <a:t>第 </a:t>
            </a:r>
            <a:r>
              <a:rPr lang="en-US" altLang="ja-JP" noProof="0" dirty="0" smtClean="0"/>
              <a:t>2 </a:t>
            </a:r>
            <a:r>
              <a:rPr lang="ja-JP" altLang="en-US" noProof="0" dirty="0" smtClean="0"/>
              <a:t>レベル</a:t>
            </a:r>
          </a:p>
          <a:p>
            <a:pPr lvl="2" rtl="0" eaLnBrk="1" latinLnBrk="0" hangingPunct="1"/>
            <a:r>
              <a:rPr lang="ja-JP" altLang="en-US" noProof="0" dirty="0" smtClean="0"/>
              <a:t>第 </a:t>
            </a:r>
            <a:r>
              <a:rPr lang="en-US" altLang="ja-JP" noProof="0" dirty="0" smtClean="0"/>
              <a:t>3 </a:t>
            </a:r>
            <a:r>
              <a:rPr lang="ja-JP" altLang="en-US" noProof="0" dirty="0" smtClean="0"/>
              <a:t>レベル</a:t>
            </a:r>
          </a:p>
          <a:p>
            <a:pPr lvl="3" rtl="0" eaLnBrk="1" latinLnBrk="0" hangingPunct="1"/>
            <a:r>
              <a:rPr lang="ja-JP" altLang="en-US" noProof="0" dirty="0" smtClean="0"/>
              <a:t>第 </a:t>
            </a:r>
            <a:r>
              <a:rPr lang="en-US" altLang="ja-JP" noProof="0" dirty="0" smtClean="0"/>
              <a:t>4 </a:t>
            </a:r>
            <a:r>
              <a:rPr lang="ja-JP" altLang="en-US" noProof="0" dirty="0" smtClean="0"/>
              <a:t>レベル</a:t>
            </a:r>
          </a:p>
          <a:p>
            <a:pPr lvl="4" rtl="0" eaLnBrk="1" latinLnBrk="0" hangingPunct="1"/>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日付プレースホルダー 9"/>
          <p:cNvSpPr>
            <a:spLocks noGrp="1"/>
          </p:cNvSpPr>
          <p:nvPr>
            <p:ph type="dt" sz="half" idx="2"/>
          </p:nvPr>
        </p:nvSpPr>
        <p:spPr>
          <a:xfrm>
            <a:off x="457200" y="6356352"/>
            <a:ext cx="2133600" cy="365125"/>
          </a:xfrm>
          <a:prstGeom prst="rect">
            <a:avLst/>
          </a:prstGeom>
        </p:spPr>
        <p:txBody>
          <a:bodyPr vert="horz" lIns="0" tIns="0" rIns="0" bIns="0" rtlCol="0" anchor="b"/>
          <a:lstStyle>
            <a:lvl1pPr algn="l" eaLnBrk="1" latinLnBrk="0" hangingPunct="1">
              <a:defRPr kumimoji="0" sz="825">
                <a:solidFill>
                  <a:schemeClr val="tx1"/>
                </a:solidFill>
                <a:latin typeface="ＭＳ 明朝" panose="02020609040205080304" pitchFamily="17" charset="-128"/>
                <a:ea typeface="ＭＳ 明朝" panose="02020609040205080304" pitchFamily="17" charset="-128"/>
              </a:defRPr>
            </a:lvl1pPr>
          </a:lstStyle>
          <a:p>
            <a:fld id="{03F80FDE-B057-41F9-AFEA-4BA3F1745C17}" type="datetime4">
              <a:rPr lang="ja-JP" altLang="en-US" smtClean="0"/>
              <a:t>2017年11月14日</a:t>
            </a:fld>
            <a:endParaRPr lang="en-US" dirty="0"/>
          </a:p>
        </p:txBody>
      </p:sp>
      <p:sp>
        <p:nvSpPr>
          <p:cNvPr id="22" name="フッター プレースホルダー 21"/>
          <p:cNvSpPr>
            <a:spLocks noGrp="1"/>
          </p:cNvSpPr>
          <p:nvPr>
            <p:ph type="ftr" sz="quarter" idx="3"/>
          </p:nvPr>
        </p:nvSpPr>
        <p:spPr>
          <a:xfrm>
            <a:off x="2667000" y="6356352"/>
            <a:ext cx="3352800" cy="365125"/>
          </a:xfrm>
          <a:prstGeom prst="rect">
            <a:avLst/>
          </a:prstGeom>
        </p:spPr>
        <p:txBody>
          <a:bodyPr vert="horz" lIns="0" tIns="0" rIns="0" bIns="0" rtlCol="0" anchor="b"/>
          <a:lstStyle>
            <a:lvl1pPr algn="ctr" eaLnBrk="1" latinLnBrk="0" hangingPunct="1">
              <a:defRPr kumimoji="0" sz="825">
                <a:solidFill>
                  <a:schemeClr val="tx1"/>
                </a:solidFill>
                <a:latin typeface="ＭＳ 明朝" panose="02020609040205080304" pitchFamily="17" charset="-128"/>
                <a:ea typeface="ＭＳ 明朝" panose="02020609040205080304" pitchFamily="17" charset="-128"/>
              </a:defRPr>
            </a:lvl1pPr>
          </a:lstStyle>
          <a:p>
            <a:r>
              <a:rPr lang="ja-JP" altLang="en-US" smtClean="0"/>
              <a:t>チーム葛飾</a:t>
            </a:r>
            <a:endParaRPr lang="ja-JP" altLang="en-US" dirty="0"/>
          </a:p>
        </p:txBody>
      </p:sp>
      <p:sp>
        <p:nvSpPr>
          <p:cNvPr id="18" name="スライド番号プレースホルダー 17"/>
          <p:cNvSpPr>
            <a:spLocks noGrp="1"/>
          </p:cNvSpPr>
          <p:nvPr>
            <p:ph type="sldNum" sz="quarter" idx="4"/>
          </p:nvPr>
        </p:nvSpPr>
        <p:spPr>
          <a:xfrm>
            <a:off x="7924800" y="6356352"/>
            <a:ext cx="762000" cy="365125"/>
          </a:xfrm>
          <a:prstGeom prst="rect">
            <a:avLst/>
          </a:prstGeom>
        </p:spPr>
        <p:txBody>
          <a:bodyPr vert="horz" lIns="0" tIns="0" rIns="0" bIns="0" rtlCol="0" anchor="b"/>
          <a:lstStyle>
            <a:lvl1pPr algn="r" eaLnBrk="1" latinLnBrk="0" hangingPunct="1">
              <a:defRPr kumimoji="0" sz="825">
                <a:solidFill>
                  <a:schemeClr val="tx1"/>
                </a:solidFill>
                <a:latin typeface="ＭＳ 明朝" panose="02020609040205080304" pitchFamily="17" charset="-128"/>
                <a:ea typeface="ＭＳ 明朝" panose="02020609040205080304" pitchFamily="17" charset="-128"/>
              </a:defRPr>
            </a:lvl1pPr>
          </a:lstStyle>
          <a:p>
            <a:fld id="{401CF334-2D5C-4859-84A6-CA7E6E43FAEB}" type="slidenum">
              <a:rPr lang="en-US" altLang="ja-JP" noProof="0" smtClean="0"/>
              <a:pPr/>
              <a:t>‹#›</a:t>
            </a:fld>
            <a:endParaRPr lang="ja-JP" altLang="en-US"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rtl="0" eaLnBrk="1" latinLnBrk="0" hangingPunct="1">
        <a:lnSpc>
          <a:spcPct val="80000"/>
        </a:lnSpc>
        <a:spcBef>
          <a:spcPct val="0"/>
        </a:spcBef>
        <a:buNone/>
        <a:defRPr kumimoji="1" sz="4000" b="0" kern="1200">
          <a:ln>
            <a:noFill/>
          </a:ln>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05740" indent="-205740" algn="l" rtl="0" eaLnBrk="1" latinLnBrk="0" hangingPunct="1">
        <a:spcBef>
          <a:spcPct val="20000"/>
        </a:spcBef>
        <a:buClr>
          <a:schemeClr val="accent3">
            <a:lumMod val="50000"/>
          </a:schemeClr>
        </a:buClr>
        <a:buSzPct val="95000"/>
        <a:buFont typeface="Wingdings 2"/>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80060" indent="-185166"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685800" indent="-185166" algn="l" rtl="0" eaLnBrk="1" latinLnBrk="0" hangingPunct="1">
        <a:spcBef>
          <a:spcPct val="20000"/>
        </a:spcBef>
        <a:buClr>
          <a:schemeClr val="accent2">
            <a:lumMod val="50000"/>
          </a:schemeClr>
        </a:buClr>
        <a:buSzPct val="70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891540" indent="-157734" algn="l" rtl="0" eaLnBrk="1" latinLnBrk="0" hangingPunct="1">
        <a:spcBef>
          <a:spcPct val="20000"/>
        </a:spcBef>
        <a:buClr>
          <a:schemeClr val="accent3">
            <a:lumMod val="50000"/>
          </a:schemeClr>
        </a:buClr>
        <a:buSzPct val="65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097280" indent="-157734" algn="l" rtl="0" eaLnBrk="1" latinLnBrk="0" hangingPunct="1">
        <a:spcBef>
          <a:spcPct val="20000"/>
        </a:spcBef>
        <a:buClr>
          <a:schemeClr val="accent4">
            <a:lumMod val="75000"/>
          </a:schemeClr>
        </a:buClr>
        <a:buSzPct val="65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303020" indent="-157734" algn="l" rtl="0" eaLnBrk="1" latinLnBrk="0" hangingPunct="1">
        <a:spcBef>
          <a:spcPct val="20000"/>
        </a:spcBef>
        <a:buClr>
          <a:schemeClr val="accent5">
            <a:lumMod val="50000"/>
          </a:schemeClr>
        </a:buClr>
        <a:buSzPct val="80000"/>
        <a:buFont typeface="Wingdings 2"/>
        <a:buChar char=""/>
        <a:defRPr kumimoji="1"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1"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1"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1" sz="105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342900" algn="l" rtl="0" eaLnBrk="1" latinLnBrk="0" hangingPunct="1">
        <a:defRPr kumimoji="1" kern="1200">
          <a:solidFill>
            <a:schemeClr val="tx1"/>
          </a:solidFill>
          <a:latin typeface="+mn-lt"/>
          <a:ea typeface="+mn-ea"/>
          <a:cs typeface="+mn-cs"/>
        </a:defRPr>
      </a:lvl2pPr>
      <a:lvl3pPr marL="685800" algn="l" rtl="0" eaLnBrk="1" latinLnBrk="0" hangingPunct="1">
        <a:defRPr kumimoji="1" kern="1200">
          <a:solidFill>
            <a:schemeClr val="tx1"/>
          </a:solidFill>
          <a:latin typeface="+mn-lt"/>
          <a:ea typeface="+mn-ea"/>
          <a:cs typeface="+mn-cs"/>
        </a:defRPr>
      </a:lvl3pPr>
      <a:lvl4pPr marL="1028700" algn="l" rtl="0" eaLnBrk="1" latinLnBrk="0" hangingPunct="1">
        <a:defRPr kumimoji="1" kern="1200">
          <a:solidFill>
            <a:schemeClr val="tx1"/>
          </a:solidFill>
          <a:latin typeface="+mn-lt"/>
          <a:ea typeface="+mn-ea"/>
          <a:cs typeface="+mn-cs"/>
        </a:defRPr>
      </a:lvl4pPr>
      <a:lvl5pPr marL="1371600" algn="l" rtl="0" eaLnBrk="1" latinLnBrk="0" hangingPunct="1">
        <a:defRPr kumimoji="1" kern="1200">
          <a:solidFill>
            <a:schemeClr val="tx1"/>
          </a:solidFill>
          <a:latin typeface="+mn-lt"/>
          <a:ea typeface="+mn-ea"/>
          <a:cs typeface="+mn-cs"/>
        </a:defRPr>
      </a:lvl5pPr>
      <a:lvl6pPr marL="1714500" algn="l" rtl="0" eaLnBrk="1" latinLnBrk="0" hangingPunct="1">
        <a:defRPr kumimoji="1" kern="1200">
          <a:solidFill>
            <a:schemeClr val="tx1"/>
          </a:solidFill>
          <a:latin typeface="+mn-lt"/>
          <a:ea typeface="+mn-ea"/>
          <a:cs typeface="+mn-cs"/>
        </a:defRPr>
      </a:lvl6pPr>
      <a:lvl7pPr marL="2057400" algn="l" rtl="0" eaLnBrk="1" latinLnBrk="0" hangingPunct="1">
        <a:defRPr kumimoji="1" kern="1200">
          <a:solidFill>
            <a:schemeClr val="tx1"/>
          </a:solidFill>
          <a:latin typeface="+mn-lt"/>
          <a:ea typeface="+mn-ea"/>
          <a:cs typeface="+mn-cs"/>
        </a:defRPr>
      </a:lvl7pPr>
      <a:lvl8pPr marL="2400300" algn="l" rtl="0" eaLnBrk="1" latinLnBrk="0" hangingPunct="1">
        <a:defRPr kumimoji="1" kern="1200">
          <a:solidFill>
            <a:schemeClr val="tx1"/>
          </a:solidFill>
          <a:latin typeface="+mn-lt"/>
          <a:ea typeface="+mn-ea"/>
          <a:cs typeface="+mn-cs"/>
        </a:defRPr>
      </a:lvl8pPr>
      <a:lvl9pPr marL="2743200" algn="l" rtl="0" eaLnBrk="1" latinLnBrk="0" hangingPunct="1">
        <a:defRPr kumimoji="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2BAA19E-CA7C-4C9F-8155-5CE608E42AE7}" type="datetimeFigureOut">
              <a:rPr kumimoji="1" lang="ja-JP" altLang="en-US" smtClean="0"/>
              <a:t>2017/11/14</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E9481B-DE6D-461E-BA0D-AB3359109AA2}" type="slidenum">
              <a:rPr kumimoji="1" lang="ja-JP" altLang="en-US" smtClean="0"/>
              <a:t>‹#›</a:t>
            </a:fld>
            <a:endParaRPr kumimoji="1" lang="ja-JP" altLang="en-US"/>
          </a:p>
        </p:txBody>
      </p:sp>
    </p:spTree>
    <p:extLst>
      <p:ext uri="{BB962C8B-B14F-4D97-AF65-F5344CB8AC3E}">
        <p14:creationId xmlns:p14="http://schemas.microsoft.com/office/powerpoint/2010/main" val="39959278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3"/>
          <p:cNvSpPr txBox="1">
            <a:spLocks/>
          </p:cNvSpPr>
          <p:nvPr/>
        </p:nvSpPr>
        <p:spPr>
          <a:xfrm>
            <a:off x="647700" y="2000250"/>
            <a:ext cx="7851648" cy="1371600"/>
          </a:xfrm>
          <a:prstGeom prst="rect">
            <a:avLst/>
          </a:prstGeom>
          <a:ln>
            <a:noFill/>
          </a:ln>
        </p:spPr>
        <p:txBody>
          <a:bodyPr vert="horz" lIns="0" tIns="0" rIns="13716" bIns="0" rtlCol="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lnSpc>
                <a:spcPct val="80000"/>
              </a:lnSpc>
              <a:spcBef>
                <a:spcPct val="0"/>
              </a:spcBef>
              <a:buNone/>
              <a:defRPr kumimoji="1" sz="5600" b="1" kern="1200">
                <a:ln>
                  <a:noFill/>
                </a:ln>
                <a:solidFill>
                  <a:schemeClr val="tx2"/>
                </a:solidFill>
                <a:effectLst/>
                <a:latin typeface="Meiryo UI" panose="020B0604030504040204" pitchFamily="50" charset="-128"/>
                <a:ea typeface="Meiryo UI" panose="020B0604030504040204" pitchFamily="50" charset="-128"/>
                <a:cs typeface="+mj-cs"/>
              </a:defRPr>
            </a:lvl1pPr>
          </a:lstStyle>
          <a:p>
            <a:pPr algn="ctr"/>
            <a:r>
              <a:rPr lang="ja-JP" altLang="en-US" sz="4400" dirty="0"/>
              <a:t>データ解析コンペティション</a:t>
            </a:r>
            <a:r>
              <a:rPr lang="en-US" altLang="ja-JP" sz="4400" dirty="0"/>
              <a:t/>
            </a:r>
            <a:br>
              <a:rPr lang="en-US" altLang="ja-JP" sz="4400" dirty="0"/>
            </a:br>
            <a:r>
              <a:rPr lang="ja-JP" altLang="en-US" sz="4400" dirty="0"/>
              <a:t>中間報告</a:t>
            </a:r>
            <a:r>
              <a:rPr lang="en-US" altLang="ja-JP" sz="4400" dirty="0"/>
              <a:t>(</a:t>
            </a:r>
            <a:r>
              <a:rPr lang="ja-JP" altLang="en-US" sz="4400" dirty="0"/>
              <a:t>仮</a:t>
            </a:r>
            <a:r>
              <a:rPr lang="en-US" altLang="ja-JP" sz="4400" dirty="0"/>
              <a:t>)</a:t>
            </a:r>
            <a:endParaRPr lang="ja-JP" altLang="en-US" sz="4400" dirty="0"/>
          </a:p>
        </p:txBody>
      </p:sp>
      <p:sp>
        <p:nvSpPr>
          <p:cNvPr id="3" name="サブタイトル 2"/>
          <p:cNvSpPr>
            <a:spLocks noGrp="1"/>
          </p:cNvSpPr>
          <p:nvPr>
            <p:ph type="subTitle" idx="1"/>
          </p:nvPr>
        </p:nvSpPr>
        <p:spPr>
          <a:xfrm>
            <a:off x="644652" y="3766625"/>
            <a:ext cx="7854696" cy="1314450"/>
          </a:xfrm>
        </p:spPr>
        <p:txBody>
          <a:bodyPr>
            <a:normAutofit/>
          </a:bodyPr>
          <a:lstStyle/>
          <a:p>
            <a:r>
              <a:rPr lang="ja-JP" altLang="en-US" sz="2400" dirty="0"/>
              <a:t>チーム名　チーム葛飾</a:t>
            </a:r>
            <a:endParaRPr lang="en-US" altLang="ja-JP" sz="2400" dirty="0"/>
          </a:p>
          <a:p>
            <a:r>
              <a:rPr lang="ja-JP" altLang="en-US" sz="2400" dirty="0"/>
              <a:t>発表者　小坪琢人</a:t>
            </a:r>
          </a:p>
          <a:p>
            <a:endParaRPr kumimoji="1" lang="ja-JP" altLang="en-US" sz="2400"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性別</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10</a:t>
            </a:fld>
            <a:endParaRPr lang="ja-JP" altLang="en-US" noProof="0" dirty="0"/>
          </a:p>
        </p:txBody>
      </p:sp>
      <p:sp>
        <p:nvSpPr>
          <p:cNvPr id="8" name="コンテンツ プレースホルダー 2"/>
          <p:cNvSpPr>
            <a:spLocks noGrp="1"/>
          </p:cNvSpPr>
          <p:nvPr>
            <p:ph idx="1"/>
          </p:nvPr>
        </p:nvSpPr>
        <p:spPr>
          <a:xfrm>
            <a:off x="4757980" y="1166248"/>
            <a:ext cx="3045417" cy="463012"/>
          </a:xfrm>
        </p:spPr>
        <p:txBody>
          <a:bodyPr>
            <a:noAutofit/>
          </a:bodyPr>
          <a:lstStyle/>
          <a:p>
            <a:r>
              <a:rPr kumimoji="1" lang="ja-JP" altLang="en-US" sz="2000" dirty="0" smtClean="0"/>
              <a:t>基本的に女性が多い</a:t>
            </a:r>
            <a:endParaRPr kumimoji="1" lang="ja-JP" altLang="en-US" sz="2000" dirty="0"/>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400" y="1742400"/>
            <a:ext cx="7820713" cy="4827600"/>
          </a:xfrm>
          <a:prstGeom prst="rect">
            <a:avLst/>
          </a:prstGeom>
        </p:spPr>
      </p:pic>
    </p:spTree>
    <p:extLst>
      <p:ext uri="{BB962C8B-B14F-4D97-AF65-F5344CB8AC3E}">
        <p14:creationId xmlns:p14="http://schemas.microsoft.com/office/powerpoint/2010/main" val="106375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400" y="1742400"/>
            <a:ext cx="7820713" cy="4827600"/>
          </a:xfrm>
          <a:prstGeom prst="rect">
            <a:avLst/>
          </a:prstGeom>
        </p:spPr>
      </p:pic>
      <p:sp>
        <p:nvSpPr>
          <p:cNvPr id="2" name="タイトル 1"/>
          <p:cNvSpPr>
            <a:spLocks noGrp="1"/>
          </p:cNvSpPr>
          <p:nvPr>
            <p:ph type="title"/>
          </p:nvPr>
        </p:nvSpPr>
        <p:spPr/>
        <p:txBody>
          <a:bodyPr/>
          <a:lstStyle/>
          <a:p>
            <a:r>
              <a:rPr kumimoji="1" lang="ja-JP" altLang="en-US" dirty="0" smtClean="0"/>
              <a:t>年代</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11</a:t>
            </a:fld>
            <a:endParaRPr lang="ja-JP" altLang="en-US" noProof="0" dirty="0"/>
          </a:p>
        </p:txBody>
      </p:sp>
      <p:sp>
        <p:nvSpPr>
          <p:cNvPr id="10" name="コンテンツ プレースホルダー 2"/>
          <p:cNvSpPr txBox="1">
            <a:spLocks/>
          </p:cNvSpPr>
          <p:nvPr/>
        </p:nvSpPr>
        <p:spPr>
          <a:xfrm>
            <a:off x="4233620" y="1040324"/>
            <a:ext cx="5005953" cy="445576"/>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endParaRPr lang="ja-JP" altLang="en-US" sz="1950" dirty="0"/>
          </a:p>
        </p:txBody>
      </p:sp>
      <p:sp>
        <p:nvSpPr>
          <p:cNvPr id="11" name="コンテンツ プレースホルダー 2"/>
          <p:cNvSpPr>
            <a:spLocks noGrp="1"/>
          </p:cNvSpPr>
          <p:nvPr>
            <p:ph idx="1"/>
          </p:nvPr>
        </p:nvSpPr>
        <p:spPr>
          <a:xfrm>
            <a:off x="4757980" y="1166248"/>
            <a:ext cx="3045417" cy="463012"/>
          </a:xfrm>
        </p:spPr>
        <p:txBody>
          <a:bodyPr>
            <a:noAutofit/>
          </a:bodyPr>
          <a:lstStyle/>
          <a:p>
            <a:r>
              <a:rPr lang="en-US" altLang="ja-JP" sz="2000" dirty="0" smtClean="0"/>
              <a:t>30</a:t>
            </a:r>
            <a:r>
              <a:rPr lang="ja-JP" altLang="en-US" sz="2000" dirty="0" smtClean="0"/>
              <a:t>代</a:t>
            </a:r>
            <a:r>
              <a:rPr lang="en-US" altLang="ja-JP" sz="2000" dirty="0" smtClean="0"/>
              <a:t>~50</a:t>
            </a:r>
            <a:r>
              <a:rPr lang="ja-JP" altLang="en-US" sz="2000" dirty="0" smtClean="0"/>
              <a:t>代が最も多い</a:t>
            </a:r>
            <a:endParaRPr kumimoji="1" lang="ja-JP" altLang="en-US" sz="2000" dirty="0"/>
          </a:p>
        </p:txBody>
      </p:sp>
    </p:spTree>
    <p:extLst>
      <p:ext uri="{BB962C8B-B14F-4D97-AF65-F5344CB8AC3E}">
        <p14:creationId xmlns:p14="http://schemas.microsoft.com/office/powerpoint/2010/main" val="272604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スタッフ稼働率</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12</a:t>
            </a:fld>
            <a:endParaRPr lang="ja-JP" altLang="en-US" noProof="0" dirty="0"/>
          </a:p>
        </p:txBody>
      </p:sp>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400" y="1742400"/>
            <a:ext cx="7820713" cy="4827600"/>
          </a:xfrm>
          <a:prstGeom prst="rect">
            <a:avLst/>
          </a:prstGeom>
        </p:spPr>
      </p:pic>
    </p:spTree>
    <p:extLst>
      <p:ext uri="{BB962C8B-B14F-4D97-AF65-F5344CB8AC3E}">
        <p14:creationId xmlns:p14="http://schemas.microsoft.com/office/powerpoint/2010/main" val="236439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顧客クラスタリング</a:t>
            </a:r>
            <a:r>
              <a:rPr kumimoji="1" lang="en-US" altLang="ja-JP" dirty="0" smtClean="0"/>
              <a:t>(1)</a:t>
            </a:r>
            <a:endParaRPr kumimoji="1" lang="ja-JP" altLang="en-US" dirty="0"/>
          </a:p>
        </p:txBody>
      </p:sp>
      <p:pic>
        <p:nvPicPr>
          <p:cNvPr id="7" name="コンテンツ プレースホルダー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1081" t="2000" r="9358" b="4890"/>
          <a:stretch/>
        </p:blipFill>
        <p:spPr>
          <a:xfrm>
            <a:off x="4761938" y="2743200"/>
            <a:ext cx="4176000" cy="3016800"/>
          </a:xfrm>
        </p:spPr>
      </p:pic>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13</a:t>
            </a:fld>
            <a:endParaRPr lang="ja-JP" altLang="en-US" noProof="0" dirty="0"/>
          </a:p>
        </p:txBody>
      </p:sp>
      <p:sp>
        <p:nvSpPr>
          <p:cNvPr id="8" name="コンテンツ プレースホルダー 2"/>
          <p:cNvSpPr txBox="1">
            <a:spLocks/>
          </p:cNvSpPr>
          <p:nvPr/>
        </p:nvSpPr>
        <p:spPr>
          <a:xfrm>
            <a:off x="457200" y="1972800"/>
            <a:ext cx="4035600" cy="3787200"/>
          </a:xfrm>
          <a:prstGeom prst="rect">
            <a:avLst/>
          </a:prstGeom>
        </p:spPr>
        <p:txBody>
          <a:bodyPr vert="horz" rtlCol="0">
            <a:noAutofit/>
          </a:bodyPr>
          <a:lstStyle>
            <a:lvl1pPr marL="205740" indent="-205740" algn="l" rtl="0" eaLnBrk="1" latinLnBrk="0" hangingPunct="1">
              <a:spcBef>
                <a:spcPct val="20000"/>
              </a:spcBef>
              <a:buClr>
                <a:schemeClr val="accent3">
                  <a:lumMod val="50000"/>
                </a:schemeClr>
              </a:buClr>
              <a:buSzPct val="95000"/>
              <a:buFont typeface="Wingdings 2"/>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80060" indent="-185166"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685800" indent="-185166" algn="l" rtl="0" eaLnBrk="1" latinLnBrk="0" hangingPunct="1">
              <a:spcBef>
                <a:spcPct val="20000"/>
              </a:spcBef>
              <a:buClr>
                <a:schemeClr val="accent2">
                  <a:lumMod val="50000"/>
                </a:schemeClr>
              </a:buClr>
              <a:buSzPct val="70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891540" indent="-157734" algn="l" rtl="0" eaLnBrk="1" latinLnBrk="0" hangingPunct="1">
              <a:spcBef>
                <a:spcPct val="20000"/>
              </a:spcBef>
              <a:buClr>
                <a:schemeClr val="accent3">
                  <a:lumMod val="50000"/>
                </a:schemeClr>
              </a:buClr>
              <a:buSzPct val="65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097280" indent="-157734" algn="l" rtl="0" eaLnBrk="1" latinLnBrk="0" hangingPunct="1">
              <a:spcBef>
                <a:spcPct val="20000"/>
              </a:spcBef>
              <a:buClr>
                <a:schemeClr val="accent4">
                  <a:lumMod val="75000"/>
                </a:schemeClr>
              </a:buClr>
              <a:buSzPct val="65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303020" indent="-157734" algn="l" rtl="0" eaLnBrk="1" latinLnBrk="0" hangingPunct="1">
              <a:spcBef>
                <a:spcPct val="20000"/>
              </a:spcBef>
              <a:buClr>
                <a:schemeClr val="accent5">
                  <a:lumMod val="50000"/>
                </a:schemeClr>
              </a:buClr>
              <a:buSzPct val="80000"/>
              <a:buFont typeface="Wingdings 2"/>
              <a:buChar char=""/>
              <a:defRPr kumimoji="1"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1"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1"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1" sz="1050" kern="1200" baseline="0">
                <a:solidFill>
                  <a:schemeClr val="tx1"/>
                </a:solidFill>
                <a:latin typeface="+mn-lt"/>
                <a:ea typeface="+mn-ea"/>
                <a:cs typeface="+mn-cs"/>
              </a:defRPr>
            </a:lvl9pPr>
          </a:lstStyle>
          <a:p>
            <a:r>
              <a:rPr lang="en-US" altLang="ja-JP" sz="2000" dirty="0" smtClean="0"/>
              <a:t>ward</a:t>
            </a:r>
            <a:r>
              <a:rPr lang="ja-JP" altLang="en-US" sz="2000" dirty="0" smtClean="0"/>
              <a:t>法によるクラスタリング</a:t>
            </a:r>
            <a:endParaRPr lang="en-US" altLang="ja-JP" sz="2000" dirty="0" smtClean="0"/>
          </a:p>
          <a:p>
            <a:pPr marL="0" indent="0">
              <a:buNone/>
            </a:pPr>
            <a:r>
              <a:rPr lang="ja-JP" altLang="en-US" sz="2000" dirty="0"/>
              <a:t>デンドログラム</a:t>
            </a:r>
            <a:r>
              <a:rPr lang="ja-JP" altLang="en-US" sz="2000" dirty="0" smtClean="0"/>
              <a:t>より</a:t>
            </a:r>
            <a:r>
              <a:rPr lang="ja-JP" altLang="en-US" sz="2000" dirty="0"/>
              <a:t>顧客</a:t>
            </a:r>
            <a:r>
              <a:rPr lang="ja-JP" altLang="en-US" sz="2000" dirty="0" smtClean="0"/>
              <a:t>を４分割</a:t>
            </a:r>
            <a:endParaRPr lang="en-US" altLang="ja-JP" sz="2000" dirty="0" smtClean="0"/>
          </a:p>
          <a:p>
            <a:pPr marL="0" indent="0">
              <a:buNone/>
            </a:pPr>
            <a:endParaRPr lang="en-US" altLang="ja-JP" sz="2000" dirty="0" smtClean="0"/>
          </a:p>
          <a:p>
            <a:pPr marL="0" indent="0">
              <a:buNone/>
            </a:pPr>
            <a:r>
              <a:rPr lang="ja-JP" altLang="en-US" sz="2000" dirty="0" smtClean="0"/>
              <a:t>使用したデータは平日</a:t>
            </a:r>
            <a:r>
              <a:rPr lang="en-US" altLang="ja-JP" sz="2000" dirty="0" smtClean="0"/>
              <a:t>or</a:t>
            </a:r>
            <a:r>
              <a:rPr lang="ja-JP" altLang="en-US" sz="2000" dirty="0" smtClean="0"/>
              <a:t>土日</a:t>
            </a:r>
            <a:r>
              <a:rPr lang="ja-JP" altLang="en-US" sz="2000" dirty="0"/>
              <a:t>、</a:t>
            </a:r>
            <a:endParaRPr lang="en-US" altLang="ja-JP" sz="2000" dirty="0" smtClean="0"/>
          </a:p>
          <a:p>
            <a:pPr marL="0" indent="0">
              <a:buNone/>
            </a:pPr>
            <a:r>
              <a:rPr lang="ja-JP" altLang="en-US" sz="2000" dirty="0" smtClean="0"/>
              <a:t>午前</a:t>
            </a:r>
            <a:r>
              <a:rPr lang="en-US" altLang="ja-JP" sz="2000" dirty="0" smtClean="0"/>
              <a:t>or</a:t>
            </a:r>
            <a:r>
              <a:rPr lang="ja-JP" altLang="en-US" sz="2000" dirty="0" smtClean="0"/>
              <a:t>夕方</a:t>
            </a:r>
            <a:r>
              <a:rPr lang="en-US" altLang="ja-JP" sz="2000" dirty="0" smtClean="0"/>
              <a:t>or</a:t>
            </a:r>
            <a:r>
              <a:rPr lang="ja-JP" altLang="en-US" sz="2000" dirty="0" smtClean="0"/>
              <a:t>夜、の時間別来店回数</a:t>
            </a:r>
            <a:r>
              <a:rPr lang="en-US" altLang="ja-JP" sz="2000" dirty="0" smtClean="0"/>
              <a:t>(6</a:t>
            </a:r>
            <a:r>
              <a:rPr lang="ja-JP" altLang="en-US" sz="2000" dirty="0" smtClean="0"/>
              <a:t>変数</a:t>
            </a:r>
            <a:r>
              <a:rPr lang="en-US" altLang="ja-JP" sz="2000" dirty="0" smtClean="0"/>
              <a:t>)</a:t>
            </a:r>
            <a:r>
              <a:rPr lang="ja-JP" altLang="en-US" sz="2000" dirty="0" smtClean="0"/>
              <a:t>と性別</a:t>
            </a:r>
            <a:r>
              <a:rPr lang="en-US" altLang="ja-JP" sz="2000" dirty="0" smtClean="0"/>
              <a:t>(</a:t>
            </a:r>
            <a:r>
              <a:rPr lang="ja-JP" altLang="en-US" sz="2000" dirty="0" smtClean="0"/>
              <a:t>ダミー変数</a:t>
            </a:r>
            <a:r>
              <a:rPr lang="en-US" altLang="ja-JP" sz="2000" dirty="0" smtClean="0"/>
              <a:t>)</a:t>
            </a:r>
            <a:endParaRPr lang="en-US" altLang="ja-JP" sz="2000" dirty="0"/>
          </a:p>
          <a:p>
            <a:pPr marL="0" indent="0">
              <a:buNone/>
            </a:pPr>
            <a:endParaRPr lang="en-US" altLang="ja-JP" sz="2000" dirty="0" smtClean="0"/>
          </a:p>
        </p:txBody>
      </p:sp>
    </p:spTree>
    <p:extLst>
      <p:ext uri="{BB962C8B-B14F-4D97-AF65-F5344CB8AC3E}">
        <p14:creationId xmlns:p14="http://schemas.microsoft.com/office/powerpoint/2010/main" val="53997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顧客クラスタリング</a:t>
            </a:r>
            <a:r>
              <a:rPr lang="en-US" altLang="ja-JP" dirty="0" smtClean="0"/>
              <a:t>(2)</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3034217044"/>
              </p:ext>
            </p:extLst>
          </p:nvPr>
        </p:nvGraphicFramePr>
        <p:xfrm>
          <a:off x="289775" y="2032044"/>
          <a:ext cx="8564450" cy="2127830"/>
        </p:xfrm>
        <a:graphic>
          <a:graphicData uri="http://schemas.openxmlformats.org/drawingml/2006/table">
            <a:tbl>
              <a:tblPr firstRow="1" bandRow="1">
                <a:tableStyleId>{8799B23B-EC83-4686-B30A-512413B5E67A}</a:tableStyleId>
              </a:tblPr>
              <a:tblGrid>
                <a:gridCol w="1340865"/>
                <a:gridCol w="1235700"/>
                <a:gridCol w="1196263"/>
                <a:gridCol w="1130534"/>
                <a:gridCol w="1511760"/>
                <a:gridCol w="2149328"/>
              </a:tblGrid>
              <a:tr h="425566">
                <a:tc>
                  <a:txBody>
                    <a:bodyPr/>
                    <a:lstStyle/>
                    <a:p>
                      <a:r>
                        <a:rPr kumimoji="1" lang="ja-JP" altLang="en-US" dirty="0" smtClean="0"/>
                        <a:t>クラスタ</a:t>
                      </a:r>
                      <a:endParaRPr kumimoji="1" lang="ja-JP" altLang="en-US" dirty="0"/>
                    </a:p>
                  </a:txBody>
                  <a:tcPr/>
                </a:tc>
                <a:tc>
                  <a:txBody>
                    <a:bodyPr/>
                    <a:lstStyle/>
                    <a:p>
                      <a:r>
                        <a:rPr kumimoji="1" lang="ja-JP" altLang="en-US" dirty="0" smtClean="0"/>
                        <a:t>男性</a:t>
                      </a:r>
                      <a:r>
                        <a:rPr kumimoji="1" lang="en-US" altLang="ja-JP" dirty="0" smtClean="0"/>
                        <a:t>(</a:t>
                      </a:r>
                      <a:r>
                        <a:rPr kumimoji="1" lang="ja-JP" altLang="en-US" dirty="0" smtClean="0"/>
                        <a:t>人</a:t>
                      </a:r>
                      <a:r>
                        <a:rPr kumimoji="1" lang="en-US" altLang="ja-JP" dirty="0" smtClean="0"/>
                        <a:t>)</a:t>
                      </a:r>
                      <a:endParaRPr kumimoji="1" lang="ja-JP" altLang="en-US" dirty="0"/>
                    </a:p>
                  </a:txBody>
                  <a:tcPr/>
                </a:tc>
                <a:tc>
                  <a:txBody>
                    <a:bodyPr/>
                    <a:lstStyle/>
                    <a:p>
                      <a:r>
                        <a:rPr kumimoji="1" lang="ja-JP" altLang="en-US" dirty="0" smtClean="0"/>
                        <a:t>女性</a:t>
                      </a:r>
                      <a:r>
                        <a:rPr kumimoji="1" lang="en-US" altLang="ja-JP" dirty="0" smtClean="0"/>
                        <a:t>(</a:t>
                      </a:r>
                      <a:r>
                        <a:rPr kumimoji="1" lang="ja-JP" altLang="en-US" dirty="0" smtClean="0"/>
                        <a:t>人</a:t>
                      </a:r>
                      <a:r>
                        <a:rPr kumimoji="1" lang="en-US" altLang="ja-JP" dirty="0" smtClean="0"/>
                        <a:t>)</a:t>
                      </a:r>
                      <a:endParaRPr kumimoji="1" lang="ja-JP" altLang="en-US" dirty="0"/>
                    </a:p>
                  </a:txBody>
                  <a:tcPr/>
                </a:tc>
                <a:tc>
                  <a:txBody>
                    <a:bodyPr/>
                    <a:lstStyle/>
                    <a:p>
                      <a:r>
                        <a:rPr kumimoji="1" lang="ja-JP" altLang="en-US" dirty="0" smtClean="0"/>
                        <a:t>年齢</a:t>
                      </a:r>
                      <a:r>
                        <a:rPr kumimoji="1" lang="en-US" altLang="ja-JP" dirty="0" smtClean="0"/>
                        <a:t>(</a:t>
                      </a:r>
                      <a:r>
                        <a:rPr kumimoji="1" lang="ja-JP" altLang="en-US" dirty="0" smtClean="0"/>
                        <a:t>歳</a:t>
                      </a:r>
                      <a:r>
                        <a:rPr kumimoji="1" lang="en-US" altLang="ja-JP" dirty="0" smtClean="0"/>
                        <a:t>)</a:t>
                      </a:r>
                      <a:endParaRPr kumimoji="1" lang="ja-JP" altLang="en-US" dirty="0"/>
                    </a:p>
                  </a:txBody>
                  <a:tcPr/>
                </a:tc>
                <a:tc>
                  <a:txBody>
                    <a:bodyPr/>
                    <a:lstStyle/>
                    <a:p>
                      <a:r>
                        <a:rPr kumimoji="1" lang="ja-JP" altLang="en-US" dirty="0" smtClean="0"/>
                        <a:t>来店間隔</a:t>
                      </a:r>
                      <a:r>
                        <a:rPr kumimoji="1" lang="en-US" altLang="ja-JP" dirty="0" smtClean="0"/>
                        <a:t>(</a:t>
                      </a:r>
                      <a:r>
                        <a:rPr kumimoji="1" lang="ja-JP" altLang="en-US" dirty="0" smtClean="0"/>
                        <a:t>日</a:t>
                      </a:r>
                      <a:r>
                        <a:rPr kumimoji="1" lang="en-US" altLang="ja-JP" dirty="0" smtClean="0"/>
                        <a:t>)</a:t>
                      </a:r>
                      <a:endParaRPr kumimoji="1" lang="ja-JP" altLang="en-US" dirty="0"/>
                    </a:p>
                  </a:txBody>
                  <a:tcPr/>
                </a:tc>
                <a:tc>
                  <a:txBody>
                    <a:bodyPr/>
                    <a:lstStyle/>
                    <a:p>
                      <a:r>
                        <a:rPr kumimoji="1" lang="ja-JP" altLang="en-US" dirty="0" smtClean="0"/>
                        <a:t>店販購入金額</a:t>
                      </a:r>
                      <a:r>
                        <a:rPr kumimoji="1" lang="en-US" altLang="ja-JP" dirty="0" smtClean="0"/>
                        <a:t>(</a:t>
                      </a:r>
                      <a:r>
                        <a:rPr kumimoji="1" lang="ja-JP" altLang="en-US" dirty="0" smtClean="0"/>
                        <a:t>円</a:t>
                      </a:r>
                      <a:r>
                        <a:rPr kumimoji="1" lang="en-US" altLang="ja-JP" dirty="0" smtClean="0"/>
                        <a:t>)</a:t>
                      </a:r>
                      <a:endParaRPr kumimoji="1" lang="ja-JP" altLang="en-US" dirty="0"/>
                    </a:p>
                  </a:txBody>
                  <a:tcPr/>
                </a:tc>
              </a:tr>
              <a:tr h="425566">
                <a:tc>
                  <a:txBody>
                    <a:bodyPr/>
                    <a:lstStyle/>
                    <a:p>
                      <a:r>
                        <a:rPr kumimoji="1" lang="en-US" altLang="ja-JP" dirty="0" smtClean="0"/>
                        <a:t>1</a:t>
                      </a:r>
                      <a:endParaRPr kumimoji="1" lang="ja-JP" altLang="en-US" dirty="0"/>
                    </a:p>
                  </a:txBody>
                  <a:tcPr/>
                </a:tc>
                <a:tc>
                  <a:txBody>
                    <a:bodyPr/>
                    <a:lstStyle/>
                    <a:p>
                      <a:r>
                        <a:rPr kumimoji="1" lang="en-US" altLang="ja-JP" dirty="0" smtClean="0">
                          <a:solidFill>
                            <a:srgbClr val="FF0000"/>
                          </a:solidFill>
                        </a:rPr>
                        <a:t>970</a:t>
                      </a:r>
                      <a:endParaRPr kumimoji="1" lang="ja-JP" altLang="en-US" dirty="0">
                        <a:solidFill>
                          <a:srgbClr val="FF0000"/>
                        </a:solidFill>
                      </a:endParaRPr>
                    </a:p>
                  </a:txBody>
                  <a:tcPr/>
                </a:tc>
                <a:tc>
                  <a:txBody>
                    <a:bodyPr/>
                    <a:lstStyle/>
                    <a:p>
                      <a:r>
                        <a:rPr kumimoji="1" lang="en-US" altLang="ja-JP" dirty="0" smtClean="0"/>
                        <a:t>859</a:t>
                      </a:r>
                      <a:endParaRPr kumimoji="1" lang="ja-JP" altLang="en-US" dirty="0"/>
                    </a:p>
                  </a:txBody>
                  <a:tcPr/>
                </a:tc>
                <a:tc>
                  <a:txBody>
                    <a:bodyPr/>
                    <a:lstStyle/>
                    <a:p>
                      <a:r>
                        <a:rPr kumimoji="1" lang="en-US" altLang="ja-JP" dirty="0" smtClean="0"/>
                        <a:t>43</a:t>
                      </a:r>
                      <a:endParaRPr kumimoji="1" lang="ja-JP" altLang="en-US" dirty="0"/>
                    </a:p>
                  </a:txBody>
                  <a:tcPr/>
                </a:tc>
                <a:tc>
                  <a:txBody>
                    <a:bodyPr/>
                    <a:lstStyle/>
                    <a:p>
                      <a:r>
                        <a:rPr lang="en-US" altLang="ja-JP" dirty="0" smtClean="0">
                          <a:effectLst/>
                        </a:rPr>
                        <a:t>61</a:t>
                      </a:r>
                      <a:endParaRPr kumimoji="1" lang="ja-JP" altLang="en-US" dirty="0"/>
                    </a:p>
                  </a:txBody>
                  <a:tcPr/>
                </a:tc>
                <a:tc>
                  <a:txBody>
                    <a:bodyPr/>
                    <a:lstStyle/>
                    <a:p>
                      <a:r>
                        <a:rPr lang="en-US" altLang="ja-JP" dirty="0" smtClean="0">
                          <a:effectLst/>
                        </a:rPr>
                        <a:t>12317</a:t>
                      </a:r>
                      <a:endParaRPr kumimoji="1" lang="ja-JP" altLang="en-US" dirty="0"/>
                    </a:p>
                  </a:txBody>
                  <a:tcPr/>
                </a:tc>
              </a:tr>
              <a:tr h="425566">
                <a:tc>
                  <a:txBody>
                    <a:bodyPr/>
                    <a:lstStyle/>
                    <a:p>
                      <a:r>
                        <a:rPr kumimoji="1" lang="en-US" altLang="ja-JP" dirty="0" smtClean="0"/>
                        <a:t>2</a:t>
                      </a:r>
                      <a:endParaRPr kumimoji="1" lang="ja-JP" altLang="en-US" dirty="0"/>
                    </a:p>
                  </a:txBody>
                  <a:tcPr/>
                </a:tc>
                <a:tc>
                  <a:txBody>
                    <a:bodyPr/>
                    <a:lstStyle/>
                    <a:p>
                      <a:r>
                        <a:rPr kumimoji="1" lang="en-US" altLang="ja-JP" dirty="0" smtClean="0"/>
                        <a:t>3546</a:t>
                      </a:r>
                      <a:endParaRPr kumimoji="1" lang="ja-JP" altLang="en-US" dirty="0"/>
                    </a:p>
                  </a:txBody>
                  <a:tcPr/>
                </a:tc>
                <a:tc>
                  <a:txBody>
                    <a:bodyPr/>
                    <a:lstStyle/>
                    <a:p>
                      <a:r>
                        <a:rPr kumimoji="1" lang="en-US" altLang="ja-JP" dirty="0" smtClean="0">
                          <a:solidFill>
                            <a:srgbClr val="FF0000"/>
                          </a:solidFill>
                        </a:rPr>
                        <a:t>6231</a:t>
                      </a:r>
                      <a:endParaRPr kumimoji="1" lang="ja-JP" altLang="en-US" dirty="0">
                        <a:solidFill>
                          <a:srgbClr val="FF0000"/>
                        </a:solidFill>
                      </a:endParaRPr>
                    </a:p>
                  </a:txBody>
                  <a:tcPr/>
                </a:tc>
                <a:tc>
                  <a:txBody>
                    <a:bodyPr/>
                    <a:lstStyle/>
                    <a:p>
                      <a:r>
                        <a:rPr kumimoji="1" lang="en-US" altLang="ja-JP" dirty="0" smtClean="0"/>
                        <a:t>41</a:t>
                      </a:r>
                      <a:endParaRPr kumimoji="1" lang="ja-JP" altLang="en-US" dirty="0"/>
                    </a:p>
                  </a:txBody>
                  <a:tcPr/>
                </a:tc>
                <a:tc>
                  <a:txBody>
                    <a:bodyPr/>
                    <a:lstStyle/>
                    <a:p>
                      <a:r>
                        <a:rPr lang="en-US" altLang="ja-JP" dirty="0" smtClean="0">
                          <a:effectLst/>
                        </a:rPr>
                        <a:t>104</a:t>
                      </a:r>
                      <a:endParaRPr kumimoji="1" lang="ja-JP" altLang="en-US" dirty="0"/>
                    </a:p>
                  </a:txBody>
                  <a:tcPr/>
                </a:tc>
                <a:tc>
                  <a:txBody>
                    <a:bodyPr/>
                    <a:lstStyle/>
                    <a:p>
                      <a:r>
                        <a:rPr lang="en-US" altLang="ja-JP" dirty="0" smtClean="0">
                          <a:effectLst/>
                        </a:rPr>
                        <a:t>4168</a:t>
                      </a:r>
                      <a:endParaRPr kumimoji="1" lang="ja-JP" altLang="en-US" dirty="0"/>
                    </a:p>
                  </a:txBody>
                  <a:tcPr/>
                </a:tc>
              </a:tr>
              <a:tr h="425566">
                <a:tc>
                  <a:txBody>
                    <a:bodyPr/>
                    <a:lstStyle/>
                    <a:p>
                      <a:r>
                        <a:rPr kumimoji="1" lang="en-US" altLang="ja-JP" dirty="0" smtClean="0"/>
                        <a:t>3</a:t>
                      </a:r>
                      <a:endParaRPr kumimoji="1" lang="ja-JP" altLang="en-US" dirty="0"/>
                    </a:p>
                  </a:txBody>
                  <a:tcPr/>
                </a:tc>
                <a:tc>
                  <a:txBody>
                    <a:bodyPr/>
                    <a:lstStyle/>
                    <a:p>
                      <a:r>
                        <a:rPr kumimoji="1" lang="en-US" altLang="ja-JP" dirty="0" smtClean="0"/>
                        <a:t>654</a:t>
                      </a:r>
                      <a:endParaRPr kumimoji="1" lang="ja-JP" altLang="en-US" dirty="0"/>
                    </a:p>
                  </a:txBody>
                  <a:tcPr/>
                </a:tc>
                <a:tc>
                  <a:txBody>
                    <a:bodyPr/>
                    <a:lstStyle/>
                    <a:p>
                      <a:r>
                        <a:rPr kumimoji="1" lang="en-US" altLang="ja-JP" dirty="0" smtClean="0"/>
                        <a:t>1286</a:t>
                      </a:r>
                      <a:endParaRPr kumimoji="1" lang="ja-JP" altLang="en-US" dirty="0"/>
                    </a:p>
                  </a:txBody>
                  <a:tcPr/>
                </a:tc>
                <a:tc>
                  <a:txBody>
                    <a:bodyPr/>
                    <a:lstStyle/>
                    <a:p>
                      <a:r>
                        <a:rPr kumimoji="1" lang="en-US" altLang="ja-JP" dirty="0" smtClean="0"/>
                        <a:t>47</a:t>
                      </a:r>
                      <a:endParaRPr kumimoji="1" lang="ja-JP" altLang="en-US" dirty="0"/>
                    </a:p>
                  </a:txBody>
                  <a:tcPr/>
                </a:tc>
                <a:tc>
                  <a:txBody>
                    <a:bodyPr/>
                    <a:lstStyle/>
                    <a:p>
                      <a:r>
                        <a:rPr lang="en-US" altLang="ja-JP" dirty="0" smtClean="0">
                          <a:effectLst/>
                        </a:rPr>
                        <a:t>54 </a:t>
                      </a:r>
                      <a:endParaRPr kumimoji="1" lang="ja-JP" altLang="en-US" dirty="0"/>
                    </a:p>
                  </a:txBody>
                  <a:tcPr/>
                </a:tc>
                <a:tc>
                  <a:txBody>
                    <a:bodyPr/>
                    <a:lstStyle/>
                    <a:p>
                      <a:r>
                        <a:rPr lang="en-US" altLang="ja-JP" dirty="0" smtClean="0">
                          <a:effectLst/>
                        </a:rPr>
                        <a:t>15719</a:t>
                      </a:r>
                      <a:endParaRPr kumimoji="1" lang="ja-JP" altLang="en-US" dirty="0"/>
                    </a:p>
                  </a:txBody>
                  <a:tcPr/>
                </a:tc>
              </a:tr>
              <a:tr h="425566">
                <a:tc>
                  <a:txBody>
                    <a:bodyPr/>
                    <a:lstStyle/>
                    <a:p>
                      <a:r>
                        <a:rPr kumimoji="1" lang="en-US" altLang="ja-JP" dirty="0" smtClean="0"/>
                        <a:t>4</a:t>
                      </a:r>
                      <a:endParaRPr kumimoji="1" lang="ja-JP" altLang="en-US" dirty="0"/>
                    </a:p>
                  </a:txBody>
                  <a:tcPr/>
                </a:tc>
                <a:tc>
                  <a:txBody>
                    <a:bodyPr/>
                    <a:lstStyle/>
                    <a:p>
                      <a:r>
                        <a:rPr kumimoji="1" lang="en-US" altLang="ja-JP" dirty="0" smtClean="0"/>
                        <a:t>266</a:t>
                      </a:r>
                      <a:endParaRPr kumimoji="1" lang="ja-JP" altLang="en-US" dirty="0"/>
                    </a:p>
                  </a:txBody>
                  <a:tcPr/>
                </a:tc>
                <a:tc>
                  <a:txBody>
                    <a:bodyPr/>
                    <a:lstStyle/>
                    <a:p>
                      <a:r>
                        <a:rPr kumimoji="1" lang="en-US" altLang="ja-JP" dirty="0" smtClean="0"/>
                        <a:t>419</a:t>
                      </a:r>
                      <a:endParaRPr kumimoji="1" lang="ja-JP" altLang="en-US" dirty="0"/>
                    </a:p>
                  </a:txBody>
                  <a:tcPr/>
                </a:tc>
                <a:tc>
                  <a:txBody>
                    <a:bodyPr/>
                    <a:lstStyle/>
                    <a:p>
                      <a:r>
                        <a:rPr kumimoji="1" lang="en-US" altLang="ja-JP" dirty="0" smtClean="0"/>
                        <a:t>47</a:t>
                      </a:r>
                      <a:endParaRPr kumimoji="1" lang="ja-JP" altLang="en-US" dirty="0"/>
                    </a:p>
                  </a:txBody>
                  <a:tcPr/>
                </a:tc>
                <a:tc>
                  <a:txBody>
                    <a:bodyPr/>
                    <a:lstStyle/>
                    <a:p>
                      <a:r>
                        <a:rPr lang="en-US" altLang="ja-JP" dirty="0" smtClean="0">
                          <a:effectLst/>
                        </a:rPr>
                        <a:t>55</a:t>
                      </a:r>
                      <a:endParaRPr kumimoji="1" lang="ja-JP" altLang="en-US" dirty="0"/>
                    </a:p>
                  </a:txBody>
                  <a:tcPr/>
                </a:tc>
                <a:tc>
                  <a:txBody>
                    <a:bodyPr/>
                    <a:lstStyle/>
                    <a:p>
                      <a:r>
                        <a:rPr lang="en-US" altLang="ja-JP" dirty="0" smtClean="0">
                          <a:effectLst/>
                        </a:rPr>
                        <a:t>16112</a:t>
                      </a:r>
                      <a:endParaRPr kumimoji="1" lang="ja-JP" altLang="en-US" dirty="0"/>
                    </a:p>
                  </a:txBody>
                  <a:tcPr/>
                </a:tc>
              </a:tr>
            </a:tbl>
          </a:graphicData>
        </a:graphic>
      </p:graphicFrame>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14</a:t>
            </a:fld>
            <a:endParaRPr lang="ja-JP" altLang="en-US" noProof="0" dirty="0"/>
          </a:p>
        </p:txBody>
      </p:sp>
      <p:sp>
        <p:nvSpPr>
          <p:cNvPr id="8" name="コンテンツ プレースホルダー 2"/>
          <p:cNvSpPr txBox="1">
            <a:spLocks/>
          </p:cNvSpPr>
          <p:nvPr/>
        </p:nvSpPr>
        <p:spPr>
          <a:xfrm>
            <a:off x="289775" y="4588931"/>
            <a:ext cx="8229600" cy="1338363"/>
          </a:xfrm>
          <a:prstGeom prst="rect">
            <a:avLst/>
          </a:prstGeom>
        </p:spPr>
        <p:txBody>
          <a:bodyPr vert="horz" rtlCol="0">
            <a:noAutofit/>
          </a:bodyPr>
          <a:lstStyle>
            <a:lvl1pPr marL="205740" indent="-205740" algn="l" rtl="0" eaLnBrk="1" latinLnBrk="0" hangingPunct="1">
              <a:spcBef>
                <a:spcPct val="20000"/>
              </a:spcBef>
              <a:buClr>
                <a:schemeClr val="accent3">
                  <a:lumMod val="50000"/>
                </a:schemeClr>
              </a:buClr>
              <a:buSzPct val="95000"/>
              <a:buFont typeface="Wingdings 2"/>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80060" indent="-185166"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685800" indent="-185166" algn="l" rtl="0" eaLnBrk="1" latinLnBrk="0" hangingPunct="1">
              <a:spcBef>
                <a:spcPct val="20000"/>
              </a:spcBef>
              <a:buClr>
                <a:schemeClr val="accent2">
                  <a:lumMod val="50000"/>
                </a:schemeClr>
              </a:buClr>
              <a:buSzPct val="70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891540" indent="-157734" algn="l" rtl="0" eaLnBrk="1" latinLnBrk="0" hangingPunct="1">
              <a:spcBef>
                <a:spcPct val="20000"/>
              </a:spcBef>
              <a:buClr>
                <a:schemeClr val="accent3">
                  <a:lumMod val="50000"/>
                </a:schemeClr>
              </a:buClr>
              <a:buSzPct val="65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097280" indent="-157734" algn="l" rtl="0" eaLnBrk="1" latinLnBrk="0" hangingPunct="1">
              <a:spcBef>
                <a:spcPct val="20000"/>
              </a:spcBef>
              <a:buClr>
                <a:schemeClr val="accent4">
                  <a:lumMod val="75000"/>
                </a:schemeClr>
              </a:buClr>
              <a:buSzPct val="65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303020" indent="-157734" algn="l" rtl="0" eaLnBrk="1" latinLnBrk="0" hangingPunct="1">
              <a:spcBef>
                <a:spcPct val="20000"/>
              </a:spcBef>
              <a:buClr>
                <a:schemeClr val="accent5">
                  <a:lumMod val="50000"/>
                </a:schemeClr>
              </a:buClr>
              <a:buSzPct val="80000"/>
              <a:buFont typeface="Wingdings 2"/>
              <a:buChar char=""/>
              <a:defRPr kumimoji="1"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1"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1"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1" sz="1050" kern="1200" baseline="0">
                <a:solidFill>
                  <a:schemeClr val="tx1"/>
                </a:solidFill>
                <a:latin typeface="+mn-lt"/>
                <a:ea typeface="+mn-ea"/>
                <a:cs typeface="+mn-cs"/>
              </a:defRPr>
            </a:lvl9pPr>
          </a:lstStyle>
          <a:p>
            <a:r>
              <a:rPr lang="ja-JP" altLang="en-US" sz="2400" dirty="0" smtClean="0"/>
              <a:t>各クラスタの特徴をまとめる</a:t>
            </a:r>
            <a:endParaRPr lang="en-US" altLang="ja-JP" sz="2400" dirty="0" smtClean="0"/>
          </a:p>
          <a:p>
            <a:pPr marL="0" indent="0">
              <a:buNone/>
            </a:pPr>
            <a:r>
              <a:rPr lang="ja-JP" altLang="en-US" sz="2400" dirty="0" smtClean="0"/>
              <a:t>男性、女性については人数を算出</a:t>
            </a:r>
            <a:endParaRPr lang="en-US" altLang="ja-JP" sz="2400" dirty="0" smtClean="0"/>
          </a:p>
          <a:p>
            <a:pPr marL="0" indent="0">
              <a:buNone/>
            </a:pPr>
            <a:r>
              <a:rPr lang="ja-JP" altLang="en-US" sz="2400" dirty="0" smtClean="0"/>
              <a:t>年齢、来店間隔、店販購入金額の平均を算出</a:t>
            </a:r>
            <a:endParaRPr lang="en-US" altLang="ja-JP" sz="2400" dirty="0" smtClean="0"/>
          </a:p>
          <a:p>
            <a:pPr marL="0" indent="0">
              <a:buNone/>
            </a:pPr>
            <a:endParaRPr lang="en-US" altLang="ja-JP" sz="2400" dirty="0" smtClean="0"/>
          </a:p>
          <a:p>
            <a:pPr marL="0" indent="0">
              <a:buNone/>
            </a:pPr>
            <a:endParaRPr lang="en-US" altLang="ja-JP" sz="2400" dirty="0" smtClean="0"/>
          </a:p>
        </p:txBody>
      </p:sp>
    </p:spTree>
    <p:extLst>
      <p:ext uri="{BB962C8B-B14F-4D97-AF65-F5344CB8AC3E}">
        <p14:creationId xmlns:p14="http://schemas.microsoft.com/office/powerpoint/2010/main" val="107638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クーポン</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1883218449"/>
              </p:ext>
            </p:extLst>
          </p:nvPr>
        </p:nvGraphicFramePr>
        <p:xfrm>
          <a:off x="978794" y="2009104"/>
          <a:ext cx="6954592" cy="792480"/>
        </p:xfrm>
        <a:graphic>
          <a:graphicData uri="http://schemas.openxmlformats.org/drawingml/2006/table">
            <a:tbl>
              <a:tblPr firstRow="1" bandRow="1">
                <a:tableStyleId>{8799B23B-EC83-4686-B30A-512413B5E67A}</a:tableStyleId>
              </a:tblPr>
              <a:tblGrid>
                <a:gridCol w="2607972"/>
                <a:gridCol w="1036749"/>
                <a:gridCol w="1133341"/>
                <a:gridCol w="1101143"/>
                <a:gridCol w="1075387"/>
              </a:tblGrid>
              <a:tr h="303628">
                <a:tc>
                  <a:txBody>
                    <a:bodyPr/>
                    <a:lstStyle/>
                    <a:p>
                      <a:r>
                        <a:rPr kumimoji="1" lang="ja-JP" altLang="en-US" sz="2000" b="0" dirty="0" smtClean="0"/>
                        <a:t>累積来店回数</a:t>
                      </a:r>
                      <a:endParaRPr kumimoji="1" lang="ja-JP" altLang="en-US" sz="2000" b="0" dirty="0"/>
                    </a:p>
                  </a:txBody>
                  <a:tcPr/>
                </a:tc>
                <a:tc>
                  <a:txBody>
                    <a:bodyPr/>
                    <a:lstStyle/>
                    <a:p>
                      <a:r>
                        <a:rPr kumimoji="1" lang="en-US" altLang="ja-JP" sz="2000" dirty="0" smtClean="0"/>
                        <a:t>1</a:t>
                      </a:r>
                      <a:endParaRPr kumimoji="1" lang="ja-JP" altLang="en-US" sz="2000" dirty="0"/>
                    </a:p>
                  </a:txBody>
                  <a:tcPr/>
                </a:tc>
                <a:tc>
                  <a:txBody>
                    <a:bodyPr/>
                    <a:lstStyle/>
                    <a:p>
                      <a:r>
                        <a:rPr kumimoji="1" lang="en-US" altLang="ja-JP" sz="2000" dirty="0" smtClean="0"/>
                        <a:t>2</a:t>
                      </a:r>
                      <a:endParaRPr kumimoji="1" lang="ja-JP" altLang="en-US" sz="2000" dirty="0"/>
                    </a:p>
                  </a:txBody>
                  <a:tcPr/>
                </a:tc>
                <a:tc>
                  <a:txBody>
                    <a:bodyPr/>
                    <a:lstStyle/>
                    <a:p>
                      <a:r>
                        <a:rPr kumimoji="1" lang="en-US" altLang="ja-JP" sz="2000" dirty="0" smtClean="0"/>
                        <a:t>3</a:t>
                      </a:r>
                      <a:endParaRPr kumimoji="1" lang="ja-JP" altLang="en-US" sz="2000" dirty="0"/>
                    </a:p>
                  </a:txBody>
                  <a:tcPr/>
                </a:tc>
                <a:tc>
                  <a:txBody>
                    <a:bodyPr/>
                    <a:lstStyle/>
                    <a:p>
                      <a:r>
                        <a:rPr kumimoji="1" lang="en-US" altLang="ja-JP" sz="2000" dirty="0" smtClean="0"/>
                        <a:t>4</a:t>
                      </a:r>
                      <a:endParaRPr kumimoji="1" lang="ja-JP" altLang="en-US" sz="2000" dirty="0"/>
                    </a:p>
                  </a:txBody>
                  <a:tcPr/>
                </a:tc>
              </a:tr>
              <a:tr h="370840">
                <a:tc>
                  <a:txBody>
                    <a:bodyPr/>
                    <a:lstStyle/>
                    <a:p>
                      <a:r>
                        <a:rPr kumimoji="1" lang="ja-JP" altLang="en-US" sz="2000" dirty="0" smtClean="0"/>
                        <a:t>クーポン利用回数</a:t>
                      </a:r>
                      <a:endParaRPr kumimoji="1" lang="ja-JP" altLang="en-US" sz="2000" dirty="0"/>
                    </a:p>
                  </a:txBody>
                  <a:tcPr/>
                </a:tc>
                <a:tc>
                  <a:txBody>
                    <a:bodyPr/>
                    <a:lstStyle/>
                    <a:p>
                      <a:r>
                        <a:rPr kumimoji="1" lang="en-US" altLang="ja-JP" sz="2000" dirty="0" smtClean="0"/>
                        <a:t>7001</a:t>
                      </a:r>
                      <a:endParaRPr kumimoji="1" lang="ja-JP" altLang="en-US" sz="2000" dirty="0"/>
                    </a:p>
                  </a:txBody>
                  <a:tcPr/>
                </a:tc>
                <a:tc>
                  <a:txBody>
                    <a:bodyPr/>
                    <a:lstStyle/>
                    <a:p>
                      <a:r>
                        <a:rPr kumimoji="1" lang="en-US" altLang="ja-JP" sz="2000" dirty="0" smtClean="0"/>
                        <a:t>481</a:t>
                      </a:r>
                      <a:endParaRPr kumimoji="1" lang="ja-JP" altLang="en-US" sz="2000" dirty="0"/>
                    </a:p>
                  </a:txBody>
                  <a:tcPr/>
                </a:tc>
                <a:tc>
                  <a:txBody>
                    <a:bodyPr/>
                    <a:lstStyle/>
                    <a:p>
                      <a:r>
                        <a:rPr kumimoji="1" lang="en-US" altLang="ja-JP" sz="2000" dirty="0" smtClean="0"/>
                        <a:t>321</a:t>
                      </a:r>
                      <a:endParaRPr kumimoji="1" lang="ja-JP" altLang="en-US" sz="2000" dirty="0"/>
                    </a:p>
                  </a:txBody>
                  <a:tcPr/>
                </a:tc>
                <a:tc>
                  <a:txBody>
                    <a:bodyPr/>
                    <a:lstStyle/>
                    <a:p>
                      <a:r>
                        <a:rPr kumimoji="1" lang="en-US" altLang="ja-JP" sz="2000" dirty="0" smtClean="0"/>
                        <a:t>326</a:t>
                      </a:r>
                      <a:endParaRPr kumimoji="1" lang="ja-JP" altLang="en-US" sz="2000" dirty="0"/>
                    </a:p>
                  </a:txBody>
                  <a:tcPr/>
                </a:tc>
              </a:tr>
            </a:tbl>
          </a:graphicData>
        </a:graphic>
      </p:graphicFrame>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15</a:t>
            </a:fld>
            <a:endParaRPr lang="ja-JP" altLang="en-US" noProof="0" dirty="0"/>
          </a:p>
        </p:txBody>
      </p:sp>
      <p:sp>
        <p:nvSpPr>
          <p:cNvPr id="8" name="コンテンツ プレースホルダー 2"/>
          <p:cNvSpPr txBox="1">
            <a:spLocks/>
          </p:cNvSpPr>
          <p:nvPr/>
        </p:nvSpPr>
        <p:spPr>
          <a:xfrm>
            <a:off x="689020" y="3828229"/>
            <a:ext cx="8229600" cy="2044537"/>
          </a:xfrm>
          <a:prstGeom prst="rect">
            <a:avLst/>
          </a:prstGeom>
        </p:spPr>
        <p:txBody>
          <a:bodyPr vert="horz" rtlCol="0">
            <a:noAutofit/>
          </a:bodyPr>
          <a:lstStyle>
            <a:lvl1pPr marL="205740" indent="-205740" algn="l" rtl="0" eaLnBrk="1" latinLnBrk="0" hangingPunct="1">
              <a:spcBef>
                <a:spcPct val="20000"/>
              </a:spcBef>
              <a:buClr>
                <a:schemeClr val="accent3">
                  <a:lumMod val="50000"/>
                </a:schemeClr>
              </a:buClr>
              <a:buSzPct val="95000"/>
              <a:buFont typeface="Wingdings 2"/>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80060" indent="-185166"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685800" indent="-185166" algn="l" rtl="0" eaLnBrk="1" latinLnBrk="0" hangingPunct="1">
              <a:spcBef>
                <a:spcPct val="20000"/>
              </a:spcBef>
              <a:buClr>
                <a:schemeClr val="accent2">
                  <a:lumMod val="50000"/>
                </a:schemeClr>
              </a:buClr>
              <a:buSzPct val="70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891540" indent="-157734" algn="l" rtl="0" eaLnBrk="1" latinLnBrk="0" hangingPunct="1">
              <a:spcBef>
                <a:spcPct val="20000"/>
              </a:spcBef>
              <a:buClr>
                <a:schemeClr val="accent3">
                  <a:lumMod val="50000"/>
                </a:schemeClr>
              </a:buClr>
              <a:buSzPct val="65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097280" indent="-157734" algn="l" rtl="0" eaLnBrk="1" latinLnBrk="0" hangingPunct="1">
              <a:spcBef>
                <a:spcPct val="20000"/>
              </a:spcBef>
              <a:buClr>
                <a:schemeClr val="accent4">
                  <a:lumMod val="75000"/>
                </a:schemeClr>
              </a:buClr>
              <a:buSzPct val="65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303020" indent="-157734" algn="l" rtl="0" eaLnBrk="1" latinLnBrk="0" hangingPunct="1">
              <a:spcBef>
                <a:spcPct val="20000"/>
              </a:spcBef>
              <a:buClr>
                <a:schemeClr val="accent5">
                  <a:lumMod val="50000"/>
                </a:schemeClr>
              </a:buClr>
              <a:buSzPct val="80000"/>
              <a:buFont typeface="Wingdings 2"/>
              <a:buChar char=""/>
              <a:defRPr kumimoji="1"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1"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1"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1" sz="1050" kern="1200" baseline="0">
                <a:solidFill>
                  <a:schemeClr val="tx1"/>
                </a:solidFill>
                <a:latin typeface="+mn-lt"/>
                <a:ea typeface="+mn-ea"/>
                <a:cs typeface="+mn-cs"/>
              </a:defRPr>
            </a:lvl9pPr>
          </a:lstStyle>
          <a:p>
            <a:r>
              <a:rPr lang="ja-JP" altLang="en-US" sz="2400" dirty="0" smtClean="0"/>
              <a:t>総クーポン利用回数</a:t>
            </a:r>
            <a:r>
              <a:rPr lang="en-US" altLang="ja-JP" sz="2400" dirty="0"/>
              <a:t> </a:t>
            </a:r>
            <a:r>
              <a:rPr lang="en-US" altLang="ja-JP" sz="2400" dirty="0" smtClean="0"/>
              <a:t>: 14088</a:t>
            </a:r>
          </a:p>
          <a:p>
            <a:endParaRPr lang="en-US" altLang="ja-JP" sz="2400" dirty="0"/>
          </a:p>
          <a:p>
            <a:r>
              <a:rPr lang="ja-JP" altLang="en-US" sz="2400" dirty="0" smtClean="0"/>
              <a:t>これ書くなら累積来店回数ちゃんとやらないとだめ？？？計算しなおしたほうが早い</a:t>
            </a:r>
            <a:endParaRPr lang="en-US" altLang="ja-JP" sz="2400" dirty="0" smtClean="0"/>
          </a:p>
          <a:p>
            <a:pPr marL="0" indent="0">
              <a:buNone/>
            </a:pPr>
            <a:endParaRPr lang="en-US" altLang="ja-JP" sz="2400" dirty="0" smtClean="0"/>
          </a:p>
          <a:p>
            <a:pPr marL="0" indent="0">
              <a:buNone/>
            </a:pPr>
            <a:endParaRPr lang="en-US" altLang="ja-JP" sz="2400" dirty="0" smtClean="0"/>
          </a:p>
        </p:txBody>
      </p:sp>
    </p:spTree>
    <p:extLst>
      <p:ext uri="{BB962C8B-B14F-4D97-AF65-F5344CB8AC3E}">
        <p14:creationId xmlns:p14="http://schemas.microsoft.com/office/powerpoint/2010/main" val="160102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16</a:t>
            </a:fld>
            <a:endParaRPr lang="ja-JP" altLang="en-US" noProof="0" dirty="0"/>
          </a:p>
        </p:txBody>
      </p:sp>
    </p:spTree>
    <p:extLst>
      <p:ext uri="{BB962C8B-B14F-4D97-AF65-F5344CB8AC3E}">
        <p14:creationId xmlns:p14="http://schemas.microsoft.com/office/powerpoint/2010/main" val="262619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17</a:t>
            </a:fld>
            <a:endParaRPr lang="ja-JP" altLang="en-US" noProof="0" dirty="0"/>
          </a:p>
        </p:txBody>
      </p:sp>
    </p:spTree>
    <p:extLst>
      <p:ext uri="{BB962C8B-B14F-4D97-AF65-F5344CB8AC3E}">
        <p14:creationId xmlns:p14="http://schemas.microsoft.com/office/powerpoint/2010/main" val="222933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a:xfrm>
            <a:off x="4572000" y="1952034"/>
            <a:ext cx="3851329" cy="4343400"/>
          </a:xfrm>
        </p:spPr>
        <p:txBody>
          <a:bodyPr>
            <a:normAutofit/>
          </a:bodyPr>
          <a:lstStyle/>
          <a:p>
            <a:r>
              <a:rPr lang="ja-JP" altLang="en-US" sz="2400" dirty="0" smtClean="0"/>
              <a:t>顧客クラスタリング</a:t>
            </a:r>
            <a:endParaRPr lang="en-US" altLang="ja-JP" sz="2400" dirty="0" smtClean="0"/>
          </a:p>
          <a:p>
            <a:pPr lvl="1"/>
            <a:r>
              <a:rPr lang="ja-JP" altLang="en-US" sz="2000" dirty="0" smtClean="0"/>
              <a:t>デン</a:t>
            </a:r>
            <a:r>
              <a:rPr lang="ja-JP" altLang="en-US" sz="2000" dirty="0"/>
              <a:t>ドロ</a:t>
            </a:r>
            <a:r>
              <a:rPr lang="ja-JP" altLang="en-US" sz="2000" dirty="0" smtClean="0"/>
              <a:t>グラム</a:t>
            </a:r>
            <a:endParaRPr lang="en-US" altLang="ja-JP" sz="2000" dirty="0" smtClean="0"/>
          </a:p>
          <a:p>
            <a:pPr lvl="1"/>
            <a:r>
              <a:rPr lang="ja-JP" altLang="en-US" sz="2000" dirty="0" smtClean="0"/>
              <a:t>クラスター分析</a:t>
            </a:r>
            <a:endParaRPr lang="en-US" altLang="ja-JP" sz="2000" dirty="0" smtClean="0"/>
          </a:p>
          <a:p>
            <a:r>
              <a:rPr lang="ja-JP" altLang="en-US" sz="2400" dirty="0"/>
              <a:t>クーポン</a:t>
            </a:r>
            <a:endParaRPr lang="en-US" altLang="ja-JP" sz="2400" dirty="0" smtClean="0"/>
          </a:p>
          <a:p>
            <a:r>
              <a:rPr lang="ja-JP" altLang="en-US" sz="2400" dirty="0" smtClean="0"/>
              <a:t>まとめ</a:t>
            </a:r>
            <a:endParaRPr lang="en-US" altLang="ja-JP" sz="2400" dirty="0" smtClean="0"/>
          </a:p>
          <a:p>
            <a:r>
              <a:rPr lang="ja-JP" altLang="en-US" sz="2400" dirty="0" smtClean="0"/>
              <a:t>今後の</a:t>
            </a:r>
            <a:r>
              <a:rPr lang="ja-JP" altLang="en-US" sz="2400" dirty="0"/>
              <a:t>展望</a:t>
            </a:r>
            <a:endParaRPr lang="en-US" altLang="ja-JP" sz="2400" dirty="0"/>
          </a:p>
          <a:p>
            <a:pPr marL="0" indent="0">
              <a:buNone/>
            </a:pPr>
            <a:endParaRPr lang="ja-JP" altLang="en-US" sz="2400" dirty="0"/>
          </a:p>
          <a:p>
            <a:endParaRPr kumimoji="1" lang="ja-JP" altLang="en-US" sz="2000" dirty="0"/>
          </a:p>
        </p:txBody>
      </p:sp>
      <p:sp>
        <p:nvSpPr>
          <p:cNvPr id="4" name="日付プレースホルダー 3"/>
          <p:cNvSpPr>
            <a:spLocks noGrp="1"/>
          </p:cNvSpPr>
          <p:nvPr>
            <p:ph type="dt" sz="half" idx="10"/>
          </p:nvPr>
        </p:nvSpPr>
        <p:spPr/>
        <p:txBody>
          <a:bodyPr/>
          <a:lstStyle/>
          <a:p>
            <a:pPr rtl="0"/>
            <a:fld id="{4E708539-F709-401E-B838-071C038E1B0C}"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2</a:t>
            </a:fld>
            <a:endParaRPr lang="ja-JP" altLang="en-US" noProof="0" dirty="0"/>
          </a:p>
        </p:txBody>
      </p:sp>
      <p:sp>
        <p:nvSpPr>
          <p:cNvPr id="7" name="コンテンツ プレースホルダー 2"/>
          <p:cNvSpPr txBox="1">
            <a:spLocks/>
          </p:cNvSpPr>
          <p:nvPr/>
        </p:nvSpPr>
        <p:spPr>
          <a:xfrm>
            <a:off x="609600" y="1952034"/>
            <a:ext cx="3851329" cy="4343400"/>
          </a:xfrm>
          <a:prstGeom prst="rect">
            <a:avLst/>
          </a:prstGeom>
        </p:spPr>
        <p:txBody>
          <a:bodyPr vert="horz" rtlCol="0">
            <a:normAutofit/>
          </a:bodyPr>
          <a:lstStyle>
            <a:lvl1pPr marL="205740" indent="-205740" algn="l" rtl="0" eaLnBrk="1" latinLnBrk="0" hangingPunct="1">
              <a:spcBef>
                <a:spcPct val="20000"/>
              </a:spcBef>
              <a:buClr>
                <a:schemeClr val="accent3">
                  <a:lumMod val="50000"/>
                </a:schemeClr>
              </a:buClr>
              <a:buSzPct val="95000"/>
              <a:buFont typeface="Wingdings 2"/>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80060" indent="-185166"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685800" indent="-185166" algn="l" rtl="0" eaLnBrk="1" latinLnBrk="0" hangingPunct="1">
              <a:spcBef>
                <a:spcPct val="20000"/>
              </a:spcBef>
              <a:buClr>
                <a:schemeClr val="accent2">
                  <a:lumMod val="50000"/>
                </a:schemeClr>
              </a:buClr>
              <a:buSzPct val="70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891540" indent="-157734" algn="l" rtl="0" eaLnBrk="1" latinLnBrk="0" hangingPunct="1">
              <a:spcBef>
                <a:spcPct val="20000"/>
              </a:spcBef>
              <a:buClr>
                <a:schemeClr val="accent3">
                  <a:lumMod val="50000"/>
                </a:schemeClr>
              </a:buClr>
              <a:buSzPct val="65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097280" indent="-157734" algn="l" rtl="0" eaLnBrk="1" latinLnBrk="0" hangingPunct="1">
              <a:spcBef>
                <a:spcPct val="20000"/>
              </a:spcBef>
              <a:buClr>
                <a:schemeClr val="accent4">
                  <a:lumMod val="75000"/>
                </a:schemeClr>
              </a:buClr>
              <a:buSzPct val="65000"/>
              <a:buFont typeface="Wingdings 2"/>
              <a:buChar char=""/>
              <a:defRPr kumimoji="1" sz="1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303020" indent="-157734" algn="l" rtl="0" eaLnBrk="1" latinLnBrk="0" hangingPunct="1">
              <a:spcBef>
                <a:spcPct val="20000"/>
              </a:spcBef>
              <a:buClr>
                <a:schemeClr val="accent5">
                  <a:lumMod val="50000"/>
                </a:schemeClr>
              </a:buClr>
              <a:buSzPct val="80000"/>
              <a:buFont typeface="Wingdings 2"/>
              <a:buChar char=""/>
              <a:defRPr kumimoji="1" sz="1350" kern="1200">
                <a:solidFill>
                  <a:schemeClr val="tx1"/>
                </a:solidFill>
                <a:latin typeface="+mn-lt"/>
                <a:ea typeface="+mn-ea"/>
                <a:cs typeface="+mn-cs"/>
              </a:defRPr>
            </a:lvl6pPr>
            <a:lvl7pPr marL="1440180" indent="-137160" algn="l" rtl="0" eaLnBrk="1" latinLnBrk="0" hangingPunct="1">
              <a:spcBef>
                <a:spcPct val="20000"/>
              </a:spcBef>
              <a:buClr>
                <a:schemeClr val="accent6">
                  <a:lumMod val="75000"/>
                </a:schemeClr>
              </a:buClr>
              <a:buSzPct val="80000"/>
              <a:buFont typeface="Wingdings 2"/>
              <a:buChar char=""/>
              <a:defRPr kumimoji="1"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1" sz="1200" kern="1200">
                <a:solidFill>
                  <a:schemeClr val="tx1"/>
                </a:solidFill>
                <a:latin typeface="+mn-lt"/>
                <a:ea typeface="+mn-ea"/>
                <a:cs typeface="+mn-cs"/>
              </a:defRPr>
            </a:lvl8pPr>
            <a:lvl9pPr marL="1714500" indent="0" algn="l" rtl="0" eaLnBrk="1" latinLnBrk="0" hangingPunct="1">
              <a:spcBef>
                <a:spcPct val="20000"/>
              </a:spcBef>
              <a:buClr>
                <a:schemeClr val="tx2"/>
              </a:buClr>
              <a:buFontTx/>
              <a:buNone/>
              <a:defRPr kumimoji="1" sz="1050" kern="1200" baseline="0">
                <a:solidFill>
                  <a:schemeClr val="tx1"/>
                </a:solidFill>
                <a:latin typeface="+mn-lt"/>
                <a:ea typeface="+mn-ea"/>
                <a:cs typeface="+mn-cs"/>
              </a:defRPr>
            </a:lvl9pPr>
          </a:lstStyle>
          <a:p>
            <a:r>
              <a:rPr lang="ja-JP" altLang="en-US" sz="2400" smtClean="0"/>
              <a:t>データセット</a:t>
            </a:r>
            <a:endParaRPr lang="en-US" altLang="ja-JP" sz="2400" smtClean="0"/>
          </a:p>
          <a:p>
            <a:pPr lvl="1"/>
            <a:r>
              <a:rPr lang="ja-JP" altLang="en-US" sz="2000" smtClean="0"/>
              <a:t>データ概要</a:t>
            </a:r>
            <a:endParaRPr lang="en-US" altLang="ja-JP" sz="2000" smtClean="0"/>
          </a:p>
          <a:p>
            <a:pPr lvl="1"/>
            <a:r>
              <a:rPr lang="en-US" altLang="ja-JP" sz="2000" smtClean="0"/>
              <a:t>RDB</a:t>
            </a:r>
            <a:r>
              <a:rPr lang="ja-JP" altLang="en-US" sz="2000" smtClean="0"/>
              <a:t>の</a:t>
            </a:r>
            <a:r>
              <a:rPr lang="en-US" altLang="ja-JP" sz="2000" smtClean="0"/>
              <a:t>ER</a:t>
            </a:r>
            <a:r>
              <a:rPr lang="ja-JP" altLang="en-US" sz="2000" smtClean="0"/>
              <a:t>図</a:t>
            </a:r>
            <a:endParaRPr lang="en-US" altLang="ja-JP" sz="2000" smtClean="0"/>
          </a:p>
          <a:p>
            <a:r>
              <a:rPr lang="ja-JP" altLang="en-US" sz="2400" smtClean="0"/>
              <a:t>データ処理</a:t>
            </a:r>
            <a:endParaRPr lang="en-US" altLang="ja-JP" sz="2400" smtClean="0"/>
          </a:p>
          <a:p>
            <a:r>
              <a:rPr lang="ja-JP" altLang="en-US" sz="2400" smtClean="0"/>
              <a:t>目的</a:t>
            </a:r>
            <a:endParaRPr lang="en-US" altLang="ja-JP" sz="2400" smtClean="0"/>
          </a:p>
          <a:p>
            <a:r>
              <a:rPr lang="ja-JP" altLang="en-US" sz="2400" smtClean="0"/>
              <a:t>データ集計</a:t>
            </a:r>
            <a:endParaRPr lang="en-US" altLang="ja-JP" sz="2400" smtClean="0"/>
          </a:p>
          <a:p>
            <a:pPr lvl="1"/>
            <a:r>
              <a:rPr lang="ja-JP" altLang="en-US" sz="2000" smtClean="0"/>
              <a:t>来店間隔</a:t>
            </a:r>
            <a:endParaRPr lang="en-US" altLang="ja-JP" sz="2000" smtClean="0"/>
          </a:p>
          <a:p>
            <a:pPr lvl="1"/>
            <a:r>
              <a:rPr lang="ja-JP" altLang="en-US" sz="2000" smtClean="0"/>
              <a:t>客単価</a:t>
            </a:r>
            <a:endParaRPr lang="en-US" altLang="ja-JP" sz="2000" smtClean="0"/>
          </a:p>
          <a:p>
            <a:pPr lvl="1"/>
            <a:r>
              <a:rPr lang="ja-JP" altLang="en-US" sz="2000" smtClean="0"/>
              <a:t>性別</a:t>
            </a:r>
            <a:endParaRPr lang="en-US" altLang="ja-JP" sz="2000" smtClean="0"/>
          </a:p>
          <a:p>
            <a:pPr lvl="1"/>
            <a:r>
              <a:rPr lang="ja-JP" altLang="en-US" sz="2000" smtClean="0"/>
              <a:t>年代</a:t>
            </a:r>
            <a:endParaRPr lang="en-US" altLang="ja-JP" sz="2000" smtClean="0"/>
          </a:p>
          <a:p>
            <a:pPr lvl="1"/>
            <a:r>
              <a:rPr lang="ja-JP" altLang="en-US" sz="2000" smtClean="0"/>
              <a:t>スタッフ稼働率</a:t>
            </a:r>
            <a:endParaRPr lang="en-US" altLang="ja-JP" sz="2000" smtClean="0"/>
          </a:p>
          <a:p>
            <a:pPr marL="0" indent="0">
              <a:buFont typeface="Wingdings 2"/>
              <a:buNone/>
            </a:pPr>
            <a:endParaRPr lang="ja-JP" altLang="en-US" sz="2400" smtClean="0"/>
          </a:p>
          <a:p>
            <a:endParaRPr lang="ja-JP" altLang="en-US" sz="2000" dirty="0"/>
          </a:p>
        </p:txBody>
      </p:sp>
    </p:spTree>
    <p:extLst>
      <p:ext uri="{BB962C8B-B14F-4D97-AF65-F5344CB8AC3E}">
        <p14:creationId xmlns:p14="http://schemas.microsoft.com/office/powerpoint/2010/main" val="327924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データ概要</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dirty="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3</a:t>
            </a:fld>
            <a:endParaRPr lang="ja-JP" altLang="en-US" noProof="0" dirty="0"/>
          </a:p>
        </p:txBody>
      </p:sp>
      <p:graphicFrame>
        <p:nvGraphicFramePr>
          <p:cNvPr id="11" name="コンテンツ プレースホルダー 10"/>
          <p:cNvGraphicFramePr>
            <a:graphicFrameLocks noGrp="1"/>
          </p:cNvGraphicFramePr>
          <p:nvPr>
            <p:ph idx="1"/>
            <p:extLst>
              <p:ext uri="{D42A27DB-BD31-4B8C-83A1-F6EECF244321}">
                <p14:modId xmlns:p14="http://schemas.microsoft.com/office/powerpoint/2010/main" val="3443088749"/>
              </p:ext>
            </p:extLst>
          </p:nvPr>
        </p:nvGraphicFramePr>
        <p:xfrm>
          <a:off x="457199" y="2117628"/>
          <a:ext cx="8347058" cy="1121794"/>
        </p:xfrm>
        <a:graphic>
          <a:graphicData uri="http://schemas.openxmlformats.org/drawingml/2006/table">
            <a:tbl>
              <a:tblPr firstRow="1" bandRow="1">
                <a:tableStyleId>{8799B23B-EC83-4686-B30A-512413B5E67A}</a:tableStyleId>
              </a:tblPr>
              <a:tblGrid>
                <a:gridCol w="988658"/>
                <a:gridCol w="1166400"/>
                <a:gridCol w="1411200"/>
                <a:gridCol w="1281600"/>
                <a:gridCol w="1266997"/>
                <a:gridCol w="1116203"/>
                <a:gridCol w="1116000"/>
              </a:tblGrid>
              <a:tr h="359364">
                <a:tc>
                  <a:txBody>
                    <a:bodyPr/>
                    <a:lstStyle/>
                    <a:p>
                      <a:endParaRPr kumimoji="1" lang="ja-JP" altLang="en-US" sz="160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店舗マスタ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担当者マスタ</a:t>
                      </a:r>
                      <a:endParaRPr kumimoji="1" lang="en-US" altLang="ja-JP" sz="1600" b="0" dirty="0" smtClean="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商品マスタ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顧客マスタ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会計履歴</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会計明細</a:t>
                      </a:r>
                      <a:endParaRPr kumimoji="1" lang="en-US" altLang="ja-JP" sz="1600" b="0" dirty="0" smtClean="0">
                        <a:latin typeface="+mj-ea"/>
                        <a:ea typeface="+mj-ea"/>
                        <a:cs typeface="Verdana" panose="020B0604030504040204" pitchFamily="34" charset="0"/>
                      </a:endParaRPr>
                    </a:p>
                  </a:txBody>
                  <a:tcPr marL="68580" marR="68580" marT="34290" marB="34290"/>
                </a:tc>
              </a:tr>
              <a:tr h="381215">
                <a:tc>
                  <a:txBody>
                    <a:bodyPr/>
                    <a:lstStyle/>
                    <a:p>
                      <a:r>
                        <a:rPr kumimoji="1" lang="ja-JP" altLang="en-US" sz="1600" dirty="0" smtClean="0">
                          <a:latin typeface="+mj-ea"/>
                          <a:ea typeface="+mj-ea"/>
                          <a:cs typeface="Verdana" panose="020B0604030504040204" pitchFamily="34" charset="0"/>
                        </a:rPr>
                        <a:t>データ数</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13</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171</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1,399</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31,862</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b="0" dirty="0" smtClean="0">
                          <a:solidFill>
                            <a:srgbClr val="FF0000"/>
                          </a:solidFill>
                          <a:latin typeface="+mj-ea"/>
                          <a:ea typeface="+mj-ea"/>
                          <a:cs typeface="Verdana" panose="020B0604030504040204" pitchFamily="34" charset="0"/>
                        </a:rPr>
                        <a:t>166,922</a:t>
                      </a:r>
                      <a:endParaRPr kumimoji="1" lang="ja-JP" altLang="en-US" sz="1600" b="0" dirty="0">
                        <a:solidFill>
                          <a:srgbClr val="FF0000"/>
                        </a:solidFill>
                        <a:latin typeface="+mj-ea"/>
                        <a:ea typeface="+mj-ea"/>
                        <a:cs typeface="Verdana" panose="020B0604030504040204" pitchFamily="34" charset="0"/>
                      </a:endParaRPr>
                    </a:p>
                  </a:txBody>
                  <a:tcPr marL="68580" marR="68580" marT="34290" marB="34290"/>
                </a:tc>
                <a:tc>
                  <a:txBody>
                    <a:bodyPr/>
                    <a:lstStyle/>
                    <a:p>
                      <a:pPr algn="r"/>
                      <a:r>
                        <a:rPr kumimoji="1" lang="en-US" altLang="ja-JP" sz="1600" b="0" dirty="0" smtClean="0">
                          <a:solidFill>
                            <a:srgbClr val="FF0000"/>
                          </a:solidFill>
                          <a:latin typeface="+mj-ea"/>
                          <a:ea typeface="+mj-ea"/>
                          <a:cs typeface="Verdana" panose="020B0604030504040204" pitchFamily="34" charset="0"/>
                        </a:rPr>
                        <a:t>409,347</a:t>
                      </a:r>
                    </a:p>
                  </a:txBody>
                  <a:tcPr marL="68580" marR="68580" marT="34290" marB="34290"/>
                </a:tc>
              </a:tr>
              <a:tr h="381215">
                <a:tc>
                  <a:txBody>
                    <a:bodyPr/>
                    <a:lstStyle/>
                    <a:p>
                      <a:r>
                        <a:rPr kumimoji="1" lang="ja-JP" altLang="en-US" sz="1600" dirty="0" smtClean="0">
                          <a:latin typeface="+mj-ea"/>
                          <a:ea typeface="+mj-ea"/>
                          <a:cs typeface="Verdana" panose="020B0604030504040204" pitchFamily="34" charset="0"/>
                        </a:rPr>
                        <a:t>カラム数</a:t>
                      </a:r>
                      <a:endParaRPr kumimoji="1" lang="en-US" altLang="ja-JP" sz="1600" dirty="0" smtClean="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5</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2</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15</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9</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27</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9</a:t>
                      </a:r>
                      <a:endParaRPr kumimoji="1" lang="ja-JP" altLang="en-US" sz="1600" dirty="0">
                        <a:latin typeface="+mj-ea"/>
                        <a:ea typeface="+mj-ea"/>
                        <a:cs typeface="Verdana" panose="020B0604030504040204" pitchFamily="34" charset="0"/>
                      </a:endParaRPr>
                    </a:p>
                  </a:txBody>
                  <a:tcPr marL="68580" marR="68580" marT="34290" marB="34290"/>
                </a:tc>
              </a:tr>
            </a:tbl>
          </a:graphicData>
        </a:graphic>
      </p:graphicFrame>
      <p:sp>
        <p:nvSpPr>
          <p:cNvPr id="12" name="下矢印 11"/>
          <p:cNvSpPr/>
          <p:nvPr/>
        </p:nvSpPr>
        <p:spPr>
          <a:xfrm>
            <a:off x="5617872" y="3552126"/>
            <a:ext cx="803856" cy="56276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sz="1350"/>
          </a:p>
        </p:txBody>
      </p:sp>
      <p:sp>
        <p:nvSpPr>
          <p:cNvPr id="15" name="コンテンツ プレースホルダー 2"/>
          <p:cNvSpPr txBox="1">
            <a:spLocks/>
          </p:cNvSpPr>
          <p:nvPr/>
        </p:nvSpPr>
        <p:spPr>
          <a:xfrm>
            <a:off x="984143" y="3635526"/>
            <a:ext cx="8229600" cy="395967"/>
          </a:xfrm>
          <a:prstGeom prst="rect">
            <a:avLst/>
          </a:prstGeom>
        </p:spPr>
        <p:txBody>
          <a:bodyPr vert="horz" rtlCol="0">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None/>
            </a:pPr>
            <a:r>
              <a:rPr lang="ja-JP" altLang="en-US" sz="2000" b="1" dirty="0"/>
              <a:t>データ処理によりデータセットを</a:t>
            </a:r>
            <a:r>
              <a:rPr lang="ja-JP" altLang="en-US" sz="2000" b="1" dirty="0" smtClean="0"/>
              <a:t>更新</a:t>
            </a:r>
            <a:endParaRPr lang="en-US" altLang="ja-JP" sz="2000" b="1" dirty="0"/>
          </a:p>
        </p:txBody>
      </p:sp>
      <p:graphicFrame>
        <p:nvGraphicFramePr>
          <p:cNvPr id="13" name="コンテンツ プレースホルダー 10"/>
          <p:cNvGraphicFramePr>
            <a:graphicFrameLocks/>
          </p:cNvGraphicFramePr>
          <p:nvPr>
            <p:extLst>
              <p:ext uri="{D42A27DB-BD31-4B8C-83A1-F6EECF244321}">
                <p14:modId xmlns:p14="http://schemas.microsoft.com/office/powerpoint/2010/main" val="1072706495"/>
              </p:ext>
            </p:extLst>
          </p:nvPr>
        </p:nvGraphicFramePr>
        <p:xfrm>
          <a:off x="457199" y="4427597"/>
          <a:ext cx="8347058" cy="740579"/>
        </p:xfrm>
        <a:graphic>
          <a:graphicData uri="http://schemas.openxmlformats.org/drawingml/2006/table">
            <a:tbl>
              <a:tblPr firstRow="1" bandRow="1">
                <a:tableStyleId>{8799B23B-EC83-4686-B30A-512413B5E67A}</a:tableStyleId>
              </a:tblPr>
              <a:tblGrid>
                <a:gridCol w="988658"/>
                <a:gridCol w="1166400"/>
                <a:gridCol w="1411200"/>
                <a:gridCol w="1281600"/>
                <a:gridCol w="1266997"/>
                <a:gridCol w="1116203"/>
                <a:gridCol w="1116000"/>
              </a:tblGrid>
              <a:tr h="359364">
                <a:tc>
                  <a:txBody>
                    <a:bodyPr/>
                    <a:lstStyle/>
                    <a:p>
                      <a:endParaRPr kumimoji="1" lang="ja-JP" altLang="en-US" sz="160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店舗マスタ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担当者マスタ</a:t>
                      </a:r>
                      <a:endParaRPr kumimoji="1" lang="en-US" altLang="ja-JP" sz="1600" b="0" dirty="0" smtClean="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商品マスタ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顧客マスタ</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会計履歴</a:t>
                      </a:r>
                      <a:endParaRPr kumimoji="1" lang="ja-JP" altLang="en-US" sz="1600" b="0" dirty="0">
                        <a:latin typeface="+mj-ea"/>
                        <a:ea typeface="+mj-ea"/>
                        <a:cs typeface="Verdana" panose="020B0604030504040204" pitchFamily="34" charset="0"/>
                      </a:endParaRPr>
                    </a:p>
                  </a:txBody>
                  <a:tcPr marL="68580" marR="68580" marT="34290" marB="34290"/>
                </a:tc>
                <a:tc>
                  <a:txBody>
                    <a:bodyPr/>
                    <a:lstStyle/>
                    <a:p>
                      <a:r>
                        <a:rPr kumimoji="1" lang="ja-JP" altLang="en-US" sz="1600" b="0" dirty="0" smtClean="0">
                          <a:latin typeface="+mj-ea"/>
                          <a:ea typeface="+mj-ea"/>
                          <a:cs typeface="Verdana" panose="020B0604030504040204" pitchFamily="34" charset="0"/>
                        </a:rPr>
                        <a:t>会計明細</a:t>
                      </a:r>
                      <a:endParaRPr kumimoji="1" lang="en-US" altLang="ja-JP" sz="1600" b="0" dirty="0" smtClean="0">
                        <a:latin typeface="+mj-ea"/>
                        <a:ea typeface="+mj-ea"/>
                        <a:cs typeface="Verdana" panose="020B0604030504040204" pitchFamily="34" charset="0"/>
                      </a:endParaRPr>
                    </a:p>
                  </a:txBody>
                  <a:tcPr marL="68580" marR="68580" marT="34290" marB="34290"/>
                </a:tc>
              </a:tr>
              <a:tr h="381215">
                <a:tc>
                  <a:txBody>
                    <a:bodyPr/>
                    <a:lstStyle/>
                    <a:p>
                      <a:r>
                        <a:rPr kumimoji="1" lang="ja-JP" altLang="en-US" sz="1600" dirty="0" smtClean="0">
                          <a:latin typeface="+mj-ea"/>
                          <a:ea typeface="+mj-ea"/>
                          <a:cs typeface="Verdana" panose="020B0604030504040204" pitchFamily="34" charset="0"/>
                        </a:rPr>
                        <a:t>データ数</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13</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171</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1,399</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dirty="0" smtClean="0">
                          <a:latin typeface="+mj-ea"/>
                          <a:ea typeface="+mj-ea"/>
                          <a:cs typeface="Verdana" panose="020B0604030504040204" pitchFamily="34" charset="0"/>
                        </a:rPr>
                        <a:t>31,862</a:t>
                      </a:r>
                      <a:endParaRPr kumimoji="1" lang="ja-JP" altLang="en-US" sz="1600" dirty="0">
                        <a:latin typeface="+mj-ea"/>
                        <a:ea typeface="+mj-ea"/>
                        <a:cs typeface="Verdana" panose="020B0604030504040204" pitchFamily="34" charset="0"/>
                      </a:endParaRPr>
                    </a:p>
                  </a:txBody>
                  <a:tcPr marL="68580" marR="68580" marT="34290" marB="34290"/>
                </a:tc>
                <a:tc>
                  <a:txBody>
                    <a:bodyPr/>
                    <a:lstStyle/>
                    <a:p>
                      <a:pPr algn="r"/>
                      <a:r>
                        <a:rPr kumimoji="1" lang="en-US" altLang="ja-JP" sz="1600" kern="1200" dirty="0" smtClean="0">
                          <a:solidFill>
                            <a:srgbClr val="FF0000"/>
                          </a:solidFill>
                          <a:latin typeface="+mj-ea"/>
                          <a:ea typeface="+mn-ea"/>
                          <a:cs typeface="Verdana" panose="020B0604030504040204" pitchFamily="34" charset="0"/>
                        </a:rPr>
                        <a:t>155,433</a:t>
                      </a:r>
                      <a:endParaRPr kumimoji="1" lang="ja-JP" altLang="en-US" sz="1600" kern="1200" dirty="0">
                        <a:solidFill>
                          <a:srgbClr val="FF0000"/>
                        </a:solidFill>
                        <a:latin typeface="+mj-ea"/>
                        <a:ea typeface="+mn-ea"/>
                        <a:cs typeface="Verdana" panose="020B0604030504040204" pitchFamily="34" charset="0"/>
                      </a:endParaRPr>
                    </a:p>
                  </a:txBody>
                  <a:tcPr marL="68580" marR="68580" marT="34290" marB="34290"/>
                </a:tc>
                <a:tc>
                  <a:txBody>
                    <a:bodyPr/>
                    <a:lstStyle/>
                    <a:p>
                      <a:pPr algn="r"/>
                      <a:r>
                        <a:rPr kumimoji="1" lang="en-US" altLang="ja-JP" sz="1600" kern="1200" dirty="0" smtClean="0">
                          <a:solidFill>
                            <a:srgbClr val="FF0000"/>
                          </a:solidFill>
                          <a:latin typeface="+mj-ea"/>
                          <a:ea typeface="+mn-ea"/>
                          <a:cs typeface="Verdana" panose="020B0604030504040204" pitchFamily="34" charset="0"/>
                        </a:rPr>
                        <a:t>380,585</a:t>
                      </a:r>
                    </a:p>
                  </a:txBody>
                  <a:tcPr marL="68580" marR="68580" marT="34290" marB="34290"/>
                </a:tc>
              </a:tr>
            </a:tbl>
          </a:graphicData>
        </a:graphic>
      </p:graphicFrame>
    </p:spTree>
    <p:extLst>
      <p:ext uri="{BB962C8B-B14F-4D97-AF65-F5344CB8AC3E}">
        <p14:creationId xmlns:p14="http://schemas.microsoft.com/office/powerpoint/2010/main" val="90165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RDB</a:t>
            </a:r>
            <a:r>
              <a:rPr lang="ja-JP" altLang="en-US" dirty="0" smtClean="0"/>
              <a:t>の</a:t>
            </a:r>
            <a:r>
              <a:rPr lang="en-US" altLang="ja-JP" dirty="0" smtClean="0"/>
              <a:t>ER</a:t>
            </a:r>
            <a:r>
              <a:rPr lang="ja-JP" altLang="en-US" dirty="0" smtClean="0"/>
              <a:t>図</a:t>
            </a:r>
            <a:endParaRPr kumimoji="1" lang="ja-JP" altLang="en-US" dirty="0"/>
          </a:p>
        </p:txBody>
      </p:sp>
      <p:cxnSp>
        <p:nvCxnSpPr>
          <p:cNvPr id="50" name="直線コネクタ 49"/>
          <p:cNvCxnSpPr>
            <a:stCxn id="63" idx="2"/>
          </p:cNvCxnSpPr>
          <p:nvPr/>
        </p:nvCxnSpPr>
        <p:spPr>
          <a:xfrm>
            <a:off x="2579097" y="2683426"/>
            <a:ext cx="819358" cy="111083"/>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グループ化 7"/>
          <p:cNvGrpSpPr/>
          <p:nvPr/>
        </p:nvGrpSpPr>
        <p:grpSpPr>
          <a:xfrm>
            <a:off x="3342267" y="4699919"/>
            <a:ext cx="2199254" cy="1818000"/>
            <a:chOff x="3398454" y="5208931"/>
            <a:chExt cx="1877020" cy="1052686"/>
          </a:xfrm>
        </p:grpSpPr>
        <p:sp>
          <p:nvSpPr>
            <p:cNvPr id="58" name="正方形/長方形 57"/>
            <p:cNvSpPr/>
            <p:nvPr/>
          </p:nvSpPr>
          <p:spPr>
            <a:xfrm>
              <a:off x="3398454" y="5208931"/>
              <a:ext cx="1877020" cy="105268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75" name="直線コネクタ 74"/>
            <p:cNvCxnSpPr/>
            <p:nvPr/>
          </p:nvCxnSpPr>
          <p:spPr>
            <a:xfrm>
              <a:off x="3398572" y="5671721"/>
              <a:ext cx="1873271"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3464030" y="5300818"/>
              <a:ext cx="1729199" cy="351391"/>
            </a:xfrm>
            <a:prstGeom prst="rect">
              <a:avLst/>
            </a:prstGeom>
            <a:noFill/>
          </p:spPr>
          <p:txBody>
            <a:bodyPr wrap="square" rtlCol="0">
              <a:spAutoFit/>
            </a:bodyPr>
            <a:lstStyle/>
            <a:p>
              <a:pPr algn="ctr"/>
              <a:r>
                <a:rPr lang="ja-JP" altLang="en-US" sz="3200" dirty="0"/>
                <a:t>店舗</a:t>
              </a:r>
              <a:endParaRPr kumimoji="1" lang="ja-JP" altLang="en-US" sz="3200" dirty="0"/>
            </a:p>
          </p:txBody>
        </p:sp>
        <p:sp>
          <p:nvSpPr>
            <p:cNvPr id="53" name="テキスト ボックス 52"/>
            <p:cNvSpPr txBox="1"/>
            <p:nvPr/>
          </p:nvSpPr>
          <p:spPr>
            <a:xfrm>
              <a:off x="3464345" y="5779933"/>
              <a:ext cx="1714057" cy="351391"/>
            </a:xfrm>
            <a:prstGeom prst="rect">
              <a:avLst/>
            </a:prstGeom>
            <a:noFill/>
          </p:spPr>
          <p:txBody>
            <a:bodyPr wrap="square" rtlCol="0">
              <a:spAutoFit/>
            </a:bodyPr>
            <a:lstStyle/>
            <a:p>
              <a:r>
                <a:rPr kumimoji="1" lang="ja-JP" altLang="en-US" sz="1600" dirty="0"/>
                <a:t>・店舗</a:t>
              </a:r>
              <a:r>
                <a:rPr kumimoji="1" lang="en-US" altLang="ja-JP" sz="1600" dirty="0"/>
                <a:t>ID</a:t>
              </a:r>
            </a:p>
            <a:p>
              <a:r>
                <a:rPr lang="ja-JP" altLang="en-US" sz="1600" dirty="0"/>
                <a:t>・</a:t>
              </a:r>
              <a:r>
                <a:rPr kumimoji="1" lang="ja-JP" altLang="en-US" sz="1600" dirty="0"/>
                <a:t>店舗名</a:t>
              </a:r>
              <a:endParaRPr lang="en-US" altLang="ja-JP" sz="1600" dirty="0"/>
            </a:p>
          </p:txBody>
        </p:sp>
      </p:grpSp>
      <p:cxnSp>
        <p:nvCxnSpPr>
          <p:cNvPr id="56" name="直線コネクタ 55"/>
          <p:cNvCxnSpPr>
            <a:stCxn id="58" idx="0"/>
          </p:cNvCxnSpPr>
          <p:nvPr/>
        </p:nvCxnSpPr>
        <p:spPr>
          <a:xfrm flipH="1" flipV="1">
            <a:off x="2692780" y="2695857"/>
            <a:ext cx="1749114" cy="2004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49" idx="1"/>
          </p:cNvCxnSpPr>
          <p:nvPr/>
        </p:nvCxnSpPr>
        <p:spPr>
          <a:xfrm flipH="1" flipV="1">
            <a:off x="2694952" y="2683426"/>
            <a:ext cx="3693266" cy="24060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61" idx="1"/>
          </p:cNvCxnSpPr>
          <p:nvPr/>
        </p:nvCxnSpPr>
        <p:spPr>
          <a:xfrm flipH="1" flipV="1">
            <a:off x="5702455" y="2649284"/>
            <a:ext cx="665847" cy="106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60" idx="3"/>
            <a:endCxn id="58" idx="1"/>
          </p:cNvCxnSpPr>
          <p:nvPr/>
        </p:nvCxnSpPr>
        <p:spPr>
          <a:xfrm>
            <a:off x="2701925" y="5608477"/>
            <a:ext cx="640342" cy="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59" idx="1"/>
            <a:endCxn id="58" idx="3"/>
          </p:cNvCxnSpPr>
          <p:nvPr/>
        </p:nvCxnSpPr>
        <p:spPr>
          <a:xfrm flipH="1">
            <a:off x="5541521" y="5608917"/>
            <a:ext cx="86869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60" idx="0"/>
            <a:endCxn id="51" idx="2"/>
          </p:cNvCxnSpPr>
          <p:nvPr/>
        </p:nvCxnSpPr>
        <p:spPr>
          <a:xfrm flipV="1">
            <a:off x="1620688" y="3610736"/>
            <a:ext cx="2709" cy="10891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 name="グループ化 11"/>
          <p:cNvGrpSpPr/>
          <p:nvPr/>
        </p:nvGrpSpPr>
        <p:grpSpPr>
          <a:xfrm>
            <a:off x="918664" y="3908793"/>
            <a:ext cx="1382005" cy="627888"/>
            <a:chOff x="236734" y="3914837"/>
            <a:chExt cx="1382005" cy="627888"/>
          </a:xfrm>
        </p:grpSpPr>
        <p:sp>
          <p:nvSpPr>
            <p:cNvPr id="11" name="円/楕円 10"/>
            <p:cNvSpPr/>
            <p:nvPr/>
          </p:nvSpPr>
          <p:spPr>
            <a:xfrm>
              <a:off x="236734" y="3914837"/>
              <a:ext cx="1382004" cy="62788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9" name="テキスト ボックス 68"/>
            <p:cNvSpPr txBox="1"/>
            <p:nvPr/>
          </p:nvSpPr>
          <p:spPr>
            <a:xfrm>
              <a:off x="327537" y="4022118"/>
              <a:ext cx="1291202" cy="400110"/>
            </a:xfrm>
            <a:prstGeom prst="rect">
              <a:avLst/>
            </a:prstGeom>
            <a:noFill/>
          </p:spPr>
          <p:txBody>
            <a:bodyPr wrap="square" rtlCol="0">
              <a:spAutoFit/>
            </a:bodyPr>
            <a:lstStyle/>
            <a:p>
              <a:r>
                <a:rPr kumimoji="1" lang="ja-JP" altLang="en-US" sz="2000" dirty="0"/>
                <a:t>来店</a:t>
              </a:r>
              <a:r>
                <a:rPr lang="ja-JP" altLang="en-US" sz="2000" dirty="0"/>
                <a:t>する</a:t>
              </a:r>
              <a:endParaRPr kumimoji="1" lang="ja-JP" altLang="en-US" sz="2000" dirty="0"/>
            </a:p>
          </p:txBody>
        </p:sp>
      </p:grpSp>
      <p:grpSp>
        <p:nvGrpSpPr>
          <p:cNvPr id="3" name="グループ化 2"/>
          <p:cNvGrpSpPr/>
          <p:nvPr/>
        </p:nvGrpSpPr>
        <p:grpSpPr>
          <a:xfrm>
            <a:off x="515408" y="1846383"/>
            <a:ext cx="2304132" cy="1781932"/>
            <a:chOff x="678140" y="2078741"/>
            <a:chExt cx="2013975" cy="1499913"/>
          </a:xfrm>
        </p:grpSpPr>
        <p:sp>
          <p:nvSpPr>
            <p:cNvPr id="43" name="角丸四角形 42"/>
            <p:cNvSpPr/>
            <p:nvPr/>
          </p:nvSpPr>
          <p:spPr>
            <a:xfrm>
              <a:off x="678140" y="2078741"/>
              <a:ext cx="1912922" cy="1499913"/>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8" name="テキスト ボックス 47"/>
            <p:cNvSpPr txBox="1"/>
            <p:nvPr/>
          </p:nvSpPr>
          <p:spPr>
            <a:xfrm>
              <a:off x="697933" y="2194284"/>
              <a:ext cx="1873334" cy="492225"/>
            </a:xfrm>
            <a:prstGeom prst="rect">
              <a:avLst/>
            </a:prstGeom>
            <a:noFill/>
          </p:spPr>
          <p:txBody>
            <a:bodyPr wrap="square" rtlCol="0">
              <a:spAutoFit/>
            </a:bodyPr>
            <a:lstStyle/>
            <a:p>
              <a:pPr algn="ctr"/>
              <a:r>
                <a:rPr lang="ja-JP" altLang="en-US" sz="3200" dirty="0"/>
                <a:t>会計履歴</a:t>
              </a:r>
              <a:endParaRPr lang="en-US" altLang="ja-JP" sz="3200" dirty="0"/>
            </a:p>
          </p:txBody>
        </p:sp>
        <p:sp>
          <p:nvSpPr>
            <p:cNvPr id="51" name="テキスト ボックス 50"/>
            <p:cNvSpPr txBox="1"/>
            <p:nvPr/>
          </p:nvSpPr>
          <p:spPr>
            <a:xfrm>
              <a:off x="709965" y="2657126"/>
              <a:ext cx="1873271" cy="906731"/>
            </a:xfrm>
            <a:prstGeom prst="rect">
              <a:avLst/>
            </a:prstGeom>
            <a:noFill/>
          </p:spPr>
          <p:txBody>
            <a:bodyPr wrap="square" rtlCol="0">
              <a:spAutoFit/>
            </a:bodyPr>
            <a:lstStyle/>
            <a:p>
              <a:r>
                <a:rPr kumimoji="1" lang="ja-JP" altLang="en-US" sz="1600" dirty="0"/>
                <a:t>・会計</a:t>
              </a:r>
              <a:r>
                <a:rPr kumimoji="1" lang="en-US" altLang="ja-JP" sz="1600" dirty="0"/>
                <a:t>ID</a:t>
              </a:r>
            </a:p>
            <a:p>
              <a:r>
                <a:rPr kumimoji="1" lang="ja-JP" altLang="en-US" sz="1600" dirty="0"/>
                <a:t>・</a:t>
              </a:r>
              <a:r>
                <a:rPr kumimoji="1" lang="ja-JP" altLang="en-US" sz="1600" dirty="0">
                  <a:solidFill>
                    <a:schemeClr val="accent2"/>
                  </a:solidFill>
                </a:rPr>
                <a:t>販売</a:t>
              </a:r>
              <a:r>
                <a:rPr lang="ja-JP" altLang="en-US" sz="1600" dirty="0">
                  <a:solidFill>
                    <a:schemeClr val="accent2"/>
                  </a:solidFill>
                </a:rPr>
                <a:t>店舗</a:t>
              </a:r>
              <a:r>
                <a:rPr lang="en-US" altLang="ja-JP" sz="1600" dirty="0">
                  <a:solidFill>
                    <a:schemeClr val="accent2"/>
                  </a:solidFill>
                </a:rPr>
                <a:t>ID(FK)</a:t>
              </a:r>
            </a:p>
            <a:p>
              <a:r>
                <a:rPr kumimoji="1" lang="ja-JP" altLang="en-US" sz="1600" dirty="0"/>
                <a:t>・</a:t>
              </a:r>
              <a:r>
                <a:rPr kumimoji="1" lang="ja-JP" altLang="en-US" sz="1600" dirty="0">
                  <a:solidFill>
                    <a:schemeClr val="accent2"/>
                  </a:solidFill>
                </a:rPr>
                <a:t>会計担当者</a:t>
              </a:r>
              <a:r>
                <a:rPr kumimoji="1" lang="en-US" altLang="ja-JP" sz="1600" dirty="0">
                  <a:solidFill>
                    <a:schemeClr val="accent2"/>
                  </a:solidFill>
                </a:rPr>
                <a:t>ID</a:t>
              </a:r>
              <a:r>
                <a:rPr lang="en-US" altLang="ja-JP" sz="1600" dirty="0">
                  <a:solidFill>
                    <a:schemeClr val="accent2"/>
                  </a:solidFill>
                </a:rPr>
                <a:t>(FK)</a:t>
              </a:r>
              <a:endParaRPr kumimoji="1" lang="en-US" altLang="ja-JP" sz="1600" dirty="0">
                <a:solidFill>
                  <a:schemeClr val="accent2"/>
                </a:solidFill>
              </a:endParaRPr>
            </a:p>
            <a:p>
              <a:r>
                <a:rPr kumimoji="1" lang="ja-JP" altLang="en-US" sz="1600" dirty="0"/>
                <a:t>・顧客</a:t>
              </a:r>
              <a:r>
                <a:rPr kumimoji="1" lang="en-US" altLang="ja-JP" sz="1600" dirty="0"/>
                <a:t>ID</a:t>
              </a:r>
              <a:r>
                <a:rPr lang="en-US" altLang="ja-JP" sz="1600" dirty="0"/>
                <a:t>(FK)</a:t>
              </a:r>
              <a:endParaRPr kumimoji="1" lang="ja-JP" altLang="en-US" sz="1600" dirty="0"/>
            </a:p>
          </p:txBody>
        </p:sp>
        <p:sp>
          <p:nvSpPr>
            <p:cNvPr id="63" name="円/楕円 62"/>
            <p:cNvSpPr/>
            <p:nvPr/>
          </p:nvSpPr>
          <p:spPr>
            <a:xfrm>
              <a:off x="2481951" y="2675951"/>
              <a:ext cx="210164" cy="2147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70" name="直線コネクタ 69"/>
            <p:cNvCxnSpPr/>
            <p:nvPr/>
          </p:nvCxnSpPr>
          <p:spPr>
            <a:xfrm>
              <a:off x="703551" y="2616261"/>
              <a:ext cx="187327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グループ化 4"/>
          <p:cNvGrpSpPr/>
          <p:nvPr/>
        </p:nvGrpSpPr>
        <p:grpSpPr>
          <a:xfrm>
            <a:off x="3513203" y="1846383"/>
            <a:ext cx="2088849" cy="1782000"/>
            <a:chOff x="3638545" y="2140341"/>
            <a:chExt cx="1912921" cy="1283666"/>
          </a:xfrm>
        </p:grpSpPr>
        <p:sp>
          <p:nvSpPr>
            <p:cNvPr id="42" name="角丸四角形 41"/>
            <p:cNvSpPr/>
            <p:nvPr/>
          </p:nvSpPr>
          <p:spPr>
            <a:xfrm>
              <a:off x="3638545" y="2140341"/>
              <a:ext cx="1912921" cy="1283666"/>
            </a:xfrm>
            <a:prstGeom prst="round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7" name="テキスト ボックス 46"/>
            <p:cNvSpPr txBox="1"/>
            <p:nvPr/>
          </p:nvSpPr>
          <p:spPr>
            <a:xfrm>
              <a:off x="3654087" y="2206122"/>
              <a:ext cx="1877021" cy="424635"/>
            </a:xfrm>
            <a:prstGeom prst="rect">
              <a:avLst/>
            </a:prstGeom>
            <a:noFill/>
          </p:spPr>
          <p:txBody>
            <a:bodyPr wrap="square" rtlCol="0">
              <a:spAutoFit/>
            </a:bodyPr>
            <a:lstStyle/>
            <a:p>
              <a:pPr algn="ctr"/>
              <a:r>
                <a:rPr lang="ja-JP" altLang="en-US" sz="3200" dirty="0"/>
                <a:t>会計明細</a:t>
              </a:r>
              <a:endParaRPr kumimoji="1" lang="ja-JP" altLang="en-US" sz="3200" dirty="0"/>
            </a:p>
          </p:txBody>
        </p:sp>
        <p:sp>
          <p:nvSpPr>
            <p:cNvPr id="52" name="テキスト ボックス 51"/>
            <p:cNvSpPr txBox="1"/>
            <p:nvPr/>
          </p:nvSpPr>
          <p:spPr>
            <a:xfrm>
              <a:off x="3702363" y="2685238"/>
              <a:ext cx="1371600" cy="603429"/>
            </a:xfrm>
            <a:prstGeom prst="rect">
              <a:avLst/>
            </a:prstGeom>
            <a:noFill/>
          </p:spPr>
          <p:txBody>
            <a:bodyPr wrap="square" rtlCol="0">
              <a:spAutoFit/>
            </a:bodyPr>
            <a:lstStyle/>
            <a:p>
              <a:r>
                <a:rPr kumimoji="1" lang="ja-JP" altLang="en-US" sz="1600" dirty="0"/>
                <a:t>・会計明細</a:t>
              </a:r>
              <a:r>
                <a:rPr kumimoji="1" lang="en-US" altLang="ja-JP" sz="1600" dirty="0"/>
                <a:t>ID</a:t>
              </a:r>
            </a:p>
            <a:p>
              <a:r>
                <a:rPr lang="ja-JP" altLang="en-US" sz="1600" dirty="0"/>
                <a:t>・</a:t>
              </a:r>
              <a:r>
                <a:rPr lang="ja-JP" altLang="en-US" sz="1600" dirty="0">
                  <a:solidFill>
                    <a:schemeClr val="accent2"/>
                  </a:solidFill>
                </a:rPr>
                <a:t>会計</a:t>
              </a:r>
              <a:r>
                <a:rPr lang="en-US" altLang="ja-JP" sz="1600" dirty="0">
                  <a:solidFill>
                    <a:schemeClr val="accent2"/>
                  </a:solidFill>
                </a:rPr>
                <a:t>ID(FK)</a:t>
              </a:r>
            </a:p>
            <a:p>
              <a:r>
                <a:rPr lang="ja-JP" altLang="en-US" sz="1600" dirty="0"/>
                <a:t>・</a:t>
              </a:r>
              <a:r>
                <a:rPr lang="ja-JP" altLang="en-US" sz="1600" dirty="0">
                  <a:solidFill>
                    <a:schemeClr val="accent2"/>
                  </a:solidFill>
                </a:rPr>
                <a:t>商品</a:t>
              </a:r>
              <a:r>
                <a:rPr lang="en-US" altLang="ja-JP" sz="1600" dirty="0">
                  <a:solidFill>
                    <a:schemeClr val="accent2"/>
                  </a:solidFill>
                </a:rPr>
                <a:t>ID(FK)</a:t>
              </a:r>
              <a:endParaRPr kumimoji="1" lang="ja-JP" altLang="en-US" sz="1600" dirty="0">
                <a:solidFill>
                  <a:schemeClr val="accent2"/>
                </a:solidFill>
              </a:endParaRPr>
            </a:p>
          </p:txBody>
        </p:sp>
        <p:cxnSp>
          <p:nvCxnSpPr>
            <p:cNvPr id="71" name="直線コネクタ 70"/>
            <p:cNvCxnSpPr/>
            <p:nvPr/>
          </p:nvCxnSpPr>
          <p:spPr>
            <a:xfrm>
              <a:off x="3657773" y="2605192"/>
              <a:ext cx="187327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6342496" y="1846382"/>
            <a:ext cx="2199600" cy="1818000"/>
            <a:chOff x="6568260" y="2231303"/>
            <a:chExt cx="1904696" cy="1268493"/>
          </a:xfrm>
        </p:grpSpPr>
        <p:sp>
          <p:nvSpPr>
            <p:cNvPr id="46" name="テキスト ボックス 45"/>
            <p:cNvSpPr txBox="1"/>
            <p:nvPr/>
          </p:nvSpPr>
          <p:spPr>
            <a:xfrm>
              <a:off x="6592397" y="2295295"/>
              <a:ext cx="1859733" cy="420428"/>
            </a:xfrm>
            <a:prstGeom prst="rect">
              <a:avLst/>
            </a:prstGeom>
            <a:noFill/>
          </p:spPr>
          <p:txBody>
            <a:bodyPr wrap="square" rtlCol="0">
              <a:spAutoFit/>
            </a:bodyPr>
            <a:lstStyle/>
            <a:p>
              <a:pPr algn="ctr"/>
              <a:r>
                <a:rPr lang="ja-JP" altLang="en-US" sz="3200" dirty="0"/>
                <a:t>商品</a:t>
              </a:r>
              <a:endParaRPr kumimoji="1" lang="ja-JP" altLang="en-US" sz="3200" dirty="0"/>
            </a:p>
          </p:txBody>
        </p:sp>
        <p:sp>
          <p:nvSpPr>
            <p:cNvPr id="55" name="テキスト ボックス 54"/>
            <p:cNvSpPr txBox="1"/>
            <p:nvPr/>
          </p:nvSpPr>
          <p:spPr>
            <a:xfrm>
              <a:off x="6568260" y="2753569"/>
              <a:ext cx="1371600" cy="597451"/>
            </a:xfrm>
            <a:prstGeom prst="rect">
              <a:avLst/>
            </a:prstGeom>
            <a:noFill/>
          </p:spPr>
          <p:txBody>
            <a:bodyPr wrap="square" rtlCol="0">
              <a:spAutoFit/>
            </a:bodyPr>
            <a:lstStyle/>
            <a:p>
              <a:r>
                <a:rPr kumimoji="1" lang="ja-JP" altLang="en-US" sz="1600" dirty="0"/>
                <a:t>・商品</a:t>
              </a:r>
              <a:r>
                <a:rPr kumimoji="1" lang="en-US" altLang="ja-JP" sz="1600" dirty="0"/>
                <a:t>ID</a:t>
              </a:r>
            </a:p>
            <a:p>
              <a:r>
                <a:rPr lang="ja-JP" altLang="en-US" sz="1600" dirty="0"/>
                <a:t>・</a:t>
              </a:r>
              <a:r>
                <a:rPr lang="ja-JP" altLang="en-US" sz="1600" dirty="0">
                  <a:solidFill>
                    <a:schemeClr val="accent2"/>
                  </a:solidFill>
                </a:rPr>
                <a:t>明細</a:t>
              </a:r>
              <a:r>
                <a:rPr lang="en-US" altLang="ja-JP" sz="1600" dirty="0">
                  <a:solidFill>
                    <a:schemeClr val="accent2"/>
                  </a:solidFill>
                </a:rPr>
                <a:t>ID(FK)</a:t>
              </a:r>
              <a:endParaRPr kumimoji="1" lang="en-US" altLang="ja-JP" sz="1600" dirty="0">
                <a:solidFill>
                  <a:schemeClr val="accent2"/>
                </a:solidFill>
              </a:endParaRPr>
            </a:p>
            <a:p>
              <a:r>
                <a:rPr lang="ja-JP" altLang="en-US" sz="1600" dirty="0"/>
                <a:t>・価格</a:t>
              </a:r>
              <a:endParaRPr kumimoji="1" lang="ja-JP" altLang="en-US" sz="1600" dirty="0"/>
            </a:p>
          </p:txBody>
        </p:sp>
        <p:sp>
          <p:nvSpPr>
            <p:cNvPr id="61" name="正方形/長方形 60"/>
            <p:cNvSpPr/>
            <p:nvPr/>
          </p:nvSpPr>
          <p:spPr>
            <a:xfrm>
              <a:off x="6590606" y="2231303"/>
              <a:ext cx="1873332" cy="1268493"/>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73" name="直線コネクタ 72"/>
            <p:cNvCxnSpPr/>
            <p:nvPr/>
          </p:nvCxnSpPr>
          <p:spPr>
            <a:xfrm>
              <a:off x="6599685" y="2699840"/>
              <a:ext cx="187327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a:off x="515409" y="4699917"/>
            <a:ext cx="2200654" cy="1817120"/>
            <a:chOff x="680233" y="4853775"/>
            <a:chExt cx="1906407" cy="1484789"/>
          </a:xfrm>
        </p:grpSpPr>
        <p:sp>
          <p:nvSpPr>
            <p:cNvPr id="54" name="テキスト ボックス 53"/>
            <p:cNvSpPr txBox="1"/>
            <p:nvPr/>
          </p:nvSpPr>
          <p:spPr>
            <a:xfrm>
              <a:off x="680233" y="5392423"/>
              <a:ext cx="1877010" cy="880207"/>
            </a:xfrm>
            <a:prstGeom prst="rect">
              <a:avLst/>
            </a:prstGeom>
            <a:noFill/>
          </p:spPr>
          <p:txBody>
            <a:bodyPr wrap="square" rtlCol="0">
              <a:spAutoFit/>
            </a:bodyPr>
            <a:lstStyle/>
            <a:p>
              <a:r>
                <a:rPr kumimoji="1" lang="ja-JP" altLang="en-US" sz="1600" dirty="0"/>
                <a:t>・顧客</a:t>
              </a:r>
              <a:r>
                <a:rPr lang="en-US" altLang="ja-JP" sz="1600" dirty="0"/>
                <a:t>ID</a:t>
              </a:r>
            </a:p>
            <a:p>
              <a:r>
                <a:rPr lang="ja-JP" altLang="en-US" sz="1600" dirty="0"/>
                <a:t>・</a:t>
              </a:r>
              <a:r>
                <a:rPr lang="ja-JP" altLang="en-US" sz="1600" dirty="0">
                  <a:solidFill>
                    <a:schemeClr val="accent2"/>
                  </a:solidFill>
                </a:rPr>
                <a:t>初回来店店舗</a:t>
              </a:r>
              <a:r>
                <a:rPr lang="en-US" altLang="ja-JP" sz="1600" dirty="0">
                  <a:solidFill>
                    <a:schemeClr val="accent2"/>
                  </a:solidFill>
                </a:rPr>
                <a:t>ID(FK)</a:t>
              </a:r>
            </a:p>
            <a:p>
              <a:r>
                <a:rPr kumimoji="1" lang="ja-JP" altLang="en-US" sz="1600" dirty="0"/>
                <a:t>・性別</a:t>
              </a:r>
              <a:endParaRPr kumimoji="1" lang="en-US" altLang="ja-JP" sz="1600" dirty="0"/>
            </a:p>
            <a:p>
              <a:r>
                <a:rPr lang="ja-JP" altLang="en-US" sz="1600" dirty="0"/>
                <a:t>・誕生年代</a:t>
              </a:r>
              <a:endParaRPr kumimoji="1" lang="ja-JP" altLang="en-US" sz="1600" dirty="0"/>
            </a:p>
          </p:txBody>
        </p:sp>
        <p:sp>
          <p:nvSpPr>
            <p:cNvPr id="60" name="正方形/長方形 59"/>
            <p:cNvSpPr/>
            <p:nvPr/>
          </p:nvSpPr>
          <p:spPr>
            <a:xfrm>
              <a:off x="701060" y="4853775"/>
              <a:ext cx="1873332" cy="1484789"/>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44" name="テキスト ボックス 43"/>
            <p:cNvSpPr txBox="1"/>
            <p:nvPr/>
          </p:nvSpPr>
          <p:spPr>
            <a:xfrm>
              <a:off x="707241" y="4945946"/>
              <a:ext cx="1859765" cy="477826"/>
            </a:xfrm>
            <a:prstGeom prst="rect">
              <a:avLst/>
            </a:prstGeom>
            <a:noFill/>
          </p:spPr>
          <p:txBody>
            <a:bodyPr wrap="square" rtlCol="0">
              <a:spAutoFit/>
            </a:bodyPr>
            <a:lstStyle/>
            <a:p>
              <a:pPr algn="ctr"/>
              <a:r>
                <a:rPr lang="ja-JP" altLang="en-US" sz="3200" dirty="0"/>
                <a:t>顧客</a:t>
              </a:r>
              <a:endParaRPr kumimoji="1" lang="ja-JP" altLang="en-US" sz="3200" dirty="0"/>
            </a:p>
          </p:txBody>
        </p:sp>
        <p:cxnSp>
          <p:nvCxnSpPr>
            <p:cNvPr id="74" name="直線コネクタ 73"/>
            <p:cNvCxnSpPr/>
            <p:nvPr/>
          </p:nvCxnSpPr>
          <p:spPr>
            <a:xfrm>
              <a:off x="713369" y="5387486"/>
              <a:ext cx="187327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グループ化 8"/>
          <p:cNvGrpSpPr/>
          <p:nvPr/>
        </p:nvGrpSpPr>
        <p:grpSpPr>
          <a:xfrm>
            <a:off x="6388218" y="4699917"/>
            <a:ext cx="2199600" cy="1818000"/>
            <a:chOff x="6090437" y="5221337"/>
            <a:chExt cx="1915405" cy="1054956"/>
          </a:xfrm>
        </p:grpSpPr>
        <p:sp>
          <p:nvSpPr>
            <p:cNvPr id="49" name="テキスト ボックス 48"/>
            <p:cNvSpPr txBox="1"/>
            <p:nvPr/>
          </p:nvSpPr>
          <p:spPr>
            <a:xfrm>
              <a:off x="6090437" y="5269779"/>
              <a:ext cx="1878924" cy="355276"/>
            </a:xfrm>
            <a:prstGeom prst="rect">
              <a:avLst/>
            </a:prstGeom>
            <a:noFill/>
          </p:spPr>
          <p:txBody>
            <a:bodyPr wrap="square" rtlCol="0">
              <a:spAutoFit/>
            </a:bodyPr>
            <a:lstStyle/>
            <a:p>
              <a:pPr algn="ctr"/>
              <a:r>
                <a:rPr lang="ja-JP" altLang="en-US" sz="3200" dirty="0"/>
                <a:t>担当者</a:t>
              </a:r>
              <a:endParaRPr kumimoji="1" lang="ja-JP" altLang="en-US" sz="3200" dirty="0"/>
            </a:p>
          </p:txBody>
        </p:sp>
        <p:sp>
          <p:nvSpPr>
            <p:cNvPr id="57" name="テキスト ボックス 56"/>
            <p:cNvSpPr txBox="1"/>
            <p:nvPr/>
          </p:nvSpPr>
          <p:spPr>
            <a:xfrm>
              <a:off x="6090437" y="5760946"/>
              <a:ext cx="1915405" cy="355276"/>
            </a:xfrm>
            <a:prstGeom prst="rect">
              <a:avLst/>
            </a:prstGeom>
            <a:noFill/>
          </p:spPr>
          <p:txBody>
            <a:bodyPr wrap="square" rtlCol="0">
              <a:spAutoFit/>
            </a:bodyPr>
            <a:lstStyle/>
            <a:p>
              <a:r>
                <a:rPr kumimoji="1" lang="ja-JP" altLang="en-US" sz="1600" dirty="0"/>
                <a:t>・担当者</a:t>
              </a:r>
              <a:r>
                <a:rPr kumimoji="1" lang="en-US" altLang="ja-JP" sz="1600" dirty="0"/>
                <a:t>ID</a:t>
              </a:r>
            </a:p>
            <a:p>
              <a:r>
                <a:rPr lang="ja-JP" altLang="en-US" sz="1600" dirty="0"/>
                <a:t>・</a:t>
              </a:r>
              <a:r>
                <a:rPr lang="ja-JP" altLang="en-US" sz="1600" dirty="0">
                  <a:solidFill>
                    <a:schemeClr val="accent2"/>
                  </a:solidFill>
                </a:rPr>
                <a:t>所属店舗</a:t>
              </a:r>
              <a:r>
                <a:rPr lang="en-US" altLang="ja-JP" sz="1600" dirty="0">
                  <a:solidFill>
                    <a:schemeClr val="accent2"/>
                  </a:solidFill>
                </a:rPr>
                <a:t>ID(FK)</a:t>
              </a:r>
            </a:p>
          </p:txBody>
        </p:sp>
        <p:sp>
          <p:nvSpPr>
            <p:cNvPr id="59" name="正方形/長方形 58"/>
            <p:cNvSpPr/>
            <p:nvPr/>
          </p:nvSpPr>
          <p:spPr>
            <a:xfrm>
              <a:off x="6109596" y="5221337"/>
              <a:ext cx="1873332" cy="1054956"/>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76" name="直線コネクタ 75"/>
            <p:cNvCxnSpPr/>
            <p:nvPr/>
          </p:nvCxnSpPr>
          <p:spPr>
            <a:xfrm>
              <a:off x="6098818" y="5706981"/>
              <a:ext cx="1873271"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7" name="円/楕円 76"/>
          <p:cNvSpPr/>
          <p:nvPr/>
        </p:nvSpPr>
        <p:spPr>
          <a:xfrm>
            <a:off x="3388638" y="2662160"/>
            <a:ext cx="240443" cy="25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78" name="円/楕円 77"/>
          <p:cNvSpPr/>
          <p:nvPr/>
        </p:nvSpPr>
        <p:spPr>
          <a:xfrm>
            <a:off x="5483383" y="2521585"/>
            <a:ext cx="240443" cy="2550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107549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データ</a:t>
            </a:r>
            <a:r>
              <a:rPr lang="ja-JP" altLang="en-US" dirty="0"/>
              <a:t>処理</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868317071"/>
              </p:ext>
            </p:extLst>
          </p:nvPr>
        </p:nvGraphicFramePr>
        <p:xfrm>
          <a:off x="457200" y="1797148"/>
          <a:ext cx="8229600" cy="4373880"/>
        </p:xfrm>
        <a:graphic>
          <a:graphicData uri="http://schemas.openxmlformats.org/drawingml/2006/table">
            <a:tbl>
              <a:tblPr firstRow="1" bandRow="1">
                <a:tableStyleId>{8799B23B-EC83-4686-B30A-512413B5E67A}</a:tableStyleId>
              </a:tblPr>
              <a:tblGrid>
                <a:gridCol w="1759058"/>
                <a:gridCol w="6470542"/>
              </a:tblGrid>
              <a:tr h="480060">
                <a:tc>
                  <a:txBody>
                    <a:bodyPr/>
                    <a:lstStyle/>
                    <a:p>
                      <a:r>
                        <a:rPr kumimoji="1" lang="ja-JP" altLang="en-US" sz="2000" b="0" dirty="0" smtClean="0">
                          <a:latin typeface="+mj-ea"/>
                          <a:ea typeface="+mj-ea"/>
                        </a:rPr>
                        <a:t>店舗マスタ</a:t>
                      </a:r>
                      <a:endParaRPr kumimoji="1" lang="en-US" altLang="ja-JP" sz="2000" b="0" dirty="0" smtClean="0">
                        <a:latin typeface="+mj-ea"/>
                        <a:ea typeface="+mj-ea"/>
                      </a:endParaRPr>
                    </a:p>
                  </a:txBody>
                  <a:tcPr marL="68580" marR="68580" marT="34290" marB="34290"/>
                </a:tc>
                <a:tc>
                  <a:txBody>
                    <a:bodyPr/>
                    <a:lstStyle/>
                    <a:p>
                      <a:r>
                        <a:rPr kumimoji="1" lang="ja-JP" altLang="en-US" sz="2000" b="0" dirty="0" smtClean="0">
                          <a:latin typeface="+mj-ea"/>
                          <a:ea typeface="+mj-ea"/>
                        </a:rPr>
                        <a:t>店舗</a:t>
                      </a:r>
                      <a:r>
                        <a:rPr kumimoji="1" lang="en-US" altLang="ja-JP" sz="2000" b="0" dirty="0" smtClean="0">
                          <a:latin typeface="+mj-ea"/>
                          <a:ea typeface="+mj-ea"/>
                        </a:rPr>
                        <a:t>ID</a:t>
                      </a:r>
                      <a:r>
                        <a:rPr kumimoji="1" lang="ja-JP" altLang="en-US" sz="2000" b="0" dirty="0" smtClean="0">
                          <a:latin typeface="+mj-ea"/>
                          <a:ea typeface="+mj-ea"/>
                        </a:rPr>
                        <a:t>を</a:t>
                      </a:r>
                      <a:r>
                        <a:rPr kumimoji="1" lang="en-US" altLang="ja-JP" sz="2000" b="0" dirty="0" err="1" smtClean="0">
                          <a:latin typeface="+mj-ea"/>
                          <a:ea typeface="+mj-ea"/>
                        </a:rPr>
                        <a:t>int</a:t>
                      </a:r>
                      <a:r>
                        <a:rPr kumimoji="1" lang="ja-JP" altLang="en-US" sz="2000" b="0" dirty="0" smtClean="0">
                          <a:latin typeface="+mj-ea"/>
                          <a:ea typeface="+mj-ea"/>
                        </a:rPr>
                        <a:t>型に変更 </a:t>
                      </a:r>
                      <a:endParaRPr kumimoji="1" lang="en-US" altLang="ja-JP" sz="2000" b="0" dirty="0" smtClean="0">
                        <a:latin typeface="+mj-ea"/>
                        <a:ea typeface="+mj-ea"/>
                      </a:endParaRPr>
                    </a:p>
                    <a:p>
                      <a:r>
                        <a:rPr kumimoji="1" lang="ja-JP" altLang="en-US" sz="2000" b="0" dirty="0" smtClean="0">
                          <a:latin typeface="+mj-ea"/>
                          <a:ea typeface="+mj-ea"/>
                        </a:rPr>
                        <a:t>その他の店舗</a:t>
                      </a:r>
                      <a:r>
                        <a:rPr kumimoji="1" lang="en-US" altLang="ja-JP" sz="2000" b="0" dirty="0" smtClean="0">
                          <a:latin typeface="+mj-ea"/>
                          <a:ea typeface="+mj-ea"/>
                        </a:rPr>
                        <a:t>ID</a:t>
                      </a:r>
                      <a:r>
                        <a:rPr kumimoji="1" lang="ja-JP" altLang="en-US" sz="2000" b="0" dirty="0" smtClean="0">
                          <a:latin typeface="+mj-ea"/>
                          <a:ea typeface="+mj-ea"/>
                        </a:rPr>
                        <a:t>を</a:t>
                      </a:r>
                      <a:r>
                        <a:rPr kumimoji="1" lang="en-US" altLang="ja-JP" sz="2000" b="0" dirty="0" smtClean="0">
                          <a:latin typeface="+mj-ea"/>
                          <a:ea typeface="+mj-ea"/>
                        </a:rPr>
                        <a:t>0</a:t>
                      </a:r>
                      <a:r>
                        <a:rPr kumimoji="1" lang="ja-JP" altLang="en-US" sz="2000" b="0" dirty="0" smtClean="0">
                          <a:latin typeface="+mj-ea"/>
                          <a:ea typeface="+mj-ea"/>
                        </a:rPr>
                        <a:t>に指定</a:t>
                      </a:r>
                      <a:endParaRPr kumimoji="1" lang="en-US" altLang="ja-JP" sz="2000" b="0" dirty="0" smtClean="0">
                        <a:latin typeface="+mj-ea"/>
                        <a:ea typeface="+mj-ea"/>
                      </a:endParaRPr>
                    </a:p>
                  </a:txBody>
                  <a:tcPr marL="68580" marR="68580" marT="34290" marB="34290"/>
                </a:tc>
              </a:tr>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smtClean="0">
                          <a:ln>
                            <a:noFill/>
                          </a:ln>
                          <a:solidFill>
                            <a:prstClr val="black"/>
                          </a:solidFill>
                          <a:effectLst/>
                          <a:uLnTx/>
                          <a:uFillTx/>
                          <a:latin typeface="+mj-ea"/>
                          <a:ea typeface="+mj-ea"/>
                          <a:cs typeface="Verdana" panose="020B0604030504040204" pitchFamily="34" charset="0"/>
                        </a:rPr>
                        <a:t>担当者マスタ</a:t>
                      </a:r>
                      <a:endParaRPr kumimoji="1" lang="en-US" altLang="ja-JP" sz="2000" b="0" i="0" u="none" strike="noStrike" kern="1200" cap="none" spc="0" normalizeH="0" baseline="0" noProof="0" dirty="0" smtClean="0">
                        <a:ln>
                          <a:noFill/>
                        </a:ln>
                        <a:solidFill>
                          <a:prstClr val="black"/>
                        </a:solidFill>
                        <a:effectLst/>
                        <a:uLnTx/>
                        <a:uFillTx/>
                        <a:latin typeface="+mj-ea"/>
                        <a:ea typeface="+mj-ea"/>
                        <a:cs typeface="Verdana" panose="020B0604030504040204" pitchFamily="34" charset="0"/>
                      </a:endParaRPr>
                    </a:p>
                  </a:txBody>
                  <a:tcPr marL="68580" marR="68580" marT="34290" marB="34290"/>
                </a:tc>
                <a:tc>
                  <a:txBody>
                    <a:bodyPr/>
                    <a:lstStyle/>
                    <a:p>
                      <a:r>
                        <a:rPr kumimoji="1" lang="en-US" altLang="ja-JP" sz="2000" dirty="0" smtClean="0">
                          <a:latin typeface="+mj-ea"/>
                          <a:ea typeface="+mj-ea"/>
                        </a:rPr>
                        <a:t>ID:0</a:t>
                      </a:r>
                      <a:r>
                        <a:rPr kumimoji="1" lang="en-US" altLang="ja-JP" sz="2000" baseline="0" dirty="0" smtClean="0">
                          <a:latin typeface="+mj-ea"/>
                          <a:ea typeface="+mj-ea"/>
                        </a:rPr>
                        <a:t> </a:t>
                      </a:r>
                      <a:r>
                        <a:rPr kumimoji="1" lang="ja-JP" altLang="en-US" sz="2000" baseline="0" dirty="0" smtClean="0">
                          <a:latin typeface="+mj-ea"/>
                          <a:ea typeface="+mj-ea"/>
                        </a:rPr>
                        <a:t>を一名削除</a:t>
                      </a:r>
                      <a:endParaRPr kumimoji="1" lang="en-US" altLang="ja-JP" sz="2000" baseline="0" dirty="0" smtClean="0">
                        <a:latin typeface="+mj-ea"/>
                        <a:ea typeface="+mj-ea"/>
                      </a:endParaRPr>
                    </a:p>
                    <a:p>
                      <a:r>
                        <a:rPr kumimoji="1" lang="ja-JP" altLang="en-US" sz="2000" b="0" kern="1200" dirty="0" smtClean="0">
                          <a:solidFill>
                            <a:schemeClr val="tx1"/>
                          </a:solidFill>
                          <a:latin typeface="+mj-ea"/>
                          <a:ea typeface="+mn-ea"/>
                          <a:cs typeface="+mn-cs"/>
                        </a:rPr>
                        <a:t>店舗</a:t>
                      </a:r>
                      <a:r>
                        <a:rPr kumimoji="1" lang="en-US" altLang="ja-JP" sz="2000" b="0" kern="1200" dirty="0" smtClean="0">
                          <a:solidFill>
                            <a:schemeClr val="tx1"/>
                          </a:solidFill>
                          <a:latin typeface="+mj-ea"/>
                          <a:ea typeface="+mn-ea"/>
                          <a:cs typeface="+mn-cs"/>
                        </a:rPr>
                        <a:t>ID</a:t>
                      </a:r>
                      <a:r>
                        <a:rPr kumimoji="1" lang="ja-JP" altLang="en-US" sz="2000" b="0" kern="1200" dirty="0" smtClean="0">
                          <a:solidFill>
                            <a:schemeClr val="tx1"/>
                          </a:solidFill>
                          <a:latin typeface="+mj-ea"/>
                          <a:ea typeface="+mn-ea"/>
                          <a:cs typeface="+mn-cs"/>
                        </a:rPr>
                        <a:t>を</a:t>
                      </a:r>
                      <a:r>
                        <a:rPr kumimoji="1" lang="en-US" altLang="ja-JP" sz="2000" b="0" kern="1200" dirty="0" err="1" smtClean="0">
                          <a:solidFill>
                            <a:schemeClr val="tx1"/>
                          </a:solidFill>
                          <a:latin typeface="+mj-ea"/>
                          <a:ea typeface="+mn-ea"/>
                          <a:cs typeface="+mn-cs"/>
                        </a:rPr>
                        <a:t>int</a:t>
                      </a:r>
                      <a:r>
                        <a:rPr kumimoji="1" lang="ja-JP" altLang="en-US" sz="2000" b="0" kern="1200" dirty="0" smtClean="0">
                          <a:solidFill>
                            <a:schemeClr val="tx1"/>
                          </a:solidFill>
                          <a:latin typeface="+mj-ea"/>
                          <a:ea typeface="+mn-ea"/>
                          <a:cs typeface="+mn-cs"/>
                        </a:rPr>
                        <a:t>型に更新</a:t>
                      </a:r>
                      <a:endParaRPr kumimoji="1" lang="en-US" altLang="ja-JP" sz="2000" b="0" kern="1200" dirty="0" smtClean="0">
                        <a:solidFill>
                          <a:schemeClr val="tx1"/>
                        </a:solidFill>
                        <a:latin typeface="+mj-ea"/>
                        <a:ea typeface="+mn-ea"/>
                        <a:cs typeface="+mn-cs"/>
                      </a:endParaRPr>
                    </a:p>
                    <a:p>
                      <a:r>
                        <a:rPr kumimoji="1" lang="ja-JP" altLang="en-US" sz="2000" b="0" kern="1200" dirty="0" smtClean="0">
                          <a:solidFill>
                            <a:schemeClr val="tx1"/>
                          </a:solidFill>
                          <a:latin typeface="+mj-ea"/>
                          <a:ea typeface="+mn-ea"/>
                          <a:cs typeface="+mn-cs"/>
                        </a:rPr>
                        <a:t>その他の店舗</a:t>
                      </a:r>
                      <a:r>
                        <a:rPr kumimoji="1" lang="en-US" altLang="ja-JP" sz="2000" b="0" kern="1200" dirty="0" smtClean="0">
                          <a:solidFill>
                            <a:schemeClr val="tx1"/>
                          </a:solidFill>
                          <a:latin typeface="+mj-ea"/>
                          <a:ea typeface="+mn-ea"/>
                          <a:cs typeface="+mn-cs"/>
                        </a:rPr>
                        <a:t>ID</a:t>
                      </a:r>
                      <a:r>
                        <a:rPr kumimoji="1" lang="ja-JP" altLang="en-US" sz="2000" b="0" kern="1200" dirty="0" smtClean="0">
                          <a:solidFill>
                            <a:schemeClr val="tx1"/>
                          </a:solidFill>
                          <a:latin typeface="+mj-ea"/>
                          <a:ea typeface="+mn-ea"/>
                          <a:cs typeface="+mn-cs"/>
                        </a:rPr>
                        <a:t>を</a:t>
                      </a:r>
                      <a:r>
                        <a:rPr kumimoji="1" lang="en-US" altLang="ja-JP" sz="2000" b="0" kern="1200" dirty="0" smtClean="0">
                          <a:solidFill>
                            <a:schemeClr val="tx1"/>
                          </a:solidFill>
                          <a:latin typeface="+mj-ea"/>
                          <a:ea typeface="+mn-ea"/>
                          <a:cs typeface="+mn-cs"/>
                        </a:rPr>
                        <a:t>0</a:t>
                      </a:r>
                      <a:r>
                        <a:rPr kumimoji="1" lang="ja-JP" altLang="en-US" sz="2000" b="0" kern="1200" dirty="0" smtClean="0">
                          <a:solidFill>
                            <a:schemeClr val="tx1"/>
                          </a:solidFill>
                          <a:latin typeface="+mj-ea"/>
                          <a:ea typeface="+mn-ea"/>
                          <a:cs typeface="+mn-cs"/>
                        </a:rPr>
                        <a:t>に更新</a:t>
                      </a:r>
                      <a:endParaRPr kumimoji="1" lang="en-US" altLang="ja-JP" sz="2000" dirty="0" smtClean="0">
                        <a:latin typeface="+mj-ea"/>
                        <a:ea typeface="+mj-ea"/>
                      </a:endParaRPr>
                    </a:p>
                  </a:txBody>
                  <a:tcPr marL="68580" marR="68580" marT="34290" marB="34290"/>
                </a:tc>
              </a:tr>
              <a:tr h="480060">
                <a:tc>
                  <a:txBody>
                    <a:bodyPr/>
                    <a:lstStyle/>
                    <a:p>
                      <a:r>
                        <a:rPr kumimoji="1" lang="ja-JP" altLang="en-US" sz="2000" dirty="0" smtClean="0">
                          <a:latin typeface="+mj-ea"/>
                          <a:ea typeface="+mj-ea"/>
                        </a:rPr>
                        <a:t>商品マスタ</a:t>
                      </a:r>
                      <a:endParaRPr kumimoji="1" lang="ja-JP" altLang="en-US" sz="2000" dirty="0">
                        <a:latin typeface="+mj-ea"/>
                        <a:ea typeface="+mj-ea"/>
                      </a:endParaRPr>
                    </a:p>
                  </a:txBody>
                  <a:tcPr marL="68580" marR="68580" marT="34290" marB="34290"/>
                </a:tc>
                <a:tc>
                  <a:txBody>
                    <a:bodyPr/>
                    <a:lstStyle/>
                    <a:p>
                      <a:r>
                        <a:rPr kumimoji="1" lang="ja-JP" altLang="en-US" sz="2000" dirty="0" smtClean="0">
                          <a:latin typeface="+mj-ea"/>
                          <a:ea typeface="+mj-ea"/>
                        </a:rPr>
                        <a:t>予約カテゴリ、予約商品名、商品略称を削除</a:t>
                      </a:r>
                      <a:endParaRPr kumimoji="1" lang="en-US" altLang="ja-JP" sz="2000" dirty="0" smtClean="0">
                        <a:latin typeface="+mj-ea"/>
                        <a:ea typeface="+mj-ea"/>
                      </a:endParaRPr>
                    </a:p>
                    <a:p>
                      <a:r>
                        <a:rPr kumimoji="1" lang="ja-JP" altLang="en-US" sz="2000" dirty="0" smtClean="0">
                          <a:latin typeface="+mj-ea"/>
                          <a:ea typeface="+mj-ea"/>
                        </a:rPr>
                        <a:t>カテゴリ</a:t>
                      </a:r>
                      <a:r>
                        <a:rPr kumimoji="1" lang="en-US" altLang="ja-JP" sz="2000" dirty="0" smtClean="0">
                          <a:latin typeface="+mj-ea"/>
                          <a:ea typeface="+mj-ea"/>
                        </a:rPr>
                        <a:t>ID</a:t>
                      </a:r>
                      <a:r>
                        <a:rPr kumimoji="1" lang="ja-JP" altLang="en-US" sz="2000" dirty="0" smtClean="0">
                          <a:latin typeface="+mj-ea"/>
                          <a:ea typeface="+mj-ea"/>
                        </a:rPr>
                        <a:t>の空欄補完</a:t>
                      </a:r>
                      <a:endParaRPr kumimoji="1" lang="ja-JP" altLang="en-US" sz="2000" dirty="0">
                        <a:latin typeface="+mj-ea"/>
                        <a:ea typeface="+mj-ea"/>
                      </a:endParaRPr>
                    </a:p>
                  </a:txBody>
                  <a:tcPr marL="68580" marR="68580" marT="34290" marB="34290"/>
                </a:tc>
              </a:tr>
              <a:tr h="278130">
                <a:tc>
                  <a:txBody>
                    <a:bodyPr/>
                    <a:lstStyle/>
                    <a:p>
                      <a:r>
                        <a:rPr kumimoji="1" lang="ja-JP" altLang="en-US" sz="2000" dirty="0" smtClean="0">
                          <a:latin typeface="+mj-ea"/>
                          <a:ea typeface="+mj-ea"/>
                        </a:rPr>
                        <a:t>顧客マスタ</a:t>
                      </a:r>
                      <a:endParaRPr kumimoji="1" lang="en-US" altLang="ja-JP" sz="2000" dirty="0" smtClean="0">
                        <a:latin typeface="+mj-ea"/>
                        <a:ea typeface="+mj-ea"/>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kern="1200" dirty="0" smtClean="0">
                          <a:solidFill>
                            <a:schemeClr val="tx1"/>
                          </a:solidFill>
                          <a:latin typeface="+mj-ea"/>
                          <a:ea typeface="+mn-ea"/>
                          <a:cs typeface="+mn-cs"/>
                        </a:rPr>
                        <a:t>初回来店年、誕生年代の入力ミスを</a:t>
                      </a:r>
                      <a:r>
                        <a:rPr kumimoji="1" lang="en-US" altLang="ja-JP" sz="2000" kern="1200" dirty="0" smtClean="0">
                          <a:solidFill>
                            <a:schemeClr val="tx1"/>
                          </a:solidFill>
                          <a:latin typeface="+mj-ea"/>
                          <a:ea typeface="+mn-ea"/>
                          <a:cs typeface="+mn-cs"/>
                        </a:rPr>
                        <a:t>NULL</a:t>
                      </a:r>
                      <a:r>
                        <a:rPr kumimoji="1" lang="ja-JP" altLang="en-US" sz="2000" kern="1200" dirty="0" smtClean="0">
                          <a:solidFill>
                            <a:schemeClr val="tx1"/>
                          </a:solidFill>
                          <a:latin typeface="+mj-ea"/>
                          <a:ea typeface="+mn-ea"/>
                          <a:cs typeface="+mn-cs"/>
                        </a:rPr>
                        <a:t>に変更</a:t>
                      </a:r>
                    </a:p>
                  </a:txBody>
                  <a:tcPr marL="68580" marR="68580" marT="34290" marB="34290"/>
                </a:tc>
              </a:tr>
              <a:tr h="480060">
                <a:tc>
                  <a:txBody>
                    <a:bodyPr/>
                    <a:lstStyle/>
                    <a:p>
                      <a:r>
                        <a:rPr kumimoji="1" lang="ja-JP" altLang="en-US" sz="2000" dirty="0" smtClean="0">
                          <a:latin typeface="+mj-ea"/>
                          <a:ea typeface="+mj-ea"/>
                        </a:rPr>
                        <a:t>会計履歴</a:t>
                      </a:r>
                      <a:endParaRPr kumimoji="1" lang="ja-JP" altLang="en-US" sz="2000" dirty="0">
                        <a:latin typeface="+mj-ea"/>
                        <a:ea typeface="+mj-ea"/>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kern="1200" dirty="0" smtClean="0">
                          <a:solidFill>
                            <a:schemeClr val="tx1"/>
                          </a:solidFill>
                          <a:latin typeface="+mj-ea"/>
                          <a:ea typeface="+mn-ea"/>
                          <a:cs typeface="+mn-cs"/>
                        </a:rPr>
                        <a:t>会計履歴から販売と返品のペア</a:t>
                      </a:r>
                      <a:r>
                        <a:rPr kumimoji="1" lang="en-US" altLang="ja-JP" sz="2000" kern="1200" dirty="0" smtClean="0">
                          <a:solidFill>
                            <a:schemeClr val="tx1"/>
                          </a:solidFill>
                          <a:latin typeface="+mj-ea"/>
                          <a:ea typeface="+mn-ea"/>
                          <a:cs typeface="+mn-cs"/>
                        </a:rPr>
                        <a:t>(</a:t>
                      </a:r>
                      <a:r>
                        <a:rPr kumimoji="1" lang="ja-JP" altLang="en-US" sz="2000" kern="1200" dirty="0" smtClean="0">
                          <a:solidFill>
                            <a:schemeClr val="tx1"/>
                          </a:solidFill>
                          <a:latin typeface="+mj-ea"/>
                          <a:ea typeface="+mn-ea"/>
                          <a:cs typeface="+mn-cs"/>
                        </a:rPr>
                        <a:t>店舗</a:t>
                      </a:r>
                      <a:r>
                        <a:rPr kumimoji="1" lang="en-US" altLang="ja-JP" sz="2000" kern="1200" dirty="0" smtClean="0">
                          <a:solidFill>
                            <a:schemeClr val="tx1"/>
                          </a:solidFill>
                          <a:latin typeface="+mj-ea"/>
                          <a:ea typeface="+mn-ea"/>
                          <a:cs typeface="+mn-cs"/>
                        </a:rPr>
                        <a:t>ID, </a:t>
                      </a:r>
                      <a:r>
                        <a:rPr kumimoji="1" lang="ja-JP" altLang="en-US" sz="2000" kern="1200" dirty="0" smtClean="0">
                          <a:solidFill>
                            <a:schemeClr val="tx1"/>
                          </a:solidFill>
                          <a:latin typeface="+mj-ea"/>
                          <a:ea typeface="+mn-ea"/>
                          <a:cs typeface="+mn-cs"/>
                        </a:rPr>
                        <a:t>顧客</a:t>
                      </a:r>
                      <a:r>
                        <a:rPr kumimoji="1" lang="en-US" altLang="ja-JP" sz="2000" kern="1200" dirty="0" smtClean="0">
                          <a:solidFill>
                            <a:schemeClr val="tx1"/>
                          </a:solidFill>
                          <a:latin typeface="+mj-ea"/>
                          <a:ea typeface="+mn-ea"/>
                          <a:cs typeface="+mn-cs"/>
                        </a:rPr>
                        <a:t>ID,</a:t>
                      </a:r>
                      <a:r>
                        <a:rPr kumimoji="1" lang="en-US" altLang="ja-JP" sz="2000" kern="1200" baseline="0" dirty="0" smtClean="0">
                          <a:solidFill>
                            <a:schemeClr val="tx1"/>
                          </a:solidFill>
                          <a:latin typeface="+mj-ea"/>
                          <a:ea typeface="+mn-ea"/>
                          <a:cs typeface="+mn-cs"/>
                        </a:rPr>
                        <a:t> </a:t>
                      </a:r>
                      <a:r>
                        <a:rPr kumimoji="1" lang="ja-JP" altLang="en-US" sz="2000" kern="1200" baseline="0" dirty="0" smtClean="0">
                          <a:solidFill>
                            <a:schemeClr val="tx1"/>
                          </a:solidFill>
                          <a:latin typeface="+mj-ea"/>
                          <a:ea typeface="+mn-ea"/>
                          <a:cs typeface="+mn-cs"/>
                        </a:rPr>
                        <a:t>金額が一致するもの</a:t>
                      </a:r>
                      <a:r>
                        <a:rPr kumimoji="1" lang="en-US" altLang="ja-JP" sz="2000" kern="1200" dirty="0" smtClean="0">
                          <a:solidFill>
                            <a:schemeClr val="tx1"/>
                          </a:solidFill>
                          <a:latin typeface="+mj-ea"/>
                          <a:ea typeface="+mn-ea"/>
                          <a:cs typeface="+mn-cs"/>
                        </a:rPr>
                        <a:t>)</a:t>
                      </a:r>
                      <a:r>
                        <a:rPr kumimoji="1" lang="ja-JP" altLang="en-US" sz="2000" kern="1200" dirty="0" smtClean="0">
                          <a:solidFill>
                            <a:schemeClr val="tx1"/>
                          </a:solidFill>
                          <a:latin typeface="+mj-ea"/>
                          <a:ea typeface="+mn-ea"/>
                          <a:cs typeface="+mn-cs"/>
                        </a:rPr>
                        <a:t>を削除</a:t>
                      </a:r>
                      <a:endParaRPr kumimoji="1" lang="en-US" altLang="ja-JP" sz="2000" kern="1200" dirty="0" smtClean="0">
                        <a:solidFill>
                          <a:schemeClr val="tx1"/>
                        </a:solidFill>
                        <a:latin typeface="+mj-ea"/>
                        <a:ea typeface="+mn-ea"/>
                        <a:cs typeface="+mn-cs"/>
                      </a:endParaRPr>
                    </a:p>
                    <a:p>
                      <a:r>
                        <a:rPr kumimoji="1" lang="ja-JP" altLang="en-US" sz="2000" kern="1200" dirty="0" smtClean="0">
                          <a:solidFill>
                            <a:schemeClr val="tx1"/>
                          </a:solidFill>
                          <a:latin typeface="+mj-ea"/>
                          <a:ea typeface="+mn-ea"/>
                          <a:cs typeface="+mn-cs"/>
                        </a:rPr>
                        <a:t>上記の方法で削除出来なかった返品項目を削除</a:t>
                      </a:r>
                      <a:r>
                        <a:rPr kumimoji="1" lang="en-US" altLang="ja-JP" sz="2000" kern="1200" dirty="0" smtClean="0">
                          <a:solidFill>
                            <a:schemeClr val="tx1"/>
                          </a:solidFill>
                          <a:latin typeface="+mj-ea"/>
                          <a:ea typeface="+mn-ea"/>
                          <a:cs typeface="+mn-cs"/>
                        </a:rPr>
                        <a:t>(29</a:t>
                      </a:r>
                      <a:r>
                        <a:rPr kumimoji="1" lang="ja-JP" altLang="en-US" sz="2000" kern="1200" dirty="0" smtClean="0">
                          <a:solidFill>
                            <a:schemeClr val="tx1"/>
                          </a:solidFill>
                          <a:latin typeface="+mj-ea"/>
                          <a:ea typeface="+mn-ea"/>
                          <a:cs typeface="+mn-cs"/>
                        </a:rPr>
                        <a:t>件</a:t>
                      </a:r>
                      <a:r>
                        <a:rPr kumimoji="1" lang="en-US" altLang="ja-JP" sz="2000" kern="1200" dirty="0" smtClean="0">
                          <a:solidFill>
                            <a:schemeClr val="tx1"/>
                          </a:solidFill>
                          <a:latin typeface="+mj-ea"/>
                          <a:ea typeface="+mn-ea"/>
                          <a:cs typeface="+mn-cs"/>
                        </a:rPr>
                        <a:t>)</a:t>
                      </a:r>
                      <a:endParaRPr kumimoji="1" lang="ja-JP" altLang="en-US" sz="2000" kern="1200" dirty="0" smtClean="0">
                        <a:solidFill>
                          <a:schemeClr val="tx1"/>
                        </a:solidFill>
                        <a:latin typeface="+mj-ea"/>
                        <a:ea typeface="+mn-ea"/>
                        <a:cs typeface="+mn-cs"/>
                      </a:endParaRPr>
                    </a:p>
                  </a:txBody>
                  <a:tcPr marL="68580" marR="68580" marT="34290" marB="34290"/>
                </a:tc>
              </a:tr>
              <a:tr h="278130">
                <a:tc>
                  <a:txBody>
                    <a:bodyPr/>
                    <a:lstStyle/>
                    <a:p>
                      <a:r>
                        <a:rPr kumimoji="1" lang="ja-JP" altLang="en-US" sz="2000" dirty="0" smtClean="0">
                          <a:latin typeface="+mj-ea"/>
                          <a:ea typeface="+mj-ea"/>
                        </a:rPr>
                        <a:t>会計明細</a:t>
                      </a:r>
                      <a:endParaRPr kumimoji="1" lang="ja-JP" altLang="en-US" sz="2000" dirty="0">
                        <a:latin typeface="+mj-ea"/>
                        <a:ea typeface="+mj-ea"/>
                      </a:endParaRPr>
                    </a:p>
                  </a:txBody>
                  <a:tcPr marL="68580" marR="68580" marT="34290" marB="34290"/>
                </a:tc>
                <a:tc>
                  <a:txBody>
                    <a:bodyPr/>
                    <a:lstStyle/>
                    <a:p>
                      <a:r>
                        <a:rPr kumimoji="1" lang="ja-JP" altLang="en-US" sz="2000" dirty="0" smtClean="0">
                          <a:latin typeface="+mj-ea"/>
                          <a:ea typeface="+mj-ea"/>
                        </a:rPr>
                        <a:t>会計履歴の会計</a:t>
                      </a:r>
                      <a:r>
                        <a:rPr kumimoji="1" lang="en-US" altLang="ja-JP" sz="2000" dirty="0" smtClean="0">
                          <a:latin typeface="+mj-ea"/>
                          <a:ea typeface="+mj-ea"/>
                        </a:rPr>
                        <a:t>ID</a:t>
                      </a:r>
                      <a:r>
                        <a:rPr kumimoji="1" lang="ja-JP" altLang="en-US" sz="2000" dirty="0" err="1" smtClean="0">
                          <a:latin typeface="+mj-ea"/>
                          <a:ea typeface="+mj-ea"/>
                        </a:rPr>
                        <a:t>と照</a:t>
                      </a:r>
                      <a:r>
                        <a:rPr kumimoji="1" lang="ja-JP" altLang="en-US" sz="2000" dirty="0" smtClean="0">
                          <a:latin typeface="+mj-ea"/>
                          <a:ea typeface="+mj-ea"/>
                        </a:rPr>
                        <a:t>合することで一致する返品、販売を削除</a:t>
                      </a:r>
                      <a:endParaRPr kumimoji="1" lang="en-US" altLang="ja-JP" sz="2000" b="0" i="0" kern="1200" dirty="0" smtClean="0">
                        <a:solidFill>
                          <a:schemeClr val="tx1"/>
                        </a:solidFill>
                        <a:effectLst/>
                        <a:latin typeface="+mn-lt"/>
                        <a:ea typeface="+mn-ea"/>
                        <a:cs typeface="+mn-cs"/>
                      </a:endParaRPr>
                    </a:p>
                  </a:txBody>
                  <a:tcPr marL="68580" marR="68580" marT="34290" marB="34290"/>
                </a:tc>
              </a:tr>
            </a:tbl>
          </a:graphicData>
        </a:graphic>
      </p:graphicFrame>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5</a:t>
            </a:fld>
            <a:endParaRPr lang="ja-JP" altLang="en-US" noProof="0" dirty="0"/>
          </a:p>
        </p:txBody>
      </p:sp>
    </p:spTree>
    <p:extLst>
      <p:ext uri="{BB962C8B-B14F-4D97-AF65-F5344CB8AC3E}">
        <p14:creationId xmlns:p14="http://schemas.microsoft.com/office/powerpoint/2010/main" val="55938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813660"/>
            <a:ext cx="8229600" cy="798163"/>
          </a:xfrm>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457200" y="1983397"/>
            <a:ext cx="8229600" cy="929640"/>
          </a:xfrm>
        </p:spPr>
        <p:txBody>
          <a:bodyPr>
            <a:noAutofit/>
          </a:bodyPr>
          <a:lstStyle/>
          <a:p>
            <a:pPr marL="0" indent="0">
              <a:buNone/>
            </a:pPr>
            <a:r>
              <a:rPr lang="ja-JP" altLang="en-US" sz="2800" dirty="0"/>
              <a:t>現状</a:t>
            </a:r>
            <a:r>
              <a:rPr lang="ja-JP" altLang="en-US" sz="2800" dirty="0" smtClean="0"/>
              <a:t>のモデル</a:t>
            </a:r>
            <a:r>
              <a:rPr lang="ja-JP" altLang="en-US" sz="2800" dirty="0"/>
              <a:t>を把握し、新たな施策のインパクトをシュミレーションにより予測する。</a:t>
            </a:r>
            <a:endParaRPr lang="en-US" altLang="ja-JP" sz="2800" dirty="0"/>
          </a:p>
        </p:txBody>
      </p:sp>
      <p:sp>
        <p:nvSpPr>
          <p:cNvPr id="4" name="日付プレースホルダー 3"/>
          <p:cNvSpPr>
            <a:spLocks noGrp="1"/>
          </p:cNvSpPr>
          <p:nvPr>
            <p:ph type="dt" sz="half" idx="10"/>
          </p:nvPr>
        </p:nvSpPr>
        <p:spPr/>
        <p:txBody>
          <a:bodyPr/>
          <a:lstStyle/>
          <a:p>
            <a:pPr rtl="0"/>
            <a:fld id="{F9253873-D09C-47E6-9E8C-41293638C17D}"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6</a:t>
            </a:fld>
            <a:endParaRPr lang="ja-JP" altLang="en-US" noProof="0" dirty="0"/>
          </a:p>
        </p:txBody>
      </p:sp>
    </p:spTree>
    <p:extLst>
      <p:ext uri="{BB962C8B-B14F-4D97-AF65-F5344CB8AC3E}">
        <p14:creationId xmlns:p14="http://schemas.microsoft.com/office/powerpoint/2010/main" val="65392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データ集計</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モデル作成</a:t>
            </a:r>
            <a:r>
              <a:rPr lang="ja-JP" altLang="en-US" dirty="0"/>
              <a:t>に</a:t>
            </a:r>
            <a:r>
              <a:rPr kumimoji="1" lang="ja-JP" altLang="en-US" dirty="0" smtClean="0"/>
              <a:t>必要な情報をまとめる</a:t>
            </a:r>
            <a:endParaRPr kumimoji="1" lang="en-US" altLang="ja-JP" dirty="0" smtClean="0"/>
          </a:p>
          <a:p>
            <a:r>
              <a:rPr lang="ja-JP" altLang="en-US" dirty="0" smtClean="0"/>
              <a:t>各顧客について最も多く来店した店舗をお気に入り店舗と仮定する</a:t>
            </a:r>
            <a:endParaRPr lang="en-US" altLang="ja-JP" dirty="0" smtClean="0"/>
          </a:p>
          <a:p>
            <a:r>
              <a:rPr kumimoji="1" lang="ja-JP" altLang="en-US" dirty="0" smtClean="0"/>
              <a:t>顧客データから年齢、性別が不明のデータを取り除く</a:t>
            </a:r>
            <a:r>
              <a:rPr lang="en-US" altLang="ja-JP" dirty="0" smtClean="0"/>
              <a:t>(</a:t>
            </a:r>
            <a:r>
              <a:rPr lang="ja-JP" altLang="en-US" dirty="0" smtClean="0"/>
              <a:t>使用データ </a:t>
            </a:r>
            <a:r>
              <a:rPr lang="en-US" altLang="ja-JP" dirty="0" smtClean="0"/>
              <a:t>: 14231</a:t>
            </a:r>
            <a:r>
              <a:rPr lang="ja-JP" altLang="en-US" dirty="0"/>
              <a:t>名</a:t>
            </a:r>
            <a:r>
              <a:rPr lang="en-US" altLang="ja-JP" dirty="0" smtClean="0"/>
              <a:t>)</a:t>
            </a:r>
          </a:p>
          <a:p>
            <a:r>
              <a:rPr lang="ja-JP" altLang="en-US" dirty="0" smtClean="0"/>
              <a:t>各店舗は最寄り駅で示す</a:t>
            </a:r>
            <a:endParaRPr kumimoji="1" lang="ja-JP" altLang="en-US"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7</a:t>
            </a:fld>
            <a:endParaRPr lang="ja-JP" altLang="en-US" noProof="0" dirty="0"/>
          </a:p>
        </p:txBody>
      </p:sp>
    </p:spTree>
    <p:extLst>
      <p:ext uri="{BB962C8B-B14F-4D97-AF65-F5344CB8AC3E}">
        <p14:creationId xmlns:p14="http://schemas.microsoft.com/office/powerpoint/2010/main" val="2211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705172"/>
            <a:ext cx="8229600" cy="906651"/>
          </a:xfrm>
        </p:spPr>
        <p:txBody>
          <a:bodyPr>
            <a:normAutofit/>
          </a:bodyPr>
          <a:lstStyle/>
          <a:p>
            <a:r>
              <a:rPr kumimoji="1" lang="ja-JP" altLang="en-US" dirty="0" smtClean="0"/>
              <a:t>来店間隔</a:t>
            </a:r>
            <a:r>
              <a:rPr kumimoji="1" lang="en-US" altLang="ja-JP" dirty="0" smtClean="0"/>
              <a:t>	</a:t>
            </a:r>
            <a:endParaRPr kumimoji="1" lang="ja-JP" altLang="en-US" dirty="0"/>
          </a:p>
        </p:txBody>
      </p:sp>
      <p:sp>
        <p:nvSpPr>
          <p:cNvPr id="4" name="日付プレースホルダー 3"/>
          <p:cNvSpPr>
            <a:spLocks noGrp="1"/>
          </p:cNvSpPr>
          <p:nvPr>
            <p:ph type="dt" sz="half" idx="10"/>
          </p:nvPr>
        </p:nvSpPr>
        <p:spPr>
          <a:xfrm>
            <a:off x="108398" y="6447633"/>
            <a:ext cx="2133600" cy="273844"/>
          </a:xfrm>
        </p:spPr>
        <p:txBody>
          <a:bodyPr/>
          <a:lstStyle/>
          <a:p>
            <a:pPr rtl="0"/>
            <a:fld id="{FA56627C-26B8-4A23-849C-3C12828FFC15}"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8</a:t>
            </a:fld>
            <a:endParaRPr lang="ja-JP" altLang="en-US" noProof="0" dirty="0"/>
          </a:p>
        </p:txBody>
      </p:sp>
      <p:sp>
        <p:nvSpPr>
          <p:cNvPr id="10" name="コンテンツ プレースホルダー 2"/>
          <p:cNvSpPr txBox="1">
            <a:spLocks/>
          </p:cNvSpPr>
          <p:nvPr/>
        </p:nvSpPr>
        <p:spPr>
          <a:xfrm>
            <a:off x="4254285" y="1170122"/>
            <a:ext cx="4432515" cy="441701"/>
          </a:xfrm>
          <a:prstGeom prst="rect">
            <a:avLst/>
          </a:prstGeom>
        </p:spPr>
        <p:txBody>
          <a:bodyPr vert="horz" rtlCol="0">
            <a:normAutofit fontScale="925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r>
              <a:rPr lang="ja-JP" altLang="en-US" sz="2000" dirty="0" smtClean="0"/>
              <a:t>施術の来店間隔</a:t>
            </a:r>
            <a:r>
              <a:rPr lang="en-US" altLang="ja-JP" sz="2000" dirty="0" smtClean="0"/>
              <a:t>(1000</a:t>
            </a:r>
            <a:r>
              <a:rPr lang="ja-JP" altLang="en-US" sz="2000" dirty="0" smtClean="0"/>
              <a:t>円以上の施術</a:t>
            </a:r>
            <a:r>
              <a:rPr lang="en-US" altLang="ja-JP" sz="2000" dirty="0" smtClean="0"/>
              <a:t>)</a:t>
            </a:r>
            <a:endParaRPr lang="en-US" altLang="ja-JP" sz="2000" dirty="0"/>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400" y="1742400"/>
            <a:ext cx="7820713" cy="4827600"/>
          </a:xfrm>
          <a:prstGeom prst="rect">
            <a:avLst/>
          </a:prstGeom>
        </p:spPr>
      </p:pic>
    </p:spTree>
    <p:extLst>
      <p:ext uri="{BB962C8B-B14F-4D97-AF65-F5344CB8AC3E}">
        <p14:creationId xmlns:p14="http://schemas.microsoft.com/office/powerpoint/2010/main" val="276799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客単価</a:t>
            </a:r>
            <a:endParaRPr kumimoji="1" lang="ja-JP" altLang="en-US" dirty="0"/>
          </a:p>
        </p:txBody>
      </p:sp>
      <p:sp>
        <p:nvSpPr>
          <p:cNvPr id="3" name="コンテンツ プレースホルダー 2"/>
          <p:cNvSpPr>
            <a:spLocks noGrp="1"/>
          </p:cNvSpPr>
          <p:nvPr>
            <p:ph idx="1"/>
          </p:nvPr>
        </p:nvSpPr>
        <p:spPr>
          <a:xfrm>
            <a:off x="3773838" y="1168240"/>
            <a:ext cx="5304895" cy="443584"/>
          </a:xfrm>
        </p:spPr>
        <p:txBody>
          <a:bodyPr>
            <a:normAutofit/>
          </a:bodyPr>
          <a:lstStyle/>
          <a:p>
            <a:r>
              <a:rPr kumimoji="1" lang="ja-JP" altLang="en-US" sz="2000" dirty="0" smtClean="0"/>
              <a:t>男性の分布と女性の分布の中心が異なる</a:t>
            </a:r>
            <a:endParaRPr kumimoji="1" lang="ja-JP" altLang="en-US" sz="2000" dirty="0"/>
          </a:p>
        </p:txBody>
      </p:sp>
      <p:sp>
        <p:nvSpPr>
          <p:cNvPr id="4" name="日付プレースホルダー 3"/>
          <p:cNvSpPr>
            <a:spLocks noGrp="1"/>
          </p:cNvSpPr>
          <p:nvPr>
            <p:ph type="dt" sz="half" idx="10"/>
          </p:nvPr>
        </p:nvSpPr>
        <p:spPr/>
        <p:txBody>
          <a:bodyPr/>
          <a:lstStyle/>
          <a:p>
            <a:pPr rtl="0"/>
            <a:fld id="{FA56627C-26B8-4A23-849C-3C12828FFC15}" type="datetime4">
              <a:rPr lang="ja-JP" altLang="en-US" smtClean="0"/>
              <a:t>2017年11月14日</a:t>
            </a:fld>
            <a:endParaRPr lang="en-US" dirty="0"/>
          </a:p>
        </p:txBody>
      </p:sp>
      <p:sp>
        <p:nvSpPr>
          <p:cNvPr id="5" name="フッター プレースホルダー 4"/>
          <p:cNvSpPr>
            <a:spLocks noGrp="1"/>
          </p:cNvSpPr>
          <p:nvPr>
            <p:ph type="ftr" sz="quarter" idx="11"/>
          </p:nvPr>
        </p:nvSpPr>
        <p:spPr/>
        <p:txBody>
          <a:bodyPr/>
          <a:lstStyle/>
          <a:p>
            <a:pPr rtl="0"/>
            <a:r>
              <a:rPr lang="ja-JP" altLang="en-US" noProof="0" smtClean="0"/>
              <a:t>チーム葛飾</a:t>
            </a:r>
            <a:endParaRPr lang="ja-JP" altLang="en-US" noProof="0" dirty="0"/>
          </a:p>
        </p:txBody>
      </p:sp>
      <p:sp>
        <p:nvSpPr>
          <p:cNvPr id="6" name="スライド番号プレースホルダー 5"/>
          <p:cNvSpPr>
            <a:spLocks noGrp="1"/>
          </p:cNvSpPr>
          <p:nvPr>
            <p:ph type="sldNum" sz="quarter" idx="12"/>
          </p:nvPr>
        </p:nvSpPr>
        <p:spPr/>
        <p:txBody>
          <a:bodyPr/>
          <a:lstStyle/>
          <a:p>
            <a:pPr rtl="0"/>
            <a:fld id="{401CF334-2D5C-4859-84A6-CA7E6E43FAEB}" type="slidenum">
              <a:rPr lang="en-US" altLang="ja-JP" noProof="0" smtClean="0"/>
              <a:t>9</a:t>
            </a:fld>
            <a:endParaRPr lang="ja-JP" altLang="en-US" noProof="0" dirty="0"/>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400" y="1742400"/>
            <a:ext cx="7820713" cy="4827600"/>
          </a:xfrm>
          <a:prstGeom prst="rect">
            <a:avLst/>
          </a:prstGeom>
        </p:spPr>
      </p:pic>
    </p:spTree>
    <p:extLst>
      <p:ext uri="{BB962C8B-B14F-4D97-AF65-F5344CB8AC3E}">
        <p14:creationId xmlns:p14="http://schemas.microsoft.com/office/powerpoint/2010/main" val="373129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ブレーンストーミングのプレゼンテーション">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ユーザー定義 2">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82_TF03460637.potx" id="{8F3B156D-932A-4C4F-B19B-13DA9C7AB513}" vid="{CAF0C7A8-6467-402F-B5CC-E460ADA54AEF}"/>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ビジネス ブレーンストーミング プレゼンテーション</Template>
  <TotalTime>1348</TotalTime>
  <Words>639</Words>
  <Application>Microsoft Office PowerPoint</Application>
  <PresentationFormat>画面に合わせる (4:3)</PresentationFormat>
  <Paragraphs>219</Paragraphs>
  <Slides>17</Slides>
  <Notes>2</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17</vt:i4>
      </vt:variant>
    </vt:vector>
  </HeadingPairs>
  <TitlesOfParts>
    <vt:vector size="29" baseType="lpstr">
      <vt:lpstr>Meiryo UI</vt:lpstr>
      <vt:lpstr>ＭＳ Ｐゴシック</vt:lpstr>
      <vt:lpstr>ＭＳ 明朝</vt:lpstr>
      <vt:lpstr>メイリオ</vt:lpstr>
      <vt:lpstr>Arial</vt:lpstr>
      <vt:lpstr>Calibri</vt:lpstr>
      <vt:lpstr>Calibri Light</vt:lpstr>
      <vt:lpstr>Segoe UI</vt:lpstr>
      <vt:lpstr>Verdana</vt:lpstr>
      <vt:lpstr>Wingdings 2</vt:lpstr>
      <vt:lpstr>ブレーンストーミングのプレゼンテーション</vt:lpstr>
      <vt:lpstr>デザインの設定</vt:lpstr>
      <vt:lpstr>PowerPoint プレゼンテーション</vt:lpstr>
      <vt:lpstr>目次</vt:lpstr>
      <vt:lpstr>データ概要</vt:lpstr>
      <vt:lpstr>RDBのER図</vt:lpstr>
      <vt:lpstr>データ処理</vt:lpstr>
      <vt:lpstr>目的</vt:lpstr>
      <vt:lpstr>データ集計</vt:lpstr>
      <vt:lpstr>来店間隔 </vt:lpstr>
      <vt:lpstr>客単価</vt:lpstr>
      <vt:lpstr>性別</vt:lpstr>
      <vt:lpstr>年代</vt:lpstr>
      <vt:lpstr>スタッフ稼働率</vt:lpstr>
      <vt:lpstr>顧客クラスタリング(1)</vt:lpstr>
      <vt:lpstr>顧客クラスタリング(2)</vt:lpstr>
      <vt:lpstr>クーポン</vt:lpstr>
      <vt:lpstr>まとめ</vt:lpstr>
      <vt:lpstr>今後の展望</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SHIO-160412-4</dc:creator>
  <cp:lastModifiedBy>SHIO-160412-4</cp:lastModifiedBy>
  <cp:revision>98</cp:revision>
  <dcterms:created xsi:type="dcterms:W3CDTF">2017-11-11T07:12:59Z</dcterms:created>
  <dcterms:modified xsi:type="dcterms:W3CDTF">2017-11-13T18:26:12Z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