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50" r:id="rId5"/>
    <p:sldId id="352" r:id="rId6"/>
    <p:sldId id="361" r:id="rId7"/>
    <p:sldId id="334" r:id="rId8"/>
    <p:sldId id="353" r:id="rId9"/>
    <p:sldId id="354" r:id="rId10"/>
    <p:sldId id="355" r:id="rId11"/>
    <p:sldId id="356" r:id="rId12"/>
    <p:sldId id="357" r:id="rId13"/>
    <p:sldId id="362" r:id="rId14"/>
    <p:sldId id="363" r:id="rId15"/>
    <p:sldId id="364" r:id="rId16"/>
    <p:sldId id="343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5226" autoAdjust="0"/>
  </p:normalViewPr>
  <p:slideViewPr>
    <p:cSldViewPr snapToGrid="0">
      <p:cViewPr>
        <p:scale>
          <a:sx n="102" d="100"/>
          <a:sy n="102" d="100"/>
        </p:scale>
        <p:origin x="10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データ系列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データ系列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556103077949105"/>
          <c:y val="0.93997142249110754"/>
          <c:w val="0.30360406518955402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91E478D-94BF-439A-8693-6C13D9D6CB12}" type="datetime1">
              <a:rPr lang="ja-JP" altLang="en-US" smtClean="0"/>
              <a:t>2022/12/12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98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787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890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553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525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41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6410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979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3064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560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063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1" i="0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コンテンツ プレースホルダー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DCDC1F-F0C2-4AD5-80F3-39EC8CD71CF6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フリーフォーム(F)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(F)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(F)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1" name="コンテンツ プレースホルダー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b="1" spc="0" baseline="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ja-JP" altLang="en-US" noProof="0" dirty="0"/>
              <a:t>クリックして編集する </a:t>
            </a:r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5D4E19-39FC-454B-9272-000427D17230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33" name="直線​​コネクタ(S)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grpSp>
        <p:nvGrpSpPr>
          <p:cNvPr id="15" name="グループ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4" name="テキスト プレースホルダー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1" spc="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4ED72-34F4-4182-9E7D-EC1AA13375F8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す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7" name="サブタイトル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図プレースホルダー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30" name="グループ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フリーフォーム(F)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(F)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プレースホルダー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5" name="テキスト プレースホルダー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プレースホルダー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</a:t>
            </a:r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プレースホルダー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プレースホルダー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プレースホルダー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8" name="テキスト プレースホルダー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 i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7A302-432B-4A62-A500-BAEA40EF838B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(F)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17" name="直線​​コネクタ(S)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CF9585-80F6-476E-8B21-88C3199F0E34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休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図プレースホルダー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グループ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フリーフォーム(F)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(F)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グラフ プレースホルダー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グラフを追加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ED3DBA6-8FDE-4076-8861-61A64D344176}" type="datetime4">
              <a:rPr lang="ja-JP" altLang="en-US" noProof="0" smtClean="0">
                <a:latin typeface="+mn-lt"/>
              </a:rPr>
              <a:t>2022年12月12日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ja-JP" altLang="en-US" noProof="0"/>
              <a:t>表を追加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511271A-F729-4BA5-B69E-03C9D181F13B}" type="datetime4">
              <a:rPr lang="ja-JP" altLang="en-US" noProof="0" smtClean="0">
                <a:latin typeface="+mn-lt"/>
              </a:rPr>
              <a:t>2022年12月12日</a:t>
            </a:fld>
            <a:endParaRPr lang="ja-JP" altLang="en-US" noProof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年次レビュー</a:t>
            </a:r>
            <a:endParaRPr lang="ja-JP" altLang="en-US" b="0" noProof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altLang="ja-JP" sz="20000" b="1" noProof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</a:p>
        </p:txBody>
      </p:sp>
      <p:grpSp>
        <p:nvGrpSpPr>
          <p:cNvPr id="18" name="グループ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オートシェイプ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(F)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(F)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(F)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4" name="グループ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フリーフォーム(F)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フリーフォーム(F)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(F)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(F)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8" name="図プレースホルダー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1" name="タイトル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cxnSp>
        <p:nvCxnSpPr>
          <p:cNvPr id="62" name="直線​​コネクタ(S)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図プレースホルダー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72" name="テキスト プレースホルダー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4" name="テキスト プレースホルダー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5" name="テキスト プレースホルダー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6" name="テキスト プレースホルダー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7" name="テキスト プレースホルダー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sp>
        <p:nvSpPr>
          <p:cNvPr id="78" name="テキスト プレースホルダー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79" name="テキスト プレースホルダー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 dirty="0"/>
              <a:t>クリックして編集する </a:t>
            </a:r>
          </a:p>
        </p:txBody>
      </p: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オートシェイプ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(F)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(F)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(F)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6" name="図プレースホルダー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69" name="図プレースホルダー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36C342-C4F5-482F-A746-ED03C445583C}" type="datetime4">
              <a:rPr lang="ja-JP" altLang="en-US" smtClean="0"/>
              <a:t>2022年12月12日</a:t>
            </a:fld>
            <a:endParaRPr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​​コネクタ(S)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クリックして編集する </a:t>
            </a:r>
          </a:p>
        </p:txBody>
      </p:sp>
      <p:sp>
        <p:nvSpPr>
          <p:cNvPr id="96" name="テキスト プレースホルダー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97" name="テキスト プレースホルダー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2" name="テキスト プレースホルダー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3" name="テキスト プレースホルダー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6" name="テキスト プレースホルダー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7" name="テキスト プレースホルダー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b="1" spc="0" baseline="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ja-JP" altLang="en-US" noProof="0"/>
              <a:t>クリックして編集する </a:t>
            </a:r>
          </a:p>
        </p:txBody>
      </p:sp>
      <p:sp>
        <p:nvSpPr>
          <p:cNvPr id="108" name="テキスト プレースホルダー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sp>
        <p:nvSpPr>
          <p:cNvPr id="109" name="テキスト プレースホルダー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1" i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ja-JP" altLang="en-US" noProof="0"/>
              <a:t>クリックして編集する </a:t>
            </a:r>
          </a:p>
        </p:txBody>
      </p: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長方形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長方形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長方形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長方形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BD5884D-B723-471F-A6C2-7662BCCBB1C4}" type="datetime4">
              <a:rPr lang="ja-JP" altLang="en-US" smtClean="0"/>
              <a:t>2022年12月12日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 b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91C54CD-BC43-4144-B566-6AF11FD2B060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フッター プレースホルダー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年次レビュー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Contoso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カスタマー サクセス チーム</a:t>
            </a: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20XX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9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 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1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四半期の目標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ビジネスの優先事項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顧客満足度を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2%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向上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成長し続ける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セクター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での投資の多様化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外部組織との取り組みの連携</a:t>
            </a:r>
          </a:p>
          <a:p>
            <a:pPr marL="0" indent="0" rtl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従業員への機会創出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年度末のお祝い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: 7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15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日 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従業員のための学習の日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: 8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14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日 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従業員のためのヨガ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: 9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日 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セミナー シリーズは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9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10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日から始まります </a:t>
            </a:r>
          </a:p>
          <a:p>
            <a:pPr marL="0" indent="0" rtl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l"/>
              <a:t>10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  <a:endParaRPr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670496" cy="247651"/>
          </a:xfrm>
        </p:spPr>
        <p:txBody>
          <a:bodyPr rtlCol="0"/>
          <a:lstStyle/>
          <a:p>
            <a:pPr rtl="0"/>
            <a:fld id="{2F771B2E-CE01-4670-B907-BBC537E18874}" type="datetime4"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四半期の目標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ビジネスの優先事項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顧客満足度を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2%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向上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成長し続ける</a:t>
            </a:r>
          </a:p>
          <a:p>
            <a:pPr marL="0" indent="0" rtl="0">
              <a:buNone/>
            </a:pP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追加の優先事項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ローテーション数を少なくとも</a:t>
            </a:r>
            <a:b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つ減らす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開発コストが予算を下回っていることを確認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従業員への機会創出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インターンの開始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屋内のレック リーグ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チェス トーナメント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ビッグ ゲーム観戦会</a:t>
            </a:r>
          </a:p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フード ドライブ</a:t>
            </a:r>
          </a:p>
          <a:p>
            <a:pPr marL="0" indent="0" rtl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rtl="0">
              <a:buNone/>
            </a:pP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l"/>
              <a:t>11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  <a:endParaRPr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577252" cy="247651"/>
          </a:xfrm>
        </p:spPr>
        <p:txBody>
          <a:bodyPr rtlCol="0"/>
          <a:lstStyle/>
          <a:p>
            <a:pPr rtl="0"/>
            <a:fld id="{A92279B1-B14C-4273-988B-F64362ED22E0}" type="datetime4">
              <a:rPr lang="ja-JP" altLang="en-US" sz="1100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45" name="テキスト プレースホルダー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事業は堅調です</a:t>
            </a:r>
          </a:p>
        </p:txBody>
      </p:sp>
      <p:sp>
        <p:nvSpPr>
          <p:cNvPr id="44" name="テキスト プレースホルダー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前四半期の利益は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3%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増加しました</a:t>
            </a:r>
          </a:p>
        </p:txBody>
      </p:sp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順調に業績をあげています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統合プロジェクトを完了しました</a:t>
            </a:r>
          </a:p>
        </p:txBody>
      </p:sp>
      <p:sp>
        <p:nvSpPr>
          <p:cNvPr id="49" name="テキスト プレースホルダー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顧客のニーズに応えています</a:t>
            </a:r>
          </a:p>
        </p:txBody>
      </p:sp>
      <p:sp>
        <p:nvSpPr>
          <p:cNvPr id="48" name="テキスト プレースホルダー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昨年は、数千人もの顧客をサポートし、販売件数は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6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万に達しました</a:t>
            </a:r>
          </a:p>
        </p:txBody>
      </p:sp>
      <p:sp>
        <p:nvSpPr>
          <p:cNvPr id="51" name="テキスト プレースホルダー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顧客維持は順調です</a:t>
            </a:r>
          </a:p>
        </p:txBody>
      </p:sp>
      <p:sp>
        <p:nvSpPr>
          <p:cNvPr id="50" name="テキスト プレースホルダー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顧客維持率が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4%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向上しました</a:t>
            </a:r>
          </a:p>
        </p:txBody>
      </p:sp>
      <p:sp>
        <p:nvSpPr>
          <p:cNvPr id="53" name="テキスト プレースホルダー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我が社は業界のリーダーです</a:t>
            </a:r>
          </a:p>
        </p:txBody>
      </p:sp>
      <p:sp>
        <p:nvSpPr>
          <p:cNvPr id="52" name="テキスト プレースホルダー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我が社は業界全体のトップ リーダーです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19" y="6332220"/>
            <a:ext cx="1752875" cy="247651"/>
          </a:xfrm>
        </p:spPr>
        <p:txBody>
          <a:bodyPr rtlCol="0"/>
          <a:lstStyle/>
          <a:p>
            <a:pPr rtl="0"/>
            <a:fld id="{B56AD948-8E90-43F9-A059-C10ABC5807A9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4" y="1326292"/>
            <a:ext cx="3513242" cy="145822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ありがとうございます</a:t>
            </a:r>
          </a:p>
        </p:txBody>
      </p:sp>
      <p:sp>
        <p:nvSpPr>
          <p:cNvPr id="11" name="サブタイトル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皆さんの献身的な取り組みと仕事に対する真摯な姿勢のおかげで、来年は昨年よりもさらに業績がアップすることは確実です。 </a:t>
            </a:r>
          </a:p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来年も社員一丸となって頑張りましょう。 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図プレースホルダー 12" descr="チーム メンバーの顔ぶれ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Contoso 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</a:p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sales@contoso.com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議題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01.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915274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sed diam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nibh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369332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02.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昨年の実績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915274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elit, sed diam nonummy nibh.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03.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私たちのチーム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915274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, sed diam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nibh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04.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次のステップ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915274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elit, sed diam nonummy nibh.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05.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結び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915274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elit, sed diam nonummy nibh.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3" name="日付プレースホルダー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19" y="6332220"/>
            <a:ext cx="1728161" cy="247651"/>
          </a:xfrm>
        </p:spPr>
        <p:txBody>
          <a:bodyPr rtlCol="0"/>
          <a:lstStyle/>
          <a:p>
            <a:pPr rtl="0"/>
            <a:fld id="{52EF2983-6322-411A-83C5-D84FD1A1D0DF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概要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利益は増加し、損失は減少しています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私たちのチームの進歩を非常に誇りに思っています。今日は昨年の勝敗を振り返り、来年に期待できることの概要を説明します。</a:t>
            </a:r>
          </a:p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497329" cy="247651"/>
          </a:xfrm>
        </p:spPr>
        <p:txBody>
          <a:bodyPr rtlCol="0"/>
          <a:lstStyle/>
          <a:p>
            <a:pPr rtl="0"/>
            <a:fld id="{A5EBF946-E739-4201-95C4-837EE8BF2784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図プレースホルダー 52" descr="ぶら下がっている電球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プレースホルダー 19" descr="白黒の苗のクローズアップ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昨年</a:t>
            </a:r>
          </a:p>
        </p:txBody>
      </p: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分野別成長率表</a:t>
            </a:r>
          </a:p>
        </p:txBody>
      </p:sp>
      <p:graphicFrame>
        <p:nvGraphicFramePr>
          <p:cNvPr id="24" name="グラフ プレースホルダー 23" descr="分野別成長率グラフ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46681647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695210" cy="247651"/>
          </a:xfrm>
        </p:spPr>
        <p:txBody>
          <a:bodyPr rtlCol="0"/>
          <a:lstStyle/>
          <a:p>
            <a:pPr rtl="0"/>
            <a:fld id="{96EC42C0-F204-4908-80A3-463E696C51F7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分野別成長率表</a:t>
            </a: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598896006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ja-JP" altLang="en-US" b="1" i="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</a:t>
                      </a:r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データ系列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データ系列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データ系列 </a:t>
                      </a:r>
                      <a:r>
                        <a:rPr lang="en-US" altLang="ja-JP" sz="1400" b="0" i="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19" y="6332220"/>
            <a:ext cx="1843491" cy="247651"/>
          </a:xfrm>
        </p:spPr>
        <p:txBody>
          <a:bodyPr rtlCol="0"/>
          <a:lstStyle/>
          <a:p>
            <a:pPr rtl="0"/>
            <a:fld id="{0CDF32D3-65BD-4104-813E-351BC58BB666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6169946" cy="3289971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Contoso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との連携はとても順調に進みました。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私の担当者は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Patricia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でしたが、私が必要なことを先読みしていただき、私が困っていると積極的に対処してくださりました。</a:t>
            </a:r>
            <a:b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私たちのチーム</a:t>
            </a:r>
          </a:p>
        </p:txBody>
      </p:sp>
      <p:pic>
        <p:nvPicPr>
          <p:cNvPr id="37" name="図プレースホルダー 36" descr="チーム メンバーの顔ぶれ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Anna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最高経営責任者</a:t>
            </a:r>
          </a:p>
        </p:txBody>
      </p:sp>
      <p:pic>
        <p:nvPicPr>
          <p:cNvPr id="19" name="図プレースホルダー 13" descr="チーム メンバーの顔ぶれ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Larissa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最高財務責任者</a:t>
            </a:r>
          </a:p>
        </p:txBody>
      </p:sp>
      <p:pic>
        <p:nvPicPr>
          <p:cNvPr id="41" name="図プレースホルダー 40" descr="チーム メンバーの顔ぶれ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Roman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最高執行責任者</a:t>
            </a:r>
          </a:p>
        </p:txBody>
      </p:sp>
      <p:pic>
        <p:nvPicPr>
          <p:cNvPr id="21" name="図プレースホルダー 18" descr="チーム メンバーの顔ぶれ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Federico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最高技術責任者</a:t>
            </a:r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777588" cy="247651"/>
          </a:xfrm>
        </p:spPr>
        <p:txBody>
          <a:bodyPr rtlCol="0"/>
          <a:lstStyle/>
          <a:p>
            <a:pPr rtl="0"/>
            <a:fld id="{362027B1-C679-48F6-A9CA-3FB3950ED1F3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タイムライン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486306"/>
            <a:ext cx="2133600" cy="205837"/>
          </a:xfrm>
        </p:spPr>
        <p:txBody>
          <a:bodyPr rtlCol="0"/>
          <a:lstStyle/>
          <a:p>
            <a:pPr rtl="0"/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1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四半期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7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- 9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852475"/>
            <a:ext cx="2007701" cy="730983"/>
          </a:xfrm>
        </p:spPr>
        <p:txBody>
          <a:bodyPr rtlCol="0"/>
          <a:lstStyle/>
          <a:p>
            <a:pPr rtl="0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sed diam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nibh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rtl="0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619528"/>
            <a:ext cx="2395909" cy="205837"/>
          </a:xfrm>
        </p:spPr>
        <p:txBody>
          <a:bodyPr rtlCol="0"/>
          <a:lstStyle/>
          <a:p>
            <a:pPr rtl="0"/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四半期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10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- 12 </a:t>
            </a:r>
            <a:r>
              <a:rPr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rPr>
              <a:t>月	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04947"/>
            <a:ext cx="2007701" cy="730983"/>
          </a:xfrm>
        </p:spPr>
        <p:txBody>
          <a:bodyPr rtlCol="0"/>
          <a:lstStyle/>
          <a:p>
            <a:pPr rtl="0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consectetuer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adipiscing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elit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sed diam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nonummy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nibh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  <a:p>
            <a:pPr rtl="0"/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486306"/>
            <a:ext cx="2133600" cy="205837"/>
          </a:xfrm>
        </p:spPr>
        <p:txBody>
          <a:bodyPr rtlCol="0"/>
          <a:lstStyle/>
          <a:p>
            <a:pPr rtl="0"/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3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四半期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1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- 3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月	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852475"/>
            <a:ext cx="2007701" cy="730983"/>
          </a:xfrm>
        </p:spPr>
        <p:txBody>
          <a:bodyPr rtlCol="0"/>
          <a:lstStyle/>
          <a:p>
            <a:pPr rtl="0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elit, sed diam nonummy nibh.</a:t>
            </a:r>
          </a:p>
          <a:p>
            <a:pPr rtl="0"/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619528"/>
            <a:ext cx="2133600" cy="205837"/>
          </a:xfrm>
        </p:spPr>
        <p:txBody>
          <a:bodyPr rtlCol="0"/>
          <a:lstStyle/>
          <a:p>
            <a:pPr rtl="0"/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第 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4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四半期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4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月 </a:t>
            </a:r>
            <a:r>
              <a:rPr lang="en-US" altLang="ja-JP" sz="1500">
                <a:latin typeface="Meiryo UI" panose="020B0604030504040204" pitchFamily="50" charset="-128"/>
                <a:ea typeface="Meiryo UI" panose="020B0604030504040204" pitchFamily="50" charset="-128"/>
              </a:rPr>
              <a:t>- 6 </a:t>
            </a:r>
            <a:r>
              <a:rPr lang="ja-JP" altLang="en-US" sz="1500">
                <a:latin typeface="Meiryo UI" panose="020B0604030504040204" pitchFamily="50" charset="-128"/>
                <a:ea typeface="Meiryo UI" panose="020B0604030504040204" pitchFamily="50" charset="-128"/>
              </a:rPr>
              <a:t>月	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04947"/>
            <a:ext cx="2007701" cy="730983"/>
          </a:xfrm>
        </p:spPr>
        <p:txBody>
          <a:bodyPr rtlCol="0"/>
          <a:lstStyle/>
          <a:p>
            <a:pPr rtl="0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Lorem ipsum dolor sit amet, consectetuer adipiscing elit, sed diam nonummy nibh.</a:t>
            </a:r>
          </a:p>
          <a:p>
            <a:pPr rtl="0"/>
            <a:endParaRPr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  <p:sp>
        <p:nvSpPr>
          <p:cNvPr id="11" name="日付プレースホルダー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19" y="6332220"/>
            <a:ext cx="1645783" cy="247651"/>
          </a:xfrm>
        </p:spPr>
        <p:txBody>
          <a:bodyPr rtlCol="0"/>
          <a:lstStyle/>
          <a:p>
            <a:pPr rtl="0"/>
            <a:fld id="{F3A4B023-42B9-4FFB-8E51-82647501A388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2022年12月12日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4_TF78853419_Win32" id="{C96D9870-224C-4A4B-9DF8-965FF59C1C20}" vid="{B201EFD2-6E68-4AD4-9D89-AEBB510F4B7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16c05727-aa75-4e4a-9b5f-8a80a1165891"/>
    <ds:schemaRef ds:uri="http://purl.org/dc/elements/1.1/"/>
    <ds:schemaRef ds:uri="http://purl.org/dc/terms/"/>
    <ds:schemaRef ds:uri="71af3243-3dd4-4a8d-8c0d-dd76da1f02a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</Template>
  <TotalTime>0</TotalTime>
  <Words>666</Words>
  <Application>Microsoft Office PowerPoint</Application>
  <PresentationFormat>ワイド画面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Arial</vt:lpstr>
      <vt:lpstr>Franklin Gothic Book</vt:lpstr>
      <vt:lpstr>Franklin Gothic Demi</vt:lpstr>
      <vt:lpstr>Wingdings</vt:lpstr>
      <vt:lpstr>テーマ 1</vt:lpstr>
      <vt:lpstr>年次レビュー</vt:lpstr>
      <vt:lpstr>議題</vt:lpstr>
      <vt:lpstr>概要</vt:lpstr>
      <vt:lpstr>昨年</vt:lpstr>
      <vt:lpstr>分野別成長率表</vt:lpstr>
      <vt:lpstr>分野別成長率表</vt:lpstr>
      <vt:lpstr>Contoso との連携はとても順調に進みました。 私の担当者は Patricia でしたが、私が必要なことを先読みしていただき、私が困っていると積極的に対処してくださりました。 </vt:lpstr>
      <vt:lpstr>私たちのチーム</vt:lpstr>
      <vt:lpstr>タイムライン</vt:lpstr>
      <vt:lpstr>第 1 四半期の目標</vt:lpstr>
      <vt:lpstr>第 2 四半期の目標</vt:lpstr>
      <vt:lpstr>概要</vt:lpstr>
      <vt:lpstr>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年次レビュー</dc:title>
  <dc:creator>元島 拓也</dc:creator>
  <cp:lastModifiedBy>元島 拓也</cp:lastModifiedBy>
  <cp:revision>1</cp:revision>
  <dcterms:created xsi:type="dcterms:W3CDTF">2022-12-12T02:13:57Z</dcterms:created>
  <dcterms:modified xsi:type="dcterms:W3CDTF">2022-12-12T02:14:03Z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