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68" r:id="rId2"/>
    <p:sldId id="259" r:id="rId3"/>
    <p:sldId id="258" r:id="rId4"/>
    <p:sldId id="260" r:id="rId5"/>
    <p:sldId id="271" r:id="rId6"/>
    <p:sldId id="272" r:id="rId7"/>
    <p:sldId id="273" r:id="rId8"/>
    <p:sldId id="269" r:id="rId9"/>
    <p:sldId id="265" r:id="rId10"/>
    <p:sldId id="256" r:id="rId11"/>
    <p:sldId id="274" r:id="rId12"/>
    <p:sldId id="275" r:id="rId13"/>
    <p:sldId id="276" r:id="rId14"/>
    <p:sldId id="263" r:id="rId15"/>
    <p:sldId id="264" r:id="rId16"/>
    <p:sldId id="277" r:id="rId17"/>
    <p:sldId id="267" r:id="rId18"/>
    <p:sldId id="266" r:id="rId19"/>
    <p:sldId id="270" r:id="rId20"/>
    <p:sldId id="257" r:id="rId21"/>
    <p:sldId id="26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64" autoAdjust="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21B27-09A5-4A1B-A02A-C31FC6D662EA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4A19D-B7E2-4624-BE26-06C4422CEB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815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チームロゴを作ってください。 チーム名は</a:t>
            </a:r>
            <a:r>
              <a:rPr lang="en-US" altLang="ja-JP" dirty="0"/>
              <a:t>FIELD </a:t>
            </a:r>
            <a:r>
              <a:rPr lang="ja-JP" altLang="en-US" dirty="0"/>
              <a:t>メンバー名は荻野・宮川・畑・原 皆、自然が名前についてます。 野・川・畑・原 大自然を感じるロゴにしてください。</a:t>
            </a:r>
            <a:endParaRPr lang="en-US" altLang="ja-JP" dirty="0"/>
          </a:p>
          <a:p>
            <a:r>
              <a:rPr lang="ja-JP" altLang="en-US" dirty="0"/>
              <a:t>文字は</a:t>
            </a:r>
            <a:r>
              <a:rPr lang="en-US" altLang="ja-JP" dirty="0"/>
              <a:t>FIELD</a:t>
            </a:r>
            <a:r>
              <a:rPr lang="ja-JP" altLang="en-US" dirty="0"/>
              <a:t>だけで作成しなおして</a:t>
            </a:r>
            <a:endParaRPr lang="en-US" altLang="ja-JP" dirty="0"/>
          </a:p>
          <a:p>
            <a:r>
              <a:rPr lang="en-US" altLang="ja-JP" dirty="0"/>
              <a:t>TEAMLOGO</a:t>
            </a:r>
            <a:r>
              <a:rPr lang="ja-JP" altLang="en-US" dirty="0"/>
              <a:t>の文字は入れずに男性３名女性１名をいれて作成しなおして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4A19D-B7E2-4624-BE26-06C4422CEB1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1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E77E-0C9E-43F9-A6A6-B2A887DDB0A6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FAB04-3459-4802-BF90-5CF2E7FE13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66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E77E-0C9E-43F9-A6A6-B2A887DDB0A6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FAB04-3459-4802-BF90-5CF2E7FE13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65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E77E-0C9E-43F9-A6A6-B2A887DDB0A6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FAB04-3459-4802-BF90-5CF2E7FE13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1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E77E-0C9E-43F9-A6A6-B2A887DDB0A6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FAB04-3459-4802-BF90-5CF2E7FE13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12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E77E-0C9E-43F9-A6A6-B2A887DDB0A6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FAB04-3459-4802-BF90-5CF2E7FE13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9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E77E-0C9E-43F9-A6A6-B2A887DDB0A6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FAB04-3459-4802-BF90-5CF2E7FE13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67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E77E-0C9E-43F9-A6A6-B2A887DDB0A6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FAB04-3459-4802-BF90-5CF2E7FE13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58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E77E-0C9E-43F9-A6A6-B2A887DDB0A6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FAB04-3459-4802-BF90-5CF2E7FE13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74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E77E-0C9E-43F9-A6A6-B2A887DDB0A6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FAB04-3459-4802-BF90-5CF2E7FE13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26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E77E-0C9E-43F9-A6A6-B2A887DDB0A6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FAB04-3459-4802-BF90-5CF2E7FE13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83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E77E-0C9E-43F9-A6A6-B2A887DDB0A6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FAB04-3459-4802-BF90-5CF2E7FE13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42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48E77E-0C9E-43F9-A6A6-B2A887DDB0A6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DFAB04-3459-4802-BF90-5CF2E7FE13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40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8.png"/><Relationship Id="rId21" Type="http://schemas.openxmlformats.org/officeDocument/2006/relationships/image" Target="../media/image23.png"/><Relationship Id="rId7" Type="http://schemas.openxmlformats.org/officeDocument/2006/relationships/image" Target="../media/image12.pn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7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7.svg"/><Relationship Id="rId23" Type="http://schemas.openxmlformats.org/officeDocument/2006/relationships/image" Target="../media/image6.svg"/><Relationship Id="rId10" Type="http://schemas.openxmlformats.org/officeDocument/2006/relationships/image" Target="../media/image3.png"/><Relationship Id="rId19" Type="http://schemas.openxmlformats.org/officeDocument/2006/relationships/image" Target="../media/image21.svg"/><Relationship Id="rId4" Type="http://schemas.openxmlformats.org/officeDocument/2006/relationships/image" Target="../media/image9.svg"/><Relationship Id="rId9" Type="http://schemas.openxmlformats.org/officeDocument/2006/relationships/image" Target="../media/image2.png"/><Relationship Id="rId14" Type="http://schemas.openxmlformats.org/officeDocument/2006/relationships/image" Target="../media/image16.png"/><Relationship Id="rId2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8118D99-FE85-FD2D-DAF8-E575211AFA4A}"/>
              </a:ext>
            </a:extLst>
          </p:cNvPr>
          <p:cNvSpPr txBox="1"/>
          <p:nvPr/>
        </p:nvSpPr>
        <p:spPr>
          <a:xfrm>
            <a:off x="1113810" y="2960716"/>
            <a:ext cx="435778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 FIELD </a:t>
            </a:r>
            <a:br>
              <a:rPr kumimoji="1" lang="en-US" altLang="ja-JP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kumimoji="1" lang="en-US" altLang="ja-JP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図 4" descr="ロゴ&#10;&#10;自動的に生成された説明">
            <a:extLst>
              <a:ext uri="{FF2B5EF4-FFF2-40B4-BE49-F238E27FC236}">
                <a16:creationId xmlns:a16="http://schemas.microsoft.com/office/drawing/2014/main" id="{52149AC9-680F-6C10-05AA-2F3280064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750" y="878205"/>
            <a:ext cx="5044440" cy="504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03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図形&#10;&#10;自動的に生成された説明">
            <a:extLst>
              <a:ext uri="{FF2B5EF4-FFF2-40B4-BE49-F238E27FC236}">
                <a16:creationId xmlns:a16="http://schemas.microsoft.com/office/drawing/2014/main" id="{492E288F-54FD-9EB4-AD2B-E3594AE0D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330" y="496326"/>
            <a:ext cx="1260764" cy="1260764"/>
          </a:xfrm>
          <a:prstGeom prst="rect">
            <a:avLst/>
          </a:prstGeom>
        </p:spPr>
      </p:pic>
      <p:pic>
        <p:nvPicPr>
          <p:cNvPr id="27" name="グラフィックス 26" descr="ホールド ジェスチャ 単色塗りつぶし">
            <a:extLst>
              <a:ext uri="{FF2B5EF4-FFF2-40B4-BE49-F238E27FC236}">
                <a16:creationId xmlns:a16="http://schemas.microsoft.com/office/drawing/2014/main" id="{571D2E85-F0CD-205D-8C6D-20EF0A722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0718" y="3689870"/>
            <a:ext cx="632748" cy="632748"/>
          </a:xfrm>
          <a:prstGeom prst="rect">
            <a:avLst/>
          </a:prstGeom>
        </p:spPr>
      </p:pic>
      <p:pic>
        <p:nvPicPr>
          <p:cNvPr id="33" name="図 32" descr="ロゴ&#10;&#10;中程度の精度で自動的に生成された説明">
            <a:extLst>
              <a:ext uri="{FF2B5EF4-FFF2-40B4-BE49-F238E27FC236}">
                <a16:creationId xmlns:a16="http://schemas.microsoft.com/office/drawing/2014/main" id="{B40A9053-14A3-C172-0F74-8226BC5F12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328" y="2999754"/>
            <a:ext cx="916247" cy="811357"/>
          </a:xfrm>
          <a:prstGeom prst="rect">
            <a:avLst/>
          </a:prstGeom>
        </p:spPr>
      </p:pic>
      <p:pic>
        <p:nvPicPr>
          <p:cNvPr id="35" name="図 34" descr="図形&#10;&#10;自動的に生成された説明">
            <a:extLst>
              <a:ext uri="{FF2B5EF4-FFF2-40B4-BE49-F238E27FC236}">
                <a16:creationId xmlns:a16="http://schemas.microsoft.com/office/drawing/2014/main" id="{BE1D5AED-3F89-CBF2-50BA-DEB8551149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132" y="1558441"/>
            <a:ext cx="419158" cy="1142801"/>
          </a:xfrm>
          <a:prstGeom prst="rect">
            <a:avLst/>
          </a:prstGeom>
        </p:spPr>
      </p:pic>
      <p:pic>
        <p:nvPicPr>
          <p:cNvPr id="37" name="図 36" descr="図形, 正方形&#10;&#10;自動的に生成された説明">
            <a:extLst>
              <a:ext uri="{FF2B5EF4-FFF2-40B4-BE49-F238E27FC236}">
                <a16:creationId xmlns:a16="http://schemas.microsoft.com/office/drawing/2014/main" id="{9FFA0F8E-25DF-3D7B-D1CD-C5A845DE1B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38" y="4834189"/>
            <a:ext cx="677920" cy="677920"/>
          </a:xfrm>
          <a:prstGeom prst="rect">
            <a:avLst/>
          </a:prstGeom>
        </p:spPr>
      </p:pic>
      <p:pic>
        <p:nvPicPr>
          <p:cNvPr id="39" name="図 38" descr="図形&#10;&#10;中程度の精度で自動的に生成された説明">
            <a:extLst>
              <a:ext uri="{FF2B5EF4-FFF2-40B4-BE49-F238E27FC236}">
                <a16:creationId xmlns:a16="http://schemas.microsoft.com/office/drawing/2014/main" id="{80EF1E4B-7E46-979B-11CF-4E5702FAF1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33504" y="1719488"/>
            <a:ext cx="1728003" cy="991113"/>
          </a:xfrm>
          <a:prstGeom prst="rect">
            <a:avLst/>
          </a:prstGeom>
        </p:spPr>
      </p:pic>
      <p:pic>
        <p:nvPicPr>
          <p:cNvPr id="41" name="図 40" descr="図形&#10;&#10;低い精度で自動的に生成された説明">
            <a:extLst>
              <a:ext uri="{FF2B5EF4-FFF2-40B4-BE49-F238E27FC236}">
                <a16:creationId xmlns:a16="http://schemas.microsoft.com/office/drawing/2014/main" id="{2CC95E6E-3BF4-D132-01B7-9A00A78E97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14" y="2918240"/>
            <a:ext cx="1583866" cy="1256607"/>
          </a:xfrm>
          <a:prstGeom prst="rect">
            <a:avLst/>
          </a:prstGeom>
        </p:spPr>
      </p:pic>
      <p:pic>
        <p:nvPicPr>
          <p:cNvPr id="43" name="図 42" descr="アイコン&#10;&#10;低い精度で自動的に生成された説明">
            <a:extLst>
              <a:ext uri="{FF2B5EF4-FFF2-40B4-BE49-F238E27FC236}">
                <a16:creationId xmlns:a16="http://schemas.microsoft.com/office/drawing/2014/main" id="{6D453683-A76D-6038-85B0-B3442BDDD3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13048">
            <a:off x="1080834" y="620511"/>
            <a:ext cx="596665" cy="596665"/>
          </a:xfrm>
          <a:prstGeom prst="rect">
            <a:avLst/>
          </a:prstGeom>
        </p:spPr>
      </p:pic>
      <p:pic>
        <p:nvPicPr>
          <p:cNvPr id="45" name="図 44" descr="QR コード&#10;&#10;中程度の精度で自動的に生成された説明">
            <a:extLst>
              <a:ext uri="{FF2B5EF4-FFF2-40B4-BE49-F238E27FC236}">
                <a16:creationId xmlns:a16="http://schemas.microsoft.com/office/drawing/2014/main" id="{0B47593B-FAF2-3602-0129-BB45EE4A12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43" y="412871"/>
            <a:ext cx="1272747" cy="914401"/>
          </a:xfrm>
          <a:prstGeom prst="rect">
            <a:avLst/>
          </a:prstGeom>
        </p:spPr>
      </p:pic>
      <p:pic>
        <p:nvPicPr>
          <p:cNvPr id="47" name="グラフィックス 46" descr="Wi-Fi 単色塗りつぶし">
            <a:extLst>
              <a:ext uri="{FF2B5EF4-FFF2-40B4-BE49-F238E27FC236}">
                <a16:creationId xmlns:a16="http://schemas.microsoft.com/office/drawing/2014/main" id="{61B8FA13-D163-230B-FABC-CD5BE524A1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99290" y="3340634"/>
            <a:ext cx="814231" cy="814231"/>
          </a:xfrm>
          <a:prstGeom prst="rect">
            <a:avLst/>
          </a:prstGeom>
        </p:spPr>
      </p:pic>
      <p:pic>
        <p:nvPicPr>
          <p:cNvPr id="49" name="グラフィックス 48" descr="戻る 単色塗りつぶし">
            <a:extLst>
              <a:ext uri="{FF2B5EF4-FFF2-40B4-BE49-F238E27FC236}">
                <a16:creationId xmlns:a16="http://schemas.microsoft.com/office/drawing/2014/main" id="{FDF89F5A-D9DA-B680-FE96-6F1E624952C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 flipV="1">
            <a:off x="6361022" y="3044911"/>
            <a:ext cx="922704" cy="924569"/>
          </a:xfrm>
          <a:prstGeom prst="rect">
            <a:avLst/>
          </a:prstGeom>
        </p:spPr>
      </p:pic>
      <p:sp>
        <p:nvSpPr>
          <p:cNvPr id="50" name="矢印: 右 49">
            <a:extLst>
              <a:ext uri="{FF2B5EF4-FFF2-40B4-BE49-F238E27FC236}">
                <a16:creationId xmlns:a16="http://schemas.microsoft.com/office/drawing/2014/main" id="{028D1350-804A-50EE-88C1-08C8B4581B96}"/>
              </a:ext>
            </a:extLst>
          </p:cNvPr>
          <p:cNvSpPr/>
          <p:nvPr/>
        </p:nvSpPr>
        <p:spPr>
          <a:xfrm flipV="1">
            <a:off x="1839307" y="623126"/>
            <a:ext cx="882977" cy="2148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矢印: 右 50">
            <a:extLst>
              <a:ext uri="{FF2B5EF4-FFF2-40B4-BE49-F238E27FC236}">
                <a16:creationId xmlns:a16="http://schemas.microsoft.com/office/drawing/2014/main" id="{74995C62-4863-9670-46E5-C2CED0365942}"/>
              </a:ext>
            </a:extLst>
          </p:cNvPr>
          <p:cNvSpPr/>
          <p:nvPr/>
        </p:nvSpPr>
        <p:spPr>
          <a:xfrm>
            <a:off x="4183570" y="2180024"/>
            <a:ext cx="1137000" cy="271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99A421C9-BF96-D96D-F5C4-63DC7976986A}"/>
              </a:ext>
            </a:extLst>
          </p:cNvPr>
          <p:cNvSpPr/>
          <p:nvPr/>
        </p:nvSpPr>
        <p:spPr>
          <a:xfrm rot="17875656">
            <a:off x="2003227" y="3605271"/>
            <a:ext cx="1894983" cy="2757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矢印: 左右 52">
            <a:extLst>
              <a:ext uri="{FF2B5EF4-FFF2-40B4-BE49-F238E27FC236}">
                <a16:creationId xmlns:a16="http://schemas.microsoft.com/office/drawing/2014/main" id="{366D0655-2C1B-5663-8D7B-4ECA6EFA261C}"/>
              </a:ext>
            </a:extLst>
          </p:cNvPr>
          <p:cNvSpPr/>
          <p:nvPr/>
        </p:nvSpPr>
        <p:spPr>
          <a:xfrm rot="16200000" flipV="1">
            <a:off x="466542" y="2150692"/>
            <a:ext cx="1665328" cy="239444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5" name="グラフィックス 54" descr="Wi-Fi 単色塗りつぶし">
            <a:extLst>
              <a:ext uri="{FF2B5EF4-FFF2-40B4-BE49-F238E27FC236}">
                <a16:creationId xmlns:a16="http://schemas.microsoft.com/office/drawing/2014/main" id="{A3E8505F-595A-32B9-6B9A-C900C2B0F7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08095" y="0"/>
            <a:ext cx="714279" cy="714279"/>
          </a:xfrm>
          <a:prstGeom prst="rect">
            <a:avLst/>
          </a:prstGeom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7915DF0-4AA1-F587-F4B2-B7AE4B3D02B6}"/>
              </a:ext>
            </a:extLst>
          </p:cNvPr>
          <p:cNvSpPr/>
          <p:nvPr/>
        </p:nvSpPr>
        <p:spPr>
          <a:xfrm>
            <a:off x="4359728" y="642174"/>
            <a:ext cx="5445422" cy="36125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矢印: 左右 56">
            <a:extLst>
              <a:ext uri="{FF2B5EF4-FFF2-40B4-BE49-F238E27FC236}">
                <a16:creationId xmlns:a16="http://schemas.microsoft.com/office/drawing/2014/main" id="{378A8E99-2907-5126-A604-DC894C9F4CB7}"/>
              </a:ext>
            </a:extLst>
          </p:cNvPr>
          <p:cNvSpPr/>
          <p:nvPr/>
        </p:nvSpPr>
        <p:spPr>
          <a:xfrm flipV="1">
            <a:off x="7655165" y="1737467"/>
            <a:ext cx="1142801" cy="714278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1" name="グラフィックス 60" descr="雲 枠線">
            <a:extLst>
              <a:ext uri="{FF2B5EF4-FFF2-40B4-BE49-F238E27FC236}">
                <a16:creationId xmlns:a16="http://schemas.microsoft.com/office/drawing/2014/main" id="{825B520B-1360-F91D-0D34-430892A9670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805150" y="4729784"/>
            <a:ext cx="1843688" cy="1943242"/>
          </a:xfrm>
          <a:prstGeom prst="rect">
            <a:avLst/>
          </a:prstGeom>
        </p:spPr>
      </p:pic>
      <p:sp>
        <p:nvSpPr>
          <p:cNvPr id="62" name="矢印: 左右 61">
            <a:extLst>
              <a:ext uri="{FF2B5EF4-FFF2-40B4-BE49-F238E27FC236}">
                <a16:creationId xmlns:a16="http://schemas.microsoft.com/office/drawing/2014/main" id="{939573CF-97A0-6925-B6F6-A9D1DAB3C700}"/>
              </a:ext>
            </a:extLst>
          </p:cNvPr>
          <p:cNvSpPr/>
          <p:nvPr/>
        </p:nvSpPr>
        <p:spPr>
          <a:xfrm rot="5400000" flipV="1">
            <a:off x="9000874" y="3230262"/>
            <a:ext cx="3177676" cy="419157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矢印: 右 62">
            <a:extLst>
              <a:ext uri="{FF2B5EF4-FFF2-40B4-BE49-F238E27FC236}">
                <a16:creationId xmlns:a16="http://schemas.microsoft.com/office/drawing/2014/main" id="{8A7C6084-A089-ADB8-AA98-F590A62BE7EE}"/>
              </a:ext>
            </a:extLst>
          </p:cNvPr>
          <p:cNvSpPr/>
          <p:nvPr/>
        </p:nvSpPr>
        <p:spPr>
          <a:xfrm rot="10800000">
            <a:off x="1815774" y="859057"/>
            <a:ext cx="981383" cy="2004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5" name="グラフィックス 64" descr="目のスキャン 単色塗りつぶし">
            <a:extLst>
              <a:ext uri="{FF2B5EF4-FFF2-40B4-BE49-F238E27FC236}">
                <a16:creationId xmlns:a16="http://schemas.microsoft.com/office/drawing/2014/main" id="{A04E0EDE-30BE-63E9-0B3A-688809F23E6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20466" y="2004025"/>
            <a:ext cx="529542" cy="529542"/>
          </a:xfrm>
          <a:prstGeom prst="rect">
            <a:avLst/>
          </a:prstGeom>
        </p:spPr>
      </p:pic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50C85EA3-EB9E-61F0-C4F1-E87884CC7FBF}"/>
              </a:ext>
            </a:extLst>
          </p:cNvPr>
          <p:cNvSpPr txBox="1"/>
          <p:nvPr/>
        </p:nvSpPr>
        <p:spPr>
          <a:xfrm flipH="1">
            <a:off x="3934902" y="4545118"/>
            <a:ext cx="40806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凡例</a:t>
            </a:r>
            <a:endParaRPr kumimoji="1" lang="en-US" altLang="ja-JP" dirty="0"/>
          </a:p>
          <a:p>
            <a:r>
              <a:rPr kumimoji="1" lang="ja-JP" altLang="en-US" dirty="0"/>
              <a:t>制御の流れ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WIFI</a:t>
            </a:r>
            <a:r>
              <a:rPr kumimoji="1" lang="ja-JP" altLang="en-US" dirty="0"/>
              <a:t>での流れ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ユーザーとの流れ</a:t>
            </a:r>
          </a:p>
        </p:txBody>
      </p:sp>
      <p:sp>
        <p:nvSpPr>
          <p:cNvPr id="68" name="矢印: 右 67">
            <a:extLst>
              <a:ext uri="{FF2B5EF4-FFF2-40B4-BE49-F238E27FC236}">
                <a16:creationId xmlns:a16="http://schemas.microsoft.com/office/drawing/2014/main" id="{9D5742FD-018D-251F-3450-AF129D996E8F}"/>
              </a:ext>
            </a:extLst>
          </p:cNvPr>
          <p:cNvSpPr/>
          <p:nvPr/>
        </p:nvSpPr>
        <p:spPr>
          <a:xfrm>
            <a:off x="4029913" y="5637425"/>
            <a:ext cx="3922267" cy="36125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矢印: 右 68">
            <a:extLst>
              <a:ext uri="{FF2B5EF4-FFF2-40B4-BE49-F238E27FC236}">
                <a16:creationId xmlns:a16="http://schemas.microsoft.com/office/drawing/2014/main" id="{D58F6056-1ABF-CC36-B12B-322882D8FD40}"/>
              </a:ext>
            </a:extLst>
          </p:cNvPr>
          <p:cNvSpPr/>
          <p:nvPr/>
        </p:nvSpPr>
        <p:spPr>
          <a:xfrm>
            <a:off x="4030461" y="5058684"/>
            <a:ext cx="3922268" cy="3612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09BD0C3-146C-63B2-88DC-4412AE40F811}"/>
              </a:ext>
            </a:extLst>
          </p:cNvPr>
          <p:cNvSpPr/>
          <p:nvPr/>
        </p:nvSpPr>
        <p:spPr>
          <a:xfrm>
            <a:off x="3809290" y="4457700"/>
            <a:ext cx="4342489" cy="221532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図形, 円&#10;&#10;自動的に生成された説明">
            <a:extLst>
              <a:ext uri="{FF2B5EF4-FFF2-40B4-BE49-F238E27FC236}">
                <a16:creationId xmlns:a16="http://schemas.microsoft.com/office/drawing/2014/main" id="{40C2BE97-9B54-DB80-1788-290BFCFE5F4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90175" y="-23083"/>
            <a:ext cx="586582" cy="63274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6981013-9488-D416-505D-DC7516212DD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763" y="5442953"/>
            <a:ext cx="632749" cy="63274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D6E8F18-A9E0-5AC6-6D7B-A24C243E3F71}"/>
              </a:ext>
            </a:extLst>
          </p:cNvPr>
          <p:cNvSpPr txBox="1"/>
          <p:nvPr/>
        </p:nvSpPr>
        <p:spPr>
          <a:xfrm>
            <a:off x="2555702" y="1154975"/>
            <a:ext cx="2244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highlight>
                  <a:srgbClr val="C0C0C0"/>
                </a:highlight>
              </a:rPr>
              <a:t>ラズパイ＋</a:t>
            </a:r>
            <a:r>
              <a:rPr kumimoji="1" lang="en-US" altLang="ja-JP" sz="2000" dirty="0">
                <a:highlight>
                  <a:srgbClr val="C0C0C0"/>
                </a:highlight>
              </a:rPr>
              <a:t>ESP32</a:t>
            </a:r>
            <a:endParaRPr kumimoji="1" lang="ja-JP" altLang="en-US" sz="2000" dirty="0">
              <a:highlight>
                <a:srgbClr val="C0C0C0"/>
              </a:highligh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25A39F8-DC4C-3F33-B1D2-358C99773236}"/>
              </a:ext>
            </a:extLst>
          </p:cNvPr>
          <p:cNvSpPr txBox="1"/>
          <p:nvPr/>
        </p:nvSpPr>
        <p:spPr>
          <a:xfrm>
            <a:off x="9713780" y="6343257"/>
            <a:ext cx="2519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>
                <a:highlight>
                  <a:srgbClr val="C0C0C0"/>
                </a:highlight>
              </a:rPr>
              <a:t>openAI</a:t>
            </a:r>
            <a:r>
              <a:rPr kumimoji="1" lang="en-US" altLang="ja-JP" sz="2000" dirty="0">
                <a:highlight>
                  <a:srgbClr val="C0C0C0"/>
                </a:highlight>
              </a:rPr>
              <a:t> </a:t>
            </a:r>
            <a:r>
              <a:rPr kumimoji="1" lang="en-US" altLang="ja-JP" sz="2000" dirty="0" err="1">
                <a:highlight>
                  <a:srgbClr val="C0C0C0"/>
                </a:highlight>
              </a:rPr>
              <a:t>whisperAPI</a:t>
            </a:r>
            <a:endParaRPr kumimoji="1" lang="ja-JP" altLang="en-US" sz="2000" dirty="0">
              <a:highlight>
                <a:srgbClr val="C0C0C0"/>
              </a:highlight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DF22940-25C2-5677-1B07-CC72EFAE0F3A}"/>
              </a:ext>
            </a:extLst>
          </p:cNvPr>
          <p:cNvSpPr txBox="1"/>
          <p:nvPr/>
        </p:nvSpPr>
        <p:spPr>
          <a:xfrm>
            <a:off x="4974259" y="3983881"/>
            <a:ext cx="1543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highlight>
                  <a:srgbClr val="C0C0C0"/>
                </a:highlight>
              </a:rPr>
              <a:t>servomotor</a:t>
            </a:r>
            <a:endParaRPr kumimoji="1" lang="ja-JP" altLang="en-US" sz="2000" dirty="0">
              <a:highlight>
                <a:srgbClr val="C0C0C0"/>
              </a:highlight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28FF88C-E27D-8870-0A5A-10905A5D01F8}"/>
              </a:ext>
            </a:extLst>
          </p:cNvPr>
          <p:cNvSpPr txBox="1"/>
          <p:nvPr/>
        </p:nvSpPr>
        <p:spPr>
          <a:xfrm>
            <a:off x="1990696" y="5675592"/>
            <a:ext cx="1016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highlight>
                  <a:srgbClr val="C0C0C0"/>
                </a:highlight>
              </a:rPr>
              <a:t>switch</a:t>
            </a:r>
            <a:endParaRPr kumimoji="1" lang="ja-JP" altLang="en-US" sz="2000" dirty="0">
              <a:highlight>
                <a:srgbClr val="C0C0C0"/>
              </a:highlight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16A333B-2A65-6374-44B4-D3781989ED0E}"/>
              </a:ext>
            </a:extLst>
          </p:cNvPr>
          <p:cNvSpPr txBox="1"/>
          <p:nvPr/>
        </p:nvSpPr>
        <p:spPr>
          <a:xfrm>
            <a:off x="284337" y="164544"/>
            <a:ext cx="2982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highlight>
                  <a:srgbClr val="008080"/>
                </a:highlight>
              </a:rPr>
              <a:t>③</a:t>
            </a:r>
            <a:r>
              <a:rPr kumimoji="1" lang="ja-JP" altLang="en-US" sz="2000" dirty="0">
                <a:solidFill>
                  <a:schemeClr val="bg1"/>
                </a:solidFill>
                <a:highlight>
                  <a:srgbClr val="008080"/>
                </a:highlight>
              </a:rPr>
              <a:t>目覚めをモデルで推論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B51D2C3-6CDE-A65B-61BF-38FE8B3A30C4}"/>
              </a:ext>
            </a:extLst>
          </p:cNvPr>
          <p:cNvSpPr txBox="1"/>
          <p:nvPr/>
        </p:nvSpPr>
        <p:spPr>
          <a:xfrm>
            <a:off x="284337" y="6084265"/>
            <a:ext cx="3524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  <a:highlight>
                  <a:srgbClr val="008080"/>
                </a:highlight>
              </a:rPr>
              <a:t>①</a:t>
            </a:r>
            <a:r>
              <a:rPr kumimoji="1" lang="en-US" altLang="ja-JP" sz="2000" dirty="0">
                <a:solidFill>
                  <a:schemeClr val="bg1"/>
                </a:solidFill>
                <a:highlight>
                  <a:srgbClr val="008080"/>
                </a:highlight>
              </a:rPr>
              <a:t>switch</a:t>
            </a:r>
            <a:r>
              <a:rPr kumimoji="1" lang="ja-JP" altLang="en-US" sz="2000" dirty="0">
                <a:solidFill>
                  <a:schemeClr val="bg1"/>
                </a:solidFill>
                <a:highlight>
                  <a:srgbClr val="008080"/>
                </a:highlight>
              </a:rPr>
              <a:t>を押してカメラ起動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9B0CEDB-072C-2693-45C4-BF79E1D62869}"/>
              </a:ext>
            </a:extLst>
          </p:cNvPr>
          <p:cNvSpPr txBox="1"/>
          <p:nvPr/>
        </p:nvSpPr>
        <p:spPr>
          <a:xfrm>
            <a:off x="1491091" y="2123478"/>
            <a:ext cx="1728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  <a:highlight>
                  <a:srgbClr val="008080"/>
                </a:highlight>
              </a:rPr>
              <a:t>②</a:t>
            </a:r>
            <a:r>
              <a:rPr lang="ja-JP" altLang="en-US" sz="2000" dirty="0">
                <a:solidFill>
                  <a:schemeClr val="bg1"/>
                </a:solidFill>
                <a:highlight>
                  <a:srgbClr val="008080"/>
                </a:highlight>
              </a:rPr>
              <a:t>目覚め</a:t>
            </a:r>
            <a:r>
              <a:rPr kumimoji="1" lang="ja-JP" altLang="en-US" dirty="0">
                <a:solidFill>
                  <a:schemeClr val="bg1"/>
                </a:solidFill>
                <a:highlight>
                  <a:srgbClr val="008080"/>
                </a:highlight>
              </a:rPr>
              <a:t>検知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B391492-8EC7-7BCE-FC72-FDC3241F0CE2}"/>
              </a:ext>
            </a:extLst>
          </p:cNvPr>
          <p:cNvSpPr txBox="1"/>
          <p:nvPr/>
        </p:nvSpPr>
        <p:spPr>
          <a:xfrm>
            <a:off x="6484351" y="3963209"/>
            <a:ext cx="2341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  <a:highlight>
                  <a:srgbClr val="008080"/>
                </a:highlight>
              </a:rPr>
              <a:t>④目覚め</a:t>
            </a:r>
            <a:r>
              <a:rPr kumimoji="1" lang="ja-JP" altLang="en-US" sz="2000" dirty="0">
                <a:solidFill>
                  <a:schemeClr val="bg1"/>
                </a:solidFill>
                <a:highlight>
                  <a:srgbClr val="008080"/>
                </a:highlight>
              </a:rPr>
              <a:t>検知</a:t>
            </a:r>
            <a:r>
              <a:rPr kumimoji="1" lang="ja-JP" altLang="en-US" dirty="0">
                <a:solidFill>
                  <a:schemeClr val="bg1"/>
                </a:solidFill>
                <a:highlight>
                  <a:srgbClr val="008080"/>
                </a:highlight>
              </a:rPr>
              <a:t>で駆動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76902C5-8D9B-32F7-5C4E-7249135C5334}"/>
              </a:ext>
            </a:extLst>
          </p:cNvPr>
          <p:cNvSpPr txBox="1"/>
          <p:nvPr/>
        </p:nvSpPr>
        <p:spPr>
          <a:xfrm>
            <a:off x="7270913" y="2719300"/>
            <a:ext cx="3032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  <a:highlight>
                  <a:srgbClr val="008080"/>
                </a:highlight>
              </a:rPr>
              <a:t>⑤目覚め検知で</a:t>
            </a:r>
            <a:r>
              <a:rPr kumimoji="1" lang="en-US" altLang="ja-JP" sz="2000" dirty="0" err="1">
                <a:solidFill>
                  <a:schemeClr val="bg1"/>
                </a:solidFill>
                <a:highlight>
                  <a:srgbClr val="008080"/>
                </a:highlight>
              </a:rPr>
              <a:t>chatGPT</a:t>
            </a:r>
            <a:r>
              <a:rPr kumimoji="1" lang="ja-JP" altLang="en-US" sz="2000" dirty="0">
                <a:solidFill>
                  <a:schemeClr val="bg1"/>
                </a:solidFill>
                <a:highlight>
                  <a:srgbClr val="008080"/>
                </a:highlight>
              </a:rPr>
              <a:t>と会話開始・繰り返し</a:t>
            </a:r>
          </a:p>
        </p:txBody>
      </p:sp>
      <p:pic>
        <p:nvPicPr>
          <p:cNvPr id="2" name="グラフィックス 1" descr="ポッドキャスト 単色塗りつぶし">
            <a:extLst>
              <a:ext uri="{FF2B5EF4-FFF2-40B4-BE49-F238E27FC236}">
                <a16:creationId xmlns:a16="http://schemas.microsoft.com/office/drawing/2014/main" id="{30A4DA0E-EC20-99A6-401A-6912680467C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014658" y="1534629"/>
            <a:ext cx="944672" cy="944672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8E817734-C5A2-A207-E239-561AA0D72447}"/>
              </a:ext>
            </a:extLst>
          </p:cNvPr>
          <p:cNvSpPr/>
          <p:nvPr/>
        </p:nvSpPr>
        <p:spPr>
          <a:xfrm>
            <a:off x="4040441" y="6188645"/>
            <a:ext cx="3922267" cy="361258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581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02C682-DDEE-939E-2B2E-B4914249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0" y="497205"/>
            <a:ext cx="10515600" cy="986155"/>
          </a:xfrm>
        </p:spPr>
        <p:txBody>
          <a:bodyPr/>
          <a:lstStyle/>
          <a:p>
            <a:r>
              <a:rPr lang="ja-JP" altLang="en-US" u="sng" dirty="0"/>
              <a:t>競合商品</a:t>
            </a:r>
            <a:r>
              <a:rPr lang="en-US" altLang="ja-JP" u="sng" dirty="0"/>
              <a:t>(</a:t>
            </a:r>
            <a:r>
              <a:rPr lang="ja-JP" altLang="en-US" u="sng" dirty="0"/>
              <a:t>参考</a:t>
            </a:r>
            <a:r>
              <a:rPr lang="en-US" altLang="ja-JP" u="sng" dirty="0"/>
              <a:t>)</a:t>
            </a:r>
            <a:endParaRPr kumimoji="1" lang="ja-JP" altLang="en-US" u="sng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F93C11-A43C-BAAA-F8F5-391358F9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1991359"/>
            <a:ext cx="3683000" cy="3515043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25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2DEBC3-7E2A-29FA-BA3C-CF4E8B270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240" y="446405"/>
            <a:ext cx="10515600" cy="935355"/>
          </a:xfrm>
        </p:spPr>
        <p:txBody>
          <a:bodyPr/>
          <a:lstStyle/>
          <a:p>
            <a:r>
              <a:rPr kumimoji="1" lang="ja-JP" altLang="en-US" dirty="0"/>
              <a:t>導入・ランニングコスト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6F8C0D-761E-A4C6-5E95-0F68DEB1B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9335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9D0D0F-656A-D147-AAA9-CF99D8DA3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478405"/>
            <a:ext cx="10515600" cy="1325563"/>
          </a:xfrm>
        </p:spPr>
        <p:txBody>
          <a:bodyPr>
            <a:noAutofit/>
          </a:bodyPr>
          <a:lstStyle/>
          <a:p>
            <a:r>
              <a:rPr kumimoji="1" lang="ja-JP" altLang="en-US" sz="9600" dirty="0"/>
              <a:t>作成</a:t>
            </a:r>
            <a:r>
              <a:rPr kumimoji="1" lang="en-US" altLang="ja-JP" sz="9600" dirty="0"/>
              <a:t>AI</a:t>
            </a:r>
            <a:r>
              <a:rPr kumimoji="1" lang="ja-JP" altLang="en-US" sz="9600" dirty="0"/>
              <a:t>モデル解説</a:t>
            </a:r>
          </a:p>
        </p:txBody>
      </p:sp>
    </p:spTree>
    <p:extLst>
      <p:ext uri="{BB962C8B-B14F-4D97-AF65-F5344CB8AC3E}">
        <p14:creationId xmlns:p14="http://schemas.microsoft.com/office/powerpoint/2010/main" val="958751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F80EB9-F423-7210-016E-1E2E5FE0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395605"/>
            <a:ext cx="10515600" cy="843915"/>
          </a:xfrm>
        </p:spPr>
        <p:txBody>
          <a:bodyPr/>
          <a:lstStyle/>
          <a:p>
            <a:r>
              <a:rPr kumimoji="1" lang="en-US" altLang="ja-JP" u="sng" dirty="0">
                <a:latin typeface="+mj-ea"/>
              </a:rPr>
              <a:t>model : VGG16</a:t>
            </a:r>
            <a:endParaRPr kumimoji="1" lang="ja-JP" altLang="en-US" u="sng" dirty="0">
              <a:latin typeface="+mj-ea"/>
            </a:endParaRPr>
          </a:p>
        </p:txBody>
      </p:sp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13971698-2188-927E-90F2-0DD66F489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72" y="1356117"/>
            <a:ext cx="7948527" cy="5106278"/>
          </a:xfrm>
        </p:spPr>
      </p:pic>
    </p:spTree>
    <p:extLst>
      <p:ext uri="{BB962C8B-B14F-4D97-AF65-F5344CB8AC3E}">
        <p14:creationId xmlns:p14="http://schemas.microsoft.com/office/powerpoint/2010/main" val="172553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1AF273-E09D-9155-0936-59B9E18B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04165"/>
            <a:ext cx="10515600" cy="965835"/>
          </a:xfrm>
        </p:spPr>
        <p:txBody>
          <a:bodyPr/>
          <a:lstStyle/>
          <a:p>
            <a:r>
              <a:rPr lang="ja-JP" altLang="en-US" u="sng" dirty="0"/>
              <a:t>転移学習</a:t>
            </a:r>
            <a:endParaRPr kumimoji="1" lang="ja-JP" altLang="en-US" u="sng" dirty="0"/>
          </a:p>
        </p:txBody>
      </p:sp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44F178AA-8F31-D1AD-33E9-7F23DBD60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0" y="1270000"/>
            <a:ext cx="9657080" cy="5060517"/>
          </a:xfrm>
        </p:spPr>
      </p:pic>
    </p:spTree>
    <p:extLst>
      <p:ext uri="{BB962C8B-B14F-4D97-AF65-F5344CB8AC3E}">
        <p14:creationId xmlns:p14="http://schemas.microsoft.com/office/powerpoint/2010/main" val="2408805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5A1D0-23B7-CCBD-5AF2-AF6A575A5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20" y="30416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訓練データ</a:t>
            </a:r>
            <a:r>
              <a:rPr kumimoji="1" lang="en-US" altLang="ja-JP" dirty="0">
                <a:latin typeface="+mj-ea"/>
              </a:rPr>
              <a:t>(OPEN/CLOSE)</a:t>
            </a:r>
            <a:endParaRPr kumimoji="1" lang="ja-JP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0446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561B3-F5EA-35E0-63D3-07741760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04" y="2062369"/>
            <a:ext cx="10515600" cy="2733261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18000" dirty="0"/>
              <a:t>実演</a:t>
            </a:r>
          </a:p>
        </p:txBody>
      </p:sp>
    </p:spTree>
    <p:extLst>
      <p:ext uri="{BB962C8B-B14F-4D97-AF65-F5344CB8AC3E}">
        <p14:creationId xmlns:p14="http://schemas.microsoft.com/office/powerpoint/2010/main" val="3264190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19D4E7-7900-B497-BDDE-F36C8B205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66" y="407495"/>
            <a:ext cx="10515600" cy="928654"/>
          </a:xfrm>
        </p:spPr>
        <p:txBody>
          <a:bodyPr/>
          <a:lstStyle/>
          <a:p>
            <a:r>
              <a:rPr kumimoji="1" lang="ja-JP" altLang="en-US" u="sng" dirty="0"/>
              <a:t>今後の改善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914BBFF-AA2A-1FBA-D915-A7C31EC9309D}"/>
              </a:ext>
            </a:extLst>
          </p:cNvPr>
          <p:cNvSpPr txBox="1"/>
          <p:nvPr/>
        </p:nvSpPr>
        <p:spPr>
          <a:xfrm>
            <a:off x="983467" y="1417259"/>
            <a:ext cx="1015189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システム</a:t>
            </a:r>
            <a:r>
              <a:rPr kumimoji="1" lang="en-US" altLang="ja-JP" sz="2800" dirty="0"/>
              <a:t>OFF</a:t>
            </a:r>
            <a:r>
              <a:rPr kumimoji="1" lang="ja-JP" altLang="en-US" sz="2800" dirty="0"/>
              <a:t>のスイッチが搭載出来なかった。</a:t>
            </a:r>
            <a:br>
              <a:rPr kumimoji="1" lang="en-US" altLang="ja-JP" sz="2800" dirty="0"/>
            </a:br>
            <a:r>
              <a:rPr kumimoji="1" lang="ja-JP" altLang="en-US" sz="2800" dirty="0"/>
              <a:t>⇒継続開発で導入します。</a:t>
            </a:r>
            <a:endParaRPr kumimoji="1"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夜明け等、暗い状況での目覚めの検知に弱い</a:t>
            </a:r>
            <a:br>
              <a:rPr kumimoji="1" lang="en-US" altLang="ja-JP" sz="2800" dirty="0"/>
            </a:br>
            <a:r>
              <a:rPr kumimoji="1" lang="ja-JP" altLang="en-US" sz="2800" dirty="0"/>
              <a:t>⇒スマホ用カメラまで性能を上げ、ナイトモードに対応。</a:t>
            </a:r>
            <a:endParaRPr kumimoji="1"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ベッドの駆動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ラズパイ</a:t>
            </a:r>
            <a:r>
              <a:rPr kumimoji="1" lang="en-US" altLang="ja-JP" sz="2800" dirty="0"/>
              <a:t>)</a:t>
            </a:r>
            <a:r>
              <a:rPr kumimoji="1" lang="ja-JP" altLang="en-US" sz="2800" dirty="0"/>
              <a:t>と会話</a:t>
            </a:r>
            <a:r>
              <a:rPr kumimoji="1" lang="en-US" altLang="ja-JP" sz="2800" dirty="0"/>
              <a:t>(PC)</a:t>
            </a:r>
            <a:r>
              <a:rPr kumimoji="1" lang="ja-JP" altLang="en-US" sz="2800" dirty="0"/>
              <a:t>が分離している。</a:t>
            </a:r>
            <a:br>
              <a:rPr kumimoji="1" lang="en-US" altLang="ja-JP" sz="2800" dirty="0"/>
            </a:br>
            <a:r>
              <a:rPr kumimoji="1" lang="ja-JP" altLang="en-US" sz="2800" dirty="0"/>
              <a:t>⇒ラズパイ５にモデルを切り替え一本化を図る。</a:t>
            </a:r>
            <a:endParaRPr kumimoji="1"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800" dirty="0"/>
              <a:t>AI</a:t>
            </a:r>
            <a:r>
              <a:rPr kumimoji="1" lang="ja-JP" altLang="en-US" sz="2800" dirty="0"/>
              <a:t>モデルの性能が低い。</a:t>
            </a:r>
            <a:br>
              <a:rPr kumimoji="1" lang="en-US" altLang="ja-JP" sz="2800" dirty="0"/>
            </a:br>
            <a:r>
              <a:rPr kumimoji="1" lang="ja-JP" altLang="en-US" sz="2800" dirty="0"/>
              <a:t>⇒バックエンドは</a:t>
            </a:r>
            <a:r>
              <a:rPr kumimoji="1" lang="en-US" altLang="ja-JP" sz="2800" dirty="0"/>
              <a:t>AWS</a:t>
            </a:r>
            <a:r>
              <a:rPr kumimoji="1" lang="ja-JP" altLang="en-US" sz="2800" dirty="0"/>
              <a:t>等、クラウドを使い性能向上を図る。</a:t>
            </a:r>
            <a:endParaRPr kumimoji="1"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ベッドサイズのサーボではない。</a:t>
            </a:r>
            <a:br>
              <a:rPr kumimoji="1" lang="en-US" altLang="ja-JP" sz="2800" dirty="0"/>
            </a:br>
            <a:r>
              <a:rPr kumimoji="1" lang="ja-JP" altLang="en-US" sz="2800" dirty="0"/>
              <a:t>⇒製品一体型のベッドを想定しパーツは選定する。</a:t>
            </a:r>
            <a:endParaRPr kumimoji="1"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89988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D83F952-F745-26F9-F357-AE2DC37F438B}"/>
              </a:ext>
            </a:extLst>
          </p:cNvPr>
          <p:cNvSpPr txBox="1"/>
          <p:nvPr/>
        </p:nvSpPr>
        <p:spPr>
          <a:xfrm>
            <a:off x="1046480" y="487680"/>
            <a:ext cx="4917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u="sng" dirty="0" err="1">
                <a:latin typeface="+mj-ea"/>
                <a:ea typeface="+mj-ea"/>
              </a:rPr>
              <a:t>FieldProject</a:t>
            </a:r>
            <a:endParaRPr kumimoji="1" lang="ja-JP" altLang="en-US" sz="4800" u="sng" dirty="0">
              <a:latin typeface="+mj-ea"/>
              <a:ea typeface="+mj-ea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E5ED5C8-90B6-32E4-FCD3-6286A9CE2EBD}"/>
              </a:ext>
            </a:extLst>
          </p:cNvPr>
          <p:cNvSpPr txBox="1"/>
          <p:nvPr/>
        </p:nvSpPr>
        <p:spPr>
          <a:xfrm>
            <a:off x="1300480" y="1556543"/>
            <a:ext cx="409448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b="1" dirty="0">
                <a:latin typeface="+mn-ea"/>
              </a:rPr>
              <a:t>チームメンバー</a:t>
            </a:r>
            <a:endParaRPr kumimoji="1" lang="en-US" altLang="ja-JP" sz="28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kumimoji="1" lang="ja-JP" altLang="en-US" sz="2800" b="1" dirty="0">
                <a:latin typeface="+mn-ea"/>
              </a:rPr>
              <a:t>原　卓也</a:t>
            </a:r>
            <a:endParaRPr kumimoji="1" lang="en-US" altLang="ja-JP" sz="28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ja-JP" altLang="en-US" sz="2800" b="1" dirty="0">
                <a:latin typeface="+mn-ea"/>
              </a:rPr>
              <a:t>荻野　莉伊</a:t>
            </a:r>
            <a:endParaRPr kumimoji="1" lang="en-US" altLang="ja-JP" sz="28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kumimoji="1" lang="ja-JP" altLang="en-US" sz="2800" b="1" dirty="0">
                <a:latin typeface="+mn-ea"/>
              </a:rPr>
              <a:t>宮川　茂人</a:t>
            </a:r>
            <a:endParaRPr kumimoji="1" lang="en-US" altLang="ja-JP" sz="28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ja-JP" altLang="en-US" sz="2800" b="1" dirty="0">
                <a:latin typeface="+mn-ea"/>
              </a:rPr>
              <a:t>畑　明日香</a:t>
            </a:r>
            <a:endParaRPr kumimoji="1" lang="en-US" altLang="ja-JP" sz="2800" b="1" dirty="0">
              <a:latin typeface="+mn-ea"/>
            </a:endParaRPr>
          </a:p>
          <a:p>
            <a:pPr lvl="1"/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CC9475-BF8A-BC8E-53DD-A2E98A70ADF4}"/>
              </a:ext>
            </a:extLst>
          </p:cNvPr>
          <p:cNvSpPr txBox="1"/>
          <p:nvPr/>
        </p:nvSpPr>
        <p:spPr>
          <a:xfrm>
            <a:off x="1046480" y="4102734"/>
            <a:ext cx="38506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4400" u="sng" dirty="0"/>
              <a:t>製品名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54FA653-5D1B-418E-B9B3-CF3EF90D9405}"/>
              </a:ext>
            </a:extLst>
          </p:cNvPr>
          <p:cNvSpPr txBox="1"/>
          <p:nvPr/>
        </p:nvSpPr>
        <p:spPr>
          <a:xfrm>
            <a:off x="1046480" y="507821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3200" b="1" kern="1200" dirty="0">
                <a:solidFill>
                  <a:schemeClr val="tx1"/>
                </a:solidFill>
                <a:latin typeface="+mn-ea"/>
                <a:cs typeface="+mj-cs"/>
              </a:rPr>
              <a:t>要介護者起床さわやかサポート</a:t>
            </a:r>
            <a:endParaRPr lang="ja-JP" altLang="en-US" sz="3200" b="1" dirty="0">
              <a:latin typeface="+mn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EC2A19A-592B-D877-94D1-D955B25D5DFE}"/>
              </a:ext>
            </a:extLst>
          </p:cNvPr>
          <p:cNvSpPr txBox="1"/>
          <p:nvPr/>
        </p:nvSpPr>
        <p:spPr>
          <a:xfrm>
            <a:off x="7620000" y="4102734"/>
            <a:ext cx="23567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u="sng" dirty="0"/>
              <a:t>AI</a:t>
            </a:r>
            <a:r>
              <a:rPr kumimoji="1" lang="ja-JP" altLang="en-US" sz="4400" u="sng" dirty="0"/>
              <a:t>モデル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683581E-FB9B-72F5-B70C-040D9F604C9D}"/>
              </a:ext>
            </a:extLst>
          </p:cNvPr>
          <p:cNvSpPr txBox="1"/>
          <p:nvPr/>
        </p:nvSpPr>
        <p:spPr>
          <a:xfrm>
            <a:off x="7528560" y="4998720"/>
            <a:ext cx="4225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+mn-ea"/>
              </a:rPr>
              <a:t>vgg16</a:t>
            </a:r>
            <a:r>
              <a:rPr kumimoji="1" lang="ja-JP" altLang="en-US" sz="3200" b="1" dirty="0">
                <a:latin typeface="+mn-ea"/>
              </a:rPr>
              <a:t>転移学習モデル</a:t>
            </a:r>
            <a:endParaRPr kumimoji="1" lang="en-US" altLang="ja-JP" sz="3200" b="1" dirty="0">
              <a:latin typeface="+mn-ea"/>
            </a:endParaRPr>
          </a:p>
        </p:txBody>
      </p:sp>
      <p:pic>
        <p:nvPicPr>
          <p:cNvPr id="14" name="図 13" descr="ロゴ&#10;&#10;自動的に生成された説明">
            <a:extLst>
              <a:ext uri="{FF2B5EF4-FFF2-40B4-BE49-F238E27FC236}">
                <a16:creationId xmlns:a16="http://schemas.microsoft.com/office/drawing/2014/main" id="{8C661317-B67C-384C-7F08-459539F12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297" y="713631"/>
            <a:ext cx="3129280" cy="312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4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BA04366-DD43-9052-9AC3-EBA8BC12B49E}"/>
              </a:ext>
            </a:extLst>
          </p:cNvPr>
          <p:cNvSpPr txBox="1"/>
          <p:nvPr/>
        </p:nvSpPr>
        <p:spPr>
          <a:xfrm>
            <a:off x="1010920" y="253397"/>
            <a:ext cx="10515600" cy="1273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ja-JP" altLang="en-US" sz="4800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担当紹介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2592165-3EA2-4B40-5251-02ACDB6AC209}"/>
              </a:ext>
            </a:extLst>
          </p:cNvPr>
          <p:cNvSpPr txBox="1"/>
          <p:nvPr/>
        </p:nvSpPr>
        <p:spPr>
          <a:xfrm>
            <a:off x="1010920" y="1526630"/>
            <a:ext cx="10515600" cy="4786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リーダー　原　卓也</a:t>
            </a:r>
            <a:br>
              <a:rPr kumimoji="1" lang="en-US" altLang="ja-JP" sz="4400" dirty="0"/>
            </a:br>
            <a:endParaRPr kumimoji="1" lang="en-US" altLang="ja-JP" sz="44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4400" dirty="0"/>
              <a:t>メインコーダー　荻野　莉伊</a:t>
            </a:r>
            <a:br>
              <a:rPr lang="en-US" altLang="ja-JP" sz="4400" dirty="0"/>
            </a:br>
            <a:endParaRPr lang="en-US" altLang="ja-JP" sz="44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ja-JP" sz="4400" dirty="0"/>
              <a:t>AI</a:t>
            </a:r>
            <a:r>
              <a:rPr kumimoji="1" lang="ja-JP" altLang="en-US" sz="4400" dirty="0"/>
              <a:t>モデルエンジニア　宮川　茂人</a:t>
            </a:r>
            <a:br>
              <a:rPr kumimoji="1" lang="en-US" altLang="ja-JP" sz="4400" dirty="0"/>
            </a:br>
            <a:endParaRPr kumimoji="1" lang="en-US" altLang="ja-JP" sz="44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4400" dirty="0"/>
              <a:t>IoT</a:t>
            </a:r>
            <a:r>
              <a:rPr lang="ja-JP" altLang="en-US" sz="4400" dirty="0"/>
              <a:t>エンジニア　畑　明日香</a:t>
            </a: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1732537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25BAD76-EFFE-ACCD-116E-68EA8A8CDDD4}"/>
              </a:ext>
            </a:extLst>
          </p:cNvPr>
          <p:cNvSpPr txBox="1"/>
          <p:nvPr/>
        </p:nvSpPr>
        <p:spPr>
          <a:xfrm>
            <a:off x="992653" y="534588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u="sng" dirty="0"/>
              <a:t>現在の問題点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A7D6821-52F6-5436-0100-B21EDE36A4DE}"/>
              </a:ext>
            </a:extLst>
          </p:cNvPr>
          <p:cNvSpPr txBox="1"/>
          <p:nvPr/>
        </p:nvSpPr>
        <p:spPr>
          <a:xfrm>
            <a:off x="1079770" y="1673157"/>
            <a:ext cx="1012649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荻野さん</a:t>
            </a:r>
            <a:br>
              <a:rPr lang="en-US" altLang="ja-JP" sz="2000" dirty="0"/>
            </a:br>
            <a:r>
              <a:rPr lang="ja-JP" altLang="en-US" sz="2000" dirty="0"/>
              <a:t>装置毎の各ファイルの通信整備</a:t>
            </a:r>
            <a:br>
              <a:rPr lang="en-US" altLang="ja-JP" sz="2000" dirty="0"/>
            </a:br>
            <a:r>
              <a:rPr lang="ja-JP" altLang="en-US" sz="2000" dirty="0"/>
              <a:t>カメラキャプチャーのモデル</a:t>
            </a:r>
            <a:r>
              <a:rPr lang="en-US" altLang="ja-JP" sz="2000" dirty="0"/>
              <a:t>UPDATE(</a:t>
            </a:r>
            <a:r>
              <a:rPr lang="ja-JP" altLang="en-US" sz="2000" dirty="0"/>
              <a:t>２期モデルを参考</a:t>
            </a:r>
            <a:r>
              <a:rPr lang="en-US" altLang="ja-JP" sz="2000" dirty="0"/>
              <a:t>)</a:t>
            </a:r>
            <a:br>
              <a:rPr lang="en-US" altLang="ja-JP" sz="2000" dirty="0"/>
            </a:br>
            <a:br>
              <a:rPr lang="en-US" altLang="ja-JP" sz="2000" dirty="0"/>
            </a:b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宮川さん</a:t>
            </a:r>
            <a:br>
              <a:rPr kumimoji="1" lang="en-US" altLang="ja-JP" sz="2000" dirty="0"/>
            </a:br>
            <a:r>
              <a:rPr kumimoji="1" lang="ja-JP" altLang="en-US" sz="2000" dirty="0"/>
              <a:t>モデル再構築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現モデルに２期モデル組み込み</a:t>
            </a:r>
            <a:r>
              <a:rPr kumimoji="1" lang="en-US" altLang="ja-JP" sz="2000" dirty="0"/>
              <a:t>)</a:t>
            </a:r>
            <a:br>
              <a:rPr kumimoji="1" lang="en-US" altLang="ja-JP" sz="2000" dirty="0"/>
            </a:br>
            <a:r>
              <a:rPr kumimoji="1" lang="ja-JP" altLang="en-US" sz="2000" dirty="0"/>
              <a:t>学習データセット追加</a:t>
            </a:r>
            <a:br>
              <a:rPr lang="en-US" altLang="ja-JP" sz="2000" dirty="0"/>
            </a:br>
            <a:r>
              <a:rPr lang="ja-JP" altLang="en-US" sz="2000" dirty="0"/>
              <a:t>学習済みモデルへ昇華・検証</a:t>
            </a:r>
            <a:br>
              <a:rPr lang="en-US" altLang="ja-JP" sz="2000" dirty="0"/>
            </a:b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畑さん</a:t>
            </a:r>
            <a:br>
              <a:rPr lang="en-US" altLang="ja-JP" sz="2000" dirty="0"/>
            </a:br>
            <a:r>
              <a:rPr lang="ja-JP" altLang="en-US" sz="2000" dirty="0"/>
              <a:t>介護・福祉関連情報継続収集</a:t>
            </a:r>
            <a:br>
              <a:rPr lang="en-US" altLang="ja-JP" sz="2000" dirty="0"/>
            </a:b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原</a:t>
            </a:r>
            <a:br>
              <a:rPr kumimoji="1" lang="en-US" altLang="ja-JP" sz="2000" dirty="0"/>
            </a:br>
            <a:r>
              <a:rPr kumimoji="1" lang="ja-JP" altLang="en-US" sz="2000" dirty="0"/>
              <a:t>発表当日のプレゼン資料残り５０％作成</a:t>
            </a:r>
            <a:endParaRPr kumimoji="1"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956168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153EE3-DF9D-4D08-149D-CDAEE7B79561}"/>
              </a:ext>
            </a:extLst>
          </p:cNvPr>
          <p:cNvSpPr txBox="1"/>
          <p:nvPr/>
        </p:nvSpPr>
        <p:spPr>
          <a:xfrm>
            <a:off x="324465" y="5343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u="sng" dirty="0"/>
              <a:t>フロー図</a:t>
            </a:r>
          </a:p>
        </p:txBody>
      </p:sp>
      <p:pic>
        <p:nvPicPr>
          <p:cNvPr id="9" name="図 8" descr="グラフ, テーブル, Excel&#10;&#10;自動的に生成された説明">
            <a:extLst>
              <a:ext uri="{FF2B5EF4-FFF2-40B4-BE49-F238E27FC236}">
                <a16:creationId xmlns:a16="http://schemas.microsoft.com/office/drawing/2014/main" id="{A5D626B0-1922-1D8B-ADE6-F5A3EB907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" y="1303818"/>
            <a:ext cx="11879000" cy="480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0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B0BB3-86F8-96F0-8D13-40F4BEC09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363" y="2711206"/>
            <a:ext cx="10803194" cy="9687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60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要介護者起床さわやかサポート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59A984-2627-EA92-53D2-8A5DF8C8F028}"/>
              </a:ext>
            </a:extLst>
          </p:cNvPr>
          <p:cNvSpPr txBox="1"/>
          <p:nvPr/>
        </p:nvSpPr>
        <p:spPr>
          <a:xfrm>
            <a:off x="1110683" y="540858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u="sng" dirty="0">
                <a:latin typeface="+mj-ea"/>
                <a:ea typeface="+mj-ea"/>
              </a:rPr>
              <a:t>製品名</a:t>
            </a:r>
          </a:p>
        </p:txBody>
      </p:sp>
    </p:spTree>
    <p:extLst>
      <p:ext uri="{BB962C8B-B14F-4D97-AF65-F5344CB8AC3E}">
        <p14:creationId xmlns:p14="http://schemas.microsoft.com/office/powerpoint/2010/main" val="84450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2A9BB8E-2783-D865-857F-3DA26F710254}"/>
              </a:ext>
            </a:extLst>
          </p:cNvPr>
          <p:cNvSpPr txBox="1"/>
          <p:nvPr/>
        </p:nvSpPr>
        <p:spPr>
          <a:xfrm>
            <a:off x="1104089" y="578796"/>
            <a:ext cx="2699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u="sng" dirty="0">
                <a:latin typeface="+mj-ea"/>
                <a:ea typeface="+mj-ea"/>
              </a:rPr>
              <a:t>製作動機</a:t>
            </a:r>
            <a:endParaRPr kumimoji="1" lang="en-US" altLang="ja-JP" sz="4800" u="sng" dirty="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FE8BB0-9769-E58A-2C09-C92D60472C48}"/>
              </a:ext>
            </a:extLst>
          </p:cNvPr>
          <p:cNvSpPr txBox="1"/>
          <p:nvPr/>
        </p:nvSpPr>
        <p:spPr>
          <a:xfrm>
            <a:off x="1104089" y="1650676"/>
            <a:ext cx="91488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チームで介護に想いを馳せる。</a:t>
            </a:r>
            <a:endParaRPr kumimoji="1" lang="en-US" altLang="ja-JP" sz="4800" dirty="0"/>
          </a:p>
          <a:p>
            <a:r>
              <a:rPr kumimoji="1" lang="ja-JP" altLang="en-US" sz="4800" dirty="0"/>
              <a:t>介護者の恒常的な疲れ。</a:t>
            </a:r>
            <a:endParaRPr kumimoji="1" lang="en-US" altLang="ja-JP" sz="4800" dirty="0"/>
          </a:p>
          <a:p>
            <a:r>
              <a:rPr kumimoji="1" lang="ja-JP" altLang="en-US" sz="4800" dirty="0"/>
              <a:t>要介護者</a:t>
            </a:r>
            <a:r>
              <a:rPr kumimoji="1" lang="en-US" altLang="ja-JP" sz="4800" dirty="0"/>
              <a:t>(</a:t>
            </a:r>
            <a:r>
              <a:rPr kumimoji="1" lang="ja-JP" altLang="en-US" sz="4800" dirty="0"/>
              <a:t>寝たきり状態</a:t>
            </a:r>
            <a:r>
              <a:rPr kumimoji="1" lang="en-US" altLang="ja-JP" sz="4800" dirty="0"/>
              <a:t>)</a:t>
            </a:r>
            <a:br>
              <a:rPr kumimoji="1" lang="en-US" altLang="ja-JP" sz="4800" dirty="0"/>
            </a:br>
            <a:r>
              <a:rPr kumimoji="1" lang="ja-JP" altLang="en-US" sz="4800" dirty="0"/>
              <a:t>が一人で目覚めた時の孤独感。</a:t>
            </a:r>
            <a:endParaRPr kumimoji="1" lang="en-US" altLang="ja-JP" sz="4800" dirty="0"/>
          </a:p>
          <a:p>
            <a:r>
              <a:rPr kumimoji="1" lang="ja-JP" altLang="en-US" sz="4800" dirty="0"/>
              <a:t>双方の課題解決を実現したい。</a:t>
            </a:r>
          </a:p>
        </p:txBody>
      </p:sp>
    </p:spTree>
    <p:extLst>
      <p:ext uri="{BB962C8B-B14F-4D97-AF65-F5344CB8AC3E}">
        <p14:creationId xmlns:p14="http://schemas.microsoft.com/office/powerpoint/2010/main" val="129037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330B4B0-893D-DCBA-91D4-2D5375D5A699}"/>
              </a:ext>
            </a:extLst>
          </p:cNvPr>
          <p:cNvSpPr txBox="1"/>
          <p:nvPr/>
        </p:nvSpPr>
        <p:spPr>
          <a:xfrm>
            <a:off x="1046480" y="579120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u="sng" dirty="0">
                <a:latin typeface="+mj-ea"/>
                <a:ea typeface="+mj-ea"/>
              </a:rPr>
              <a:t>介護者の恒常的な疲れ</a:t>
            </a:r>
          </a:p>
        </p:txBody>
      </p:sp>
    </p:spTree>
    <p:extLst>
      <p:ext uri="{BB962C8B-B14F-4D97-AF65-F5344CB8AC3E}">
        <p14:creationId xmlns:p14="http://schemas.microsoft.com/office/powerpoint/2010/main" val="150061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40F91D3-0CE6-08F3-7C89-2A74C8CFC921}"/>
              </a:ext>
            </a:extLst>
          </p:cNvPr>
          <p:cNvSpPr txBox="1"/>
          <p:nvPr/>
        </p:nvSpPr>
        <p:spPr>
          <a:xfrm>
            <a:off x="1016000" y="579120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u="sng" dirty="0">
                <a:latin typeface="+mj-ea"/>
                <a:ea typeface="+mj-ea"/>
              </a:rPr>
              <a:t>要介護者の孤独感</a:t>
            </a:r>
            <a:endParaRPr kumimoji="1" lang="en-US" altLang="ja-JP" sz="4400" u="sng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9185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3277BEE-13C3-8EB2-810A-88C8A156A299}"/>
              </a:ext>
            </a:extLst>
          </p:cNvPr>
          <p:cNvSpPr txBox="1"/>
          <p:nvPr/>
        </p:nvSpPr>
        <p:spPr>
          <a:xfrm>
            <a:off x="1016000" y="609600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u="sng" dirty="0">
                <a:latin typeface="+mj-ea"/>
                <a:ea typeface="+mj-ea"/>
              </a:rPr>
              <a:t>動機：統計上の根拠</a:t>
            </a:r>
          </a:p>
        </p:txBody>
      </p:sp>
    </p:spTree>
    <p:extLst>
      <p:ext uri="{BB962C8B-B14F-4D97-AF65-F5344CB8AC3E}">
        <p14:creationId xmlns:p14="http://schemas.microsoft.com/office/powerpoint/2010/main" val="2371288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21FE686-33AB-ED04-F3C4-5C4BF1FC2084}"/>
              </a:ext>
            </a:extLst>
          </p:cNvPr>
          <p:cNvSpPr txBox="1"/>
          <p:nvPr/>
        </p:nvSpPr>
        <p:spPr>
          <a:xfrm>
            <a:off x="1046480" y="548640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u="sng" dirty="0">
                <a:latin typeface="+mj-ea"/>
                <a:ea typeface="+mj-ea"/>
              </a:rPr>
              <a:t>使用装置・開発言語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70A0A3-4DC9-A375-0638-D9B0C4E6B20D}"/>
              </a:ext>
            </a:extLst>
          </p:cNvPr>
          <p:cNvSpPr txBox="1"/>
          <p:nvPr/>
        </p:nvSpPr>
        <p:spPr>
          <a:xfrm>
            <a:off x="1046480" y="1574800"/>
            <a:ext cx="96926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4000" dirty="0"/>
              <a:t>RapsberryPi4</a:t>
            </a:r>
            <a:r>
              <a:rPr kumimoji="1" lang="ja-JP" altLang="en-US" sz="4000" dirty="0"/>
              <a:t>　言語：</a:t>
            </a:r>
            <a:r>
              <a:rPr kumimoji="1" lang="en-US" altLang="ja-JP" sz="4000" dirty="0"/>
              <a:t>Python</a:t>
            </a:r>
            <a:br>
              <a:rPr kumimoji="1" lang="en-US" altLang="ja-JP" sz="4000" dirty="0"/>
            </a:br>
            <a:endParaRPr kumimoji="1" lang="en-US" altLang="ja-JP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4000" dirty="0"/>
              <a:t>ESP32</a:t>
            </a:r>
            <a:r>
              <a:rPr kumimoji="1" lang="ja-JP" altLang="en-US" sz="4000" dirty="0"/>
              <a:t>　言語：</a:t>
            </a:r>
            <a:r>
              <a:rPr kumimoji="1" lang="en-US" altLang="ja-JP" sz="4000" dirty="0"/>
              <a:t>C++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kumimoji="1" lang="en-US" altLang="ja-JP" sz="4000" dirty="0"/>
              <a:t>switch</a:t>
            </a:r>
            <a:r>
              <a:rPr kumimoji="1" lang="ja-JP" altLang="en-US" sz="4000" dirty="0"/>
              <a:t>モジュール</a:t>
            </a:r>
            <a:endParaRPr kumimoji="1" lang="en-US" altLang="ja-JP" sz="4000" dirty="0"/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kumimoji="1" lang="en-US" altLang="ja-JP" sz="4000" dirty="0"/>
              <a:t>servomotor</a:t>
            </a:r>
            <a:r>
              <a:rPr kumimoji="1" lang="ja-JP" altLang="en-US" sz="4000" dirty="0"/>
              <a:t>モジュール</a:t>
            </a:r>
            <a:br>
              <a:rPr kumimoji="1" lang="en-US" altLang="ja-JP" sz="4000" dirty="0"/>
            </a:br>
            <a:endParaRPr kumimoji="1" lang="en-US" altLang="ja-JP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4000" dirty="0"/>
              <a:t>PC(</a:t>
            </a:r>
            <a:r>
              <a:rPr kumimoji="1" lang="en-US" altLang="ja-JP" sz="4000" dirty="0" err="1"/>
              <a:t>WhisperAPI</a:t>
            </a:r>
            <a:r>
              <a:rPr kumimoji="1" lang="en-US" altLang="ja-JP" sz="4000" dirty="0"/>
              <a:t>)</a:t>
            </a:r>
            <a:r>
              <a:rPr kumimoji="1" lang="ja-JP" altLang="en-US" sz="4000" dirty="0"/>
              <a:t>　言語：</a:t>
            </a:r>
            <a:r>
              <a:rPr kumimoji="1" lang="en-US" altLang="ja-JP" sz="4000" dirty="0"/>
              <a:t>Python</a:t>
            </a:r>
            <a:br>
              <a:rPr kumimoji="1" lang="en-US" altLang="ja-JP" sz="4000" dirty="0"/>
            </a:b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44035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図形&#10;&#10;低い精度で自動的に生成された説明">
            <a:extLst>
              <a:ext uri="{FF2B5EF4-FFF2-40B4-BE49-F238E27FC236}">
                <a16:creationId xmlns:a16="http://schemas.microsoft.com/office/drawing/2014/main" id="{A5913070-6ABF-3347-6866-3E965C6B3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54" y="3911599"/>
            <a:ext cx="2918542" cy="2315511"/>
          </a:xfrm>
          <a:prstGeom prst="rect">
            <a:avLst/>
          </a:prstGeom>
        </p:spPr>
      </p:pic>
      <p:pic>
        <p:nvPicPr>
          <p:cNvPr id="7" name="図 6" descr="アイコン&#10;&#10;低い精度で自動的に生成された説明">
            <a:extLst>
              <a:ext uri="{FF2B5EF4-FFF2-40B4-BE49-F238E27FC236}">
                <a16:creationId xmlns:a16="http://schemas.microsoft.com/office/drawing/2014/main" id="{0C6D069C-6A43-920B-8FCC-BDE8AA7C6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49233">
            <a:off x="3119207" y="2687268"/>
            <a:ext cx="747524" cy="747524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EFE8B64F-072B-1392-6611-94A5E849B366}"/>
              </a:ext>
            </a:extLst>
          </p:cNvPr>
          <p:cNvSpPr/>
          <p:nvPr/>
        </p:nvSpPr>
        <p:spPr>
          <a:xfrm>
            <a:off x="4121564" y="3826213"/>
            <a:ext cx="625813" cy="711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アイコン&#10;&#10;低い精度で自動的に生成された説明">
            <a:extLst>
              <a:ext uri="{FF2B5EF4-FFF2-40B4-BE49-F238E27FC236}">
                <a16:creationId xmlns:a16="http://schemas.microsoft.com/office/drawing/2014/main" id="{9949E86D-36FB-90FA-6AE4-3EF8298F3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49233">
            <a:off x="7519982" y="2729435"/>
            <a:ext cx="673587" cy="673587"/>
          </a:xfrm>
          <a:prstGeom prst="rect">
            <a:avLst/>
          </a:prstGeom>
        </p:spPr>
      </p:pic>
      <p:pic>
        <p:nvPicPr>
          <p:cNvPr id="11" name="図 10" descr="図形&#10;&#10;中程度の精度で自動的に生成された説明">
            <a:extLst>
              <a:ext uri="{FF2B5EF4-FFF2-40B4-BE49-F238E27FC236}">
                <a16:creationId xmlns:a16="http://schemas.microsoft.com/office/drawing/2014/main" id="{E64F67D5-5477-B541-D01F-C862C48B63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37442" y="4503905"/>
            <a:ext cx="3004405" cy="1723205"/>
          </a:xfrm>
          <a:prstGeom prst="rect">
            <a:avLst/>
          </a:prstGeom>
        </p:spPr>
      </p:pic>
      <p:pic>
        <p:nvPicPr>
          <p:cNvPr id="12" name="図 11" descr="図形&#10;&#10;中程度の精度で自動的に生成された説明">
            <a:extLst>
              <a:ext uri="{FF2B5EF4-FFF2-40B4-BE49-F238E27FC236}">
                <a16:creationId xmlns:a16="http://schemas.microsoft.com/office/drawing/2014/main" id="{31D4ABFB-1170-29EA-7985-7F9AD8774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19344" y="4503905"/>
            <a:ext cx="3004405" cy="1723205"/>
          </a:xfrm>
          <a:prstGeom prst="rect">
            <a:avLst/>
          </a:prstGeom>
        </p:spPr>
      </p:pic>
      <p:sp>
        <p:nvSpPr>
          <p:cNvPr id="13" name="矢印: 右 12">
            <a:extLst>
              <a:ext uri="{FF2B5EF4-FFF2-40B4-BE49-F238E27FC236}">
                <a16:creationId xmlns:a16="http://schemas.microsoft.com/office/drawing/2014/main" id="{1D57F440-45A8-F8DA-FF1A-721B7200F140}"/>
              </a:ext>
            </a:extLst>
          </p:cNvPr>
          <p:cNvSpPr/>
          <p:nvPr/>
        </p:nvSpPr>
        <p:spPr>
          <a:xfrm>
            <a:off x="8125742" y="3826213"/>
            <a:ext cx="625813" cy="711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アイコン&#10;&#10;低い精度で自動的に生成された説明">
            <a:extLst>
              <a:ext uri="{FF2B5EF4-FFF2-40B4-BE49-F238E27FC236}">
                <a16:creationId xmlns:a16="http://schemas.microsoft.com/office/drawing/2014/main" id="{E25C939A-450E-EFDB-733B-4A8E0922B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49233">
            <a:off x="11152444" y="2729436"/>
            <a:ext cx="673587" cy="673587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2F11278-4E2A-E987-D8A6-D478B3C6EECA}"/>
              </a:ext>
            </a:extLst>
          </p:cNvPr>
          <p:cNvSpPr txBox="1"/>
          <p:nvPr/>
        </p:nvSpPr>
        <p:spPr>
          <a:xfrm>
            <a:off x="943531" y="532571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u="sng" dirty="0">
                <a:latin typeface="+mj-ea"/>
                <a:ea typeface="+mj-ea"/>
              </a:rPr>
              <a:t>システム概略図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B11899A-1F21-0D35-B43F-335EE91F4509}"/>
              </a:ext>
            </a:extLst>
          </p:cNvPr>
          <p:cNvSpPr txBox="1"/>
          <p:nvPr/>
        </p:nvSpPr>
        <p:spPr>
          <a:xfrm>
            <a:off x="1020520" y="2102447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highlight>
                  <a:srgbClr val="C0C0C0"/>
                </a:highlight>
              </a:rPr>
              <a:t>カメラで表情を検知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9D16F9F-161A-6E33-04F2-837C1242E4CB}"/>
              </a:ext>
            </a:extLst>
          </p:cNvPr>
          <p:cNvSpPr txBox="1"/>
          <p:nvPr/>
        </p:nvSpPr>
        <p:spPr>
          <a:xfrm>
            <a:off x="5077996" y="1705714"/>
            <a:ext cx="2135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highlight>
                  <a:srgbClr val="C0C0C0"/>
                </a:highlight>
              </a:rPr>
              <a:t>目覚めを検知</a:t>
            </a:r>
            <a:br>
              <a:rPr kumimoji="1" lang="en-US" altLang="ja-JP" sz="2400" dirty="0">
                <a:highlight>
                  <a:srgbClr val="C0C0C0"/>
                </a:highlight>
              </a:rPr>
            </a:br>
            <a:r>
              <a:rPr kumimoji="1" lang="ja-JP" altLang="en-US" sz="2400" dirty="0">
                <a:highlight>
                  <a:srgbClr val="C0C0C0"/>
                </a:highlight>
              </a:rPr>
              <a:t>ベッドの駆動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97FC944-5892-03D8-7D7A-6383A30D380D}"/>
              </a:ext>
            </a:extLst>
          </p:cNvPr>
          <p:cNvSpPr txBox="1"/>
          <p:nvPr/>
        </p:nvSpPr>
        <p:spPr>
          <a:xfrm>
            <a:off x="8947799" y="1705331"/>
            <a:ext cx="25460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highlight>
                  <a:srgbClr val="C0C0C0"/>
                </a:highlight>
              </a:rPr>
              <a:t>chatGPT</a:t>
            </a:r>
            <a:r>
              <a:rPr kumimoji="1" lang="ja-JP" altLang="en-US" sz="2400" dirty="0">
                <a:highlight>
                  <a:srgbClr val="C0C0C0"/>
                </a:highlight>
              </a:rPr>
              <a:t>から挨拶</a:t>
            </a:r>
            <a:br>
              <a:rPr kumimoji="1" lang="en-US" altLang="ja-JP" sz="2400" dirty="0">
                <a:highlight>
                  <a:srgbClr val="C0C0C0"/>
                </a:highlight>
              </a:rPr>
            </a:br>
            <a:r>
              <a:rPr kumimoji="1" lang="ja-JP" altLang="en-US" sz="2400" dirty="0">
                <a:highlight>
                  <a:srgbClr val="C0C0C0"/>
                </a:highlight>
              </a:rPr>
              <a:t>会話が始まる</a:t>
            </a:r>
          </a:p>
        </p:txBody>
      </p:sp>
      <p:pic>
        <p:nvPicPr>
          <p:cNvPr id="27" name="グラフィックス 26" descr="ポッドキャスト 単色塗りつぶし">
            <a:extLst>
              <a:ext uri="{FF2B5EF4-FFF2-40B4-BE49-F238E27FC236}">
                <a16:creationId xmlns:a16="http://schemas.microsoft.com/office/drawing/2014/main" id="{53503CA1-CEB2-6B97-CC93-C5EF02AF51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3535" y="4132093"/>
            <a:ext cx="625813" cy="62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3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1059</TotalTime>
  <Words>471</Words>
  <Application>Microsoft Office PowerPoint</Application>
  <PresentationFormat>ワイド画面</PresentationFormat>
  <Paragraphs>74</Paragraphs>
  <Slides>21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游ゴシック</vt:lpstr>
      <vt:lpstr>Aptos</vt:lpstr>
      <vt:lpstr>Aptos Display</vt:lpstr>
      <vt:lpstr>Arial</vt:lpstr>
      <vt:lpstr>Wingdings</vt:lpstr>
      <vt:lpstr>Office Theme</vt:lpstr>
      <vt:lpstr>PowerPoint プレゼンテーション</vt:lpstr>
      <vt:lpstr>PowerPoint プレゼンテーション</vt:lpstr>
      <vt:lpstr>要介護者起床さわやかサポート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競合商品(参考)</vt:lpstr>
      <vt:lpstr>導入・ランニングコスト</vt:lpstr>
      <vt:lpstr>作成AIモデル解説</vt:lpstr>
      <vt:lpstr>model : VGG16</vt:lpstr>
      <vt:lpstr>転移学習</vt:lpstr>
      <vt:lpstr>訓練データ(OPEN/CLOSE)</vt:lpstr>
      <vt:lpstr>実演</vt:lpstr>
      <vt:lpstr>今後の改善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assist.kenshu65</dc:creator>
  <cp:lastModifiedBy>assist.kenshu65</cp:lastModifiedBy>
  <cp:revision>36</cp:revision>
  <dcterms:created xsi:type="dcterms:W3CDTF">2024-10-16T04:06:05Z</dcterms:created>
  <dcterms:modified xsi:type="dcterms:W3CDTF">2024-10-18T10:41:33Z</dcterms:modified>
</cp:coreProperties>
</file>