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 autoAdjust="0"/>
    <p:restoredTop sz="86432"/>
  </p:normalViewPr>
  <p:slideViewPr>
    <p:cSldViewPr snapToGrid="0">
      <p:cViewPr varScale="1">
        <p:scale>
          <a:sx n="89" d="100"/>
          <a:sy n="89" d="100"/>
        </p:scale>
        <p:origin x="2544" y="176"/>
      </p:cViewPr>
      <p:guideLst/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EC31-D1F0-4D43-B803-8E96009FDD1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5664-53BF-C14F-9D04-D5EEC73D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B5664-53BF-C14F-9D04-D5EEC73DB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E4AF-C6BC-43CF-A195-310F857A4769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FD35B-DFAA-4B75-BA5C-15DB5A6E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入出庫管理ツール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r>
              <a:rPr kumimoji="1" lang="en-US" altLang="ja-JP" sz="3200" dirty="0" err="1"/>
              <a:t>ExcelVBA</a:t>
            </a:r>
            <a:r>
              <a:rPr lang="ja-JP" altLang="en-US" sz="3200" dirty="0" err="1"/>
              <a:t>で</a:t>
            </a:r>
            <a:r>
              <a:rPr lang="ja-JP" altLang="en-US" sz="3200" dirty="0"/>
              <a:t>できないか検討したい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39F4E0-D191-4007-8ECD-AB32A565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・タブレットに入れて入出庫のときに入力する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・データは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のファイル（</a:t>
            </a:r>
            <a:r>
              <a:rPr kumimoji="1" lang="en-US" altLang="ja-JP" dirty="0"/>
              <a:t>or CSV</a:t>
            </a:r>
            <a:r>
              <a:rPr kumimoji="1" lang="ja-JP" altLang="en-US" dirty="0"/>
              <a:t>）保存</a:t>
            </a:r>
            <a:endParaRPr kumimoji="1" lang="en-US" altLang="ja-JP" dirty="0"/>
          </a:p>
          <a:p>
            <a:pPr algn="l"/>
            <a:r>
              <a:rPr lang="ja-JP" altLang="en-US" dirty="0"/>
              <a:t>・</a:t>
            </a:r>
            <a:r>
              <a:rPr kumimoji="1" lang="en-US" altLang="ja-JP" dirty="0" err="1"/>
              <a:t>ExcelVBA</a:t>
            </a:r>
            <a:r>
              <a:rPr kumimoji="1" lang="ja-JP" altLang="en-US" dirty="0"/>
              <a:t>で</a:t>
            </a:r>
            <a:r>
              <a:rPr lang="ja-JP" altLang="en-US" dirty="0"/>
              <a:t>自分で作った経験は皆無。</a:t>
            </a:r>
            <a:endParaRPr lang="en-US" altLang="ja-JP" dirty="0"/>
          </a:p>
          <a:p>
            <a:pPr algn="l"/>
            <a:r>
              <a:rPr kumimoji="1" lang="ja-JP" altLang="en-US" dirty="0"/>
              <a:t>・勉強しながら作る感じ。</a:t>
            </a:r>
            <a:endParaRPr kumimoji="1" lang="en-US" altLang="ja-JP" dirty="0"/>
          </a:p>
          <a:p>
            <a:pPr algn="l"/>
            <a:r>
              <a:rPr lang="ja-JP" altLang="en-US" dirty="0"/>
              <a:t>・例外処理までできるか不安。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39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153-D588-3445-815F-B8B04680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テーブル設計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F661-CAD9-0049-BE04-C31DA71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</a:t>
            </a:r>
            <a:r>
              <a:rPr lang="ja-JP" altLang="en-US"/>
              <a:t>を使用する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/>
              <a:t>データの更新、削除等を行うため。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→それがなければ</a:t>
            </a:r>
            <a:r>
              <a:rPr lang="en-US" altLang="ja-JP" dirty="0"/>
              <a:t>NoSQL</a:t>
            </a:r>
            <a:r>
              <a:rPr lang="ja-JP" altLang="en-US"/>
              <a:t>が良かった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860775"/>
              </p:ext>
            </p:extLst>
          </p:nvPr>
        </p:nvGraphicFramePr>
        <p:xfrm>
          <a:off x="628650" y="1825625"/>
          <a:ext cx="78866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管理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カテゴリ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5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送付先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1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8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期間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入庫日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出庫日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22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在庫履歴テーブル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47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77493"/>
              </p:ext>
            </p:extLst>
          </p:nvPr>
        </p:nvGraphicFramePr>
        <p:xfrm>
          <a:off x="628650" y="1825625"/>
          <a:ext cx="72683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33386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91947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r>
              <a:rPr lang="ja-JP" altLang="en-US"/>
              <a:t>テーブル</a:t>
            </a:r>
            <a:endParaRPr lang="en-US" altLang="ja-JP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DF5EAD1-6115-E943-8C79-C9A9DBAB7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06883"/>
              </p:ext>
            </p:extLst>
          </p:nvPr>
        </p:nvGraphicFramePr>
        <p:xfrm>
          <a:off x="628650" y="3594224"/>
          <a:ext cx="72683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47030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78303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製品種別</a:t>
                      </a:r>
                      <a:r>
                        <a:rPr lang="en-US" altLang="ja-JP"/>
                        <a:t>No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1BE132-E717-B240-ADF4-C729D2F3E534}"/>
              </a:ext>
            </a:extLst>
          </p:cNvPr>
          <p:cNvSpPr txBox="1"/>
          <p:nvPr/>
        </p:nvSpPr>
        <p:spPr>
          <a:xfrm>
            <a:off x="628650" y="32248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製品種類</a:t>
            </a:r>
            <a:r>
              <a:rPr lang="ja-JP" altLang="en-US"/>
              <a:t>テーブル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03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C020C86-15CD-EF48-A6FB-499785E2D2A3}"/>
              </a:ext>
            </a:extLst>
          </p:cNvPr>
          <p:cNvSpPr txBox="1"/>
          <p:nvPr/>
        </p:nvSpPr>
        <p:spPr>
          <a:xfrm>
            <a:off x="2183460" y="1706734"/>
            <a:ext cx="231937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/>
              <a:t>レンタル品</a:t>
            </a:r>
            <a:r>
              <a:rPr lang="en-US" altLang="ja-JP" sz="2400" dirty="0"/>
              <a:t>M</a:t>
            </a:r>
            <a:endParaRPr lang="en-US" altLang="ja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817C43-A536-A541-A593-0C6C391B3E15}"/>
              </a:ext>
            </a:extLst>
          </p:cNvPr>
          <p:cNvSpPr txBox="1"/>
          <p:nvPr/>
        </p:nvSpPr>
        <p:spPr>
          <a:xfrm>
            <a:off x="348131" y="1706734"/>
            <a:ext cx="155481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" altLang="en-US" sz="2400" dirty="0"/>
              <a:t>担当者</a:t>
            </a:r>
            <a:r>
              <a:rPr lang="en-US" altLang="ja" sz="2400" dirty="0"/>
              <a:t>M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EE51F-7720-5B41-A4B3-A749C09A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テーブルの洗い出し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E21FC-C609-0C48-AB9B-072ACD49E86C}"/>
              </a:ext>
            </a:extLst>
          </p:cNvPr>
          <p:cNvSpPr txBox="1"/>
          <p:nvPr/>
        </p:nvSpPr>
        <p:spPr>
          <a:xfrm>
            <a:off x="2488269" y="214988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</a:t>
            </a:r>
            <a:r>
              <a:rPr lang="en-US" altLang="ja-JP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1F497-B411-6A41-93D2-9F83DD2D25C8}"/>
              </a:ext>
            </a:extLst>
          </p:cNvPr>
          <p:cNvSpPr txBox="1"/>
          <p:nvPr/>
        </p:nvSpPr>
        <p:spPr>
          <a:xfrm>
            <a:off x="764445" y="248354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</a:t>
            </a:r>
            <a:r>
              <a:rPr lang="en-US" altLang="ja" dirty="0"/>
              <a:t>ID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82E3F1-AF4D-9E48-95D7-309AC5EBF184}"/>
              </a:ext>
            </a:extLst>
          </p:cNvPr>
          <p:cNvGrpSpPr/>
          <p:nvPr/>
        </p:nvGrpSpPr>
        <p:grpSpPr>
          <a:xfrm>
            <a:off x="202003" y="3965092"/>
            <a:ext cx="3910324" cy="2697683"/>
            <a:chOff x="285348" y="3961972"/>
            <a:chExt cx="3910324" cy="269768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36C99E-E3CD-7C4C-AACD-2C6F13F47249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レンタル品別取引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6944D-2580-8340-88F8-2131B442CD6E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44628-8BF9-644C-9F7A-2C6811F384F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2946E-2748-4948-8415-6F1DCAAA778A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95513E-FA6B-364C-A649-F0CBD1EFE0D5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45605-89D3-ED46-AF62-9577C99B4EF1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564D38-C1C0-B341-B138-AA6E96B7EA2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09D54-1AEC-344C-B6E4-396B6C35EE6E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D84839-7739-1A44-80B6-3C161561330D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F5D936-3A9B-D243-B54D-8F99ED2462D9}"/>
              </a:ext>
            </a:extLst>
          </p:cNvPr>
          <p:cNvGrpSpPr/>
          <p:nvPr/>
        </p:nvGrpSpPr>
        <p:grpSpPr>
          <a:xfrm>
            <a:off x="4391016" y="3965092"/>
            <a:ext cx="3881505" cy="2677656"/>
            <a:chOff x="4352745" y="3951030"/>
            <a:chExt cx="3881505" cy="26776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C92E5-829C-5442-BF91-2CAFF644265E}"/>
                </a:ext>
              </a:extLst>
            </p:cNvPr>
            <p:cNvSpPr txBox="1"/>
            <p:nvPr/>
          </p:nvSpPr>
          <p:spPr>
            <a:xfrm>
              <a:off x="4352745" y="3951030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在庫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5580EE-0B58-994F-9E08-3F1BE742CEB6}"/>
                </a:ext>
              </a:extLst>
            </p:cNvPr>
            <p:cNvSpPr txBox="1"/>
            <p:nvPr/>
          </p:nvSpPr>
          <p:spPr>
            <a:xfrm>
              <a:off x="4612191" y="49790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取引</a:t>
              </a:r>
              <a:r>
                <a:rPr lang="en-US" altLang="ja-JP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4A66A5-A534-2F4C-A30B-E122E7C731BD}"/>
                </a:ext>
              </a:extLst>
            </p:cNvPr>
            <p:cNvSpPr txBox="1"/>
            <p:nvPr/>
          </p:nvSpPr>
          <p:spPr>
            <a:xfrm>
              <a:off x="4572000" y="4365741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08C96B3-23E1-9D4C-B3E9-79705D8E169C}"/>
              </a:ext>
            </a:extLst>
          </p:cNvPr>
          <p:cNvSpPr txBox="1"/>
          <p:nvPr/>
        </p:nvSpPr>
        <p:spPr>
          <a:xfrm>
            <a:off x="2491026" y="24683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レンタル品種類</a:t>
            </a:r>
            <a:endParaRPr lang="en-US" altLang="ja-JP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E8803-576A-B144-B137-68BB11B618F6}"/>
              </a:ext>
            </a:extLst>
          </p:cNvPr>
          <p:cNvSpPr txBox="1"/>
          <p:nvPr/>
        </p:nvSpPr>
        <p:spPr>
          <a:xfrm>
            <a:off x="4622682" y="4662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在庫有無</a:t>
            </a:r>
            <a:endParaRPr lang="en-US" altLang="ja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579645-0FEC-DC44-A184-211FD3B93B2B}"/>
              </a:ext>
            </a:extLst>
          </p:cNvPr>
          <p:cNvSpPr/>
          <p:nvPr/>
        </p:nvSpPr>
        <p:spPr>
          <a:xfrm>
            <a:off x="434304" y="4379803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E25D-1F79-E248-9DB2-EF04CA6A4A46}"/>
              </a:ext>
            </a:extLst>
          </p:cNvPr>
          <p:cNvSpPr txBox="1"/>
          <p:nvPr/>
        </p:nvSpPr>
        <p:spPr>
          <a:xfrm>
            <a:off x="781050" y="300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endParaRPr lang="en-US" altLang="ja-JP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E6C3B4-7A5C-6A49-AE39-5C0E28D41683}"/>
              </a:ext>
            </a:extLst>
          </p:cNvPr>
          <p:cNvGrpSpPr/>
          <p:nvPr/>
        </p:nvGrpSpPr>
        <p:grpSpPr>
          <a:xfrm>
            <a:off x="4783353" y="1690688"/>
            <a:ext cx="2319374" cy="1938992"/>
            <a:chOff x="4783353" y="1690689"/>
            <a:chExt cx="2319374" cy="17726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E80757-E5E3-3F4B-B03C-C503F2259262}"/>
                </a:ext>
              </a:extLst>
            </p:cNvPr>
            <p:cNvSpPr txBox="1"/>
            <p:nvPr/>
          </p:nvSpPr>
          <p:spPr>
            <a:xfrm>
              <a:off x="4783353" y="1690689"/>
              <a:ext cx="2319374" cy="1772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顧客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8335D3-C53F-504D-9BC6-F24C931B57EB}"/>
                </a:ext>
              </a:extLst>
            </p:cNvPr>
            <p:cNvSpPr txBox="1"/>
            <p:nvPr/>
          </p:nvSpPr>
          <p:spPr>
            <a:xfrm>
              <a:off x="4898817" y="243732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顧客名</a:t>
              </a:r>
              <a:endParaRPr lang="en-US" altLang="ja-JP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0CAA08-BA1D-8B4F-966B-F2734E859545}"/>
                </a:ext>
              </a:extLst>
            </p:cNvPr>
            <p:cNvSpPr txBox="1"/>
            <p:nvPr/>
          </p:nvSpPr>
          <p:spPr>
            <a:xfrm>
              <a:off x="4898817" y="2785815"/>
              <a:ext cx="184731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62FF36-F0D9-EC43-9127-A4A9353E36DE}"/>
                </a:ext>
              </a:extLst>
            </p:cNvPr>
            <p:cNvSpPr txBox="1"/>
            <p:nvPr/>
          </p:nvSpPr>
          <p:spPr>
            <a:xfrm>
              <a:off x="4888692" y="2132416"/>
              <a:ext cx="917239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3CFA8F-CC10-6543-9D6D-09E9DF222875}"/>
              </a:ext>
            </a:extLst>
          </p:cNvPr>
          <p:cNvSpPr txBox="1"/>
          <p:nvPr/>
        </p:nvSpPr>
        <p:spPr>
          <a:xfrm>
            <a:off x="297914" y="5641009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9E844-9340-314C-AB06-D2B987F96344}"/>
              </a:ext>
            </a:extLst>
          </p:cNvPr>
          <p:cNvSpPr txBox="1"/>
          <p:nvPr/>
        </p:nvSpPr>
        <p:spPr>
          <a:xfrm>
            <a:off x="2183459" y="5919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7E72E-A885-7A45-9B03-0CBFA867F571}"/>
              </a:ext>
            </a:extLst>
          </p:cNvPr>
          <p:cNvSpPr txBox="1"/>
          <p:nvPr/>
        </p:nvSpPr>
        <p:spPr>
          <a:xfrm>
            <a:off x="2923499" y="629700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04ECED-93A0-E548-A5BB-FB2F61AA6C45}"/>
              </a:ext>
            </a:extLst>
          </p:cNvPr>
          <p:cNvGrpSpPr/>
          <p:nvPr/>
        </p:nvGrpSpPr>
        <p:grpSpPr>
          <a:xfrm>
            <a:off x="6407788" y="677259"/>
            <a:ext cx="3910324" cy="2697683"/>
            <a:chOff x="285348" y="3961972"/>
            <a:chExt cx="3910324" cy="26976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22FDBB-F040-E94D-AA76-622C6F60F571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取引履歴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E1E9EBA-6831-AB44-A828-4A91BECC6ECC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1901D0-EF9E-5C44-AFFD-AAD7A8474B5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6F8F7F-6D45-7745-AB51-42B5C9969CD1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04559B-64E5-EF43-96A0-B516AF11006E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1D61E8-4E9E-F547-A335-FB7456BC7A1D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C3A4A5-3A95-AB4B-AE70-0BEC7EB68EA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9AFFA3-6BF8-694B-BDF3-14D5BDB48CCF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E1D529-F867-6C46-B0A1-868722B1D095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E5D8081-2EFC-2846-82F8-0C0656CB15FB}"/>
              </a:ext>
            </a:extLst>
          </p:cNvPr>
          <p:cNvSpPr/>
          <p:nvPr/>
        </p:nvSpPr>
        <p:spPr>
          <a:xfrm>
            <a:off x="6640089" y="109197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7B83C-EF47-634D-972F-0C6BB9CC9B9C}"/>
              </a:ext>
            </a:extLst>
          </p:cNvPr>
          <p:cNvSpPr txBox="1"/>
          <p:nvPr/>
        </p:nvSpPr>
        <p:spPr>
          <a:xfrm>
            <a:off x="6503699" y="2353176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5B826B-4B12-E648-AB67-572BAB50E738}"/>
              </a:ext>
            </a:extLst>
          </p:cNvPr>
          <p:cNvSpPr txBox="1"/>
          <p:nvPr/>
        </p:nvSpPr>
        <p:spPr>
          <a:xfrm>
            <a:off x="8389244" y="2631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E77601-B95D-AF4E-9361-704EAD07C18A}"/>
              </a:ext>
            </a:extLst>
          </p:cNvPr>
          <p:cNvSpPr txBox="1"/>
          <p:nvPr/>
        </p:nvSpPr>
        <p:spPr>
          <a:xfrm>
            <a:off x="8486351" y="148411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08F26C-0EA6-3F4E-911B-B7FE1EAE8BA0}"/>
              </a:ext>
            </a:extLst>
          </p:cNvPr>
          <p:cNvSpPr txBox="1"/>
          <p:nvPr/>
        </p:nvSpPr>
        <p:spPr>
          <a:xfrm>
            <a:off x="8983279" y="2703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削除フラグ</a:t>
            </a:r>
            <a:endParaRPr lang="en-US" altLang="ja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A5CA457-ABA9-B74D-A077-78C07306D138}"/>
              </a:ext>
            </a:extLst>
          </p:cNvPr>
          <p:cNvSpPr/>
          <p:nvPr/>
        </p:nvSpPr>
        <p:spPr>
          <a:xfrm>
            <a:off x="-2675907" y="189027"/>
            <a:ext cx="2337275" cy="1664424"/>
          </a:xfrm>
          <a:prstGeom prst="wedgeRoundRectCallout">
            <a:avLst>
              <a:gd name="adj1" fmla="val 155218"/>
              <a:gd name="adj2" fmla="val 410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レンタル品＝</a:t>
            </a:r>
            <a:r>
              <a:rPr lang="en-US" altLang="ja-JP" dirty="0" err="1"/>
              <a:t>orihime</a:t>
            </a:r>
            <a:r>
              <a:rPr lang="en-US" altLang="ja-JP" dirty="0"/>
              <a:t> or </a:t>
            </a:r>
            <a:r>
              <a:rPr lang="ja-JP" altLang="en-US"/>
              <a:t>付属品</a:t>
            </a:r>
            <a:endParaRPr lang="en-US" dirty="0"/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FDF3FB9E-1184-DE4F-AB14-8E93804EFE04}"/>
              </a:ext>
            </a:extLst>
          </p:cNvPr>
          <p:cNvSpPr/>
          <p:nvPr/>
        </p:nvSpPr>
        <p:spPr>
          <a:xfrm>
            <a:off x="-3423563" y="2824968"/>
            <a:ext cx="2337275" cy="1664424"/>
          </a:xfrm>
          <a:prstGeom prst="wedgeRoundRectCallout">
            <a:avLst>
              <a:gd name="adj1" fmla="val 114262"/>
              <a:gd name="adj2" fmla="val 67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契約にする意味あったっけ？後で確認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A89-46D1-0F40-9F5C-95DDCB30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詳細設計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42D2-6429-2D47-9D5C-607EF1D312E6}"/>
              </a:ext>
            </a:extLst>
          </p:cNvPr>
          <p:cNvSpPr/>
          <p:nvPr/>
        </p:nvSpPr>
        <p:spPr>
          <a:xfrm>
            <a:off x="3939764" y="419929"/>
            <a:ext cx="1445740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トップ画面</a:t>
            </a:r>
            <a:br>
              <a:rPr lang="en-US" altLang="ja-JP" dirty="0"/>
            </a:br>
            <a:r>
              <a:rPr lang="en-US" altLang="ja-JP" dirty="0" err="1"/>
              <a:t>toppage.html</a:t>
            </a:r>
            <a:endParaRPr lang="en-US" altLang="ja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1F450-8927-AA46-AEDB-E5A4A027B467}"/>
              </a:ext>
            </a:extLst>
          </p:cNvPr>
          <p:cNvSpPr/>
          <p:nvPr/>
        </p:nvSpPr>
        <p:spPr>
          <a:xfrm>
            <a:off x="491440" y="2466724"/>
            <a:ext cx="186870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入庫</a:t>
            </a:r>
            <a:r>
              <a:rPr lang="ja" altLang="en-US" dirty="0"/>
              <a:t>入力</a:t>
            </a:r>
            <a:r>
              <a:rPr lang="ja-JP" altLang="en-US"/>
              <a:t>画面</a:t>
            </a:r>
            <a:br>
              <a:rPr lang="en-US" altLang="ja-JP" dirty="0"/>
            </a:br>
            <a:r>
              <a:rPr lang="en-US" altLang="ja-JP" dirty="0" err="1"/>
              <a:t>warehousing.html</a:t>
            </a:r>
            <a:endParaRPr lang="en-US" altLang="ja-JP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C22E2B40-621E-BA41-B3B1-8664178B1CCD}"/>
              </a:ext>
            </a:extLst>
          </p:cNvPr>
          <p:cNvSpPr/>
          <p:nvPr/>
        </p:nvSpPr>
        <p:spPr>
          <a:xfrm>
            <a:off x="6551182" y="365126"/>
            <a:ext cx="2089836" cy="770492"/>
          </a:xfrm>
          <a:prstGeom prst="wedgeEllipseCallout">
            <a:avLst>
              <a:gd name="adj1" fmla="val -100998"/>
              <a:gd name="adj2" fmla="val 386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r>
              <a:rPr lang="ja-JP" altLang="en-US"/>
              <a:t>の方が良い？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25A9A-72FC-944B-82DA-848F322EFCFF}"/>
              </a:ext>
            </a:extLst>
          </p:cNvPr>
          <p:cNvSpPr/>
          <p:nvPr/>
        </p:nvSpPr>
        <p:spPr>
          <a:xfrm>
            <a:off x="2712313" y="2466724"/>
            <a:ext cx="1571366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出庫</a:t>
            </a:r>
            <a:r>
              <a:rPr lang="ja" altLang="en-US" dirty="0"/>
              <a:t>入力</a:t>
            </a:r>
            <a:r>
              <a:rPr lang="ja-JP" altLang="en-US"/>
              <a:t>画面</a:t>
            </a:r>
            <a:br>
              <a:rPr lang="en-US" altLang="ja-JP" dirty="0"/>
            </a:br>
            <a:r>
              <a:rPr lang="en-US" altLang="ja-JP" dirty="0" err="1"/>
              <a:t>shipping.html</a:t>
            </a:r>
            <a:endParaRPr lang="en-US" altLang="ja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92D91-261E-6A42-A755-C02DE04E10BE}"/>
              </a:ext>
            </a:extLst>
          </p:cNvPr>
          <p:cNvSpPr/>
          <p:nvPr/>
        </p:nvSpPr>
        <p:spPr>
          <a:xfrm>
            <a:off x="4565827" y="2466724"/>
            <a:ext cx="144574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在庫画面</a:t>
            </a:r>
            <a:br>
              <a:rPr lang="en-US" altLang="ja-JP" dirty="0"/>
            </a:br>
            <a:r>
              <a:rPr lang="en-US" altLang="ja-JP" dirty="0" err="1"/>
              <a:t>stock.html</a:t>
            </a:r>
            <a:endParaRPr lang="en-US" altLang="ja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8A93E-0A3C-9F44-ACBF-646BCE8B3CAE}"/>
              </a:ext>
            </a:extLst>
          </p:cNvPr>
          <p:cNvSpPr/>
          <p:nvPr/>
        </p:nvSpPr>
        <p:spPr>
          <a:xfrm>
            <a:off x="6328728" y="2466724"/>
            <a:ext cx="1445741" cy="770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取引画面</a:t>
            </a:r>
            <a:br>
              <a:rPr lang="en-US" altLang="ja-JP" dirty="0"/>
            </a:br>
            <a:r>
              <a:rPr lang="en-US" altLang="ja-JP" dirty="0" err="1"/>
              <a:t>trade.html</a:t>
            </a:r>
            <a:endParaRPr lang="en-US" altLang="ja-JP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E72C45F8-9ED7-5C4F-BD09-C15CEB2DD0E5}"/>
              </a:ext>
            </a:extLst>
          </p:cNvPr>
          <p:cNvSpPr/>
          <p:nvPr/>
        </p:nvSpPr>
        <p:spPr>
          <a:xfrm>
            <a:off x="2485765" y="5170923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取引</a:t>
            </a:r>
            <a:r>
              <a:rPr lang="en-US" altLang="ja-JP" sz="1400" dirty="0"/>
              <a:t>M</a:t>
            </a:r>
            <a:endParaRPr lang="en-US" sz="1400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51A912F8-912F-414F-A685-7F45A32B4742}"/>
              </a:ext>
            </a:extLst>
          </p:cNvPr>
          <p:cNvSpPr/>
          <p:nvPr/>
        </p:nvSpPr>
        <p:spPr>
          <a:xfrm>
            <a:off x="5061137" y="5127659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取引履歴</a:t>
            </a:r>
            <a:endParaRPr lang="en-US" sz="1400" dirty="0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7A2F9C25-3104-F145-8E11-4EE0D3D5CC82}"/>
              </a:ext>
            </a:extLst>
          </p:cNvPr>
          <p:cNvSpPr/>
          <p:nvPr/>
        </p:nvSpPr>
        <p:spPr>
          <a:xfrm>
            <a:off x="3773451" y="5152481"/>
            <a:ext cx="950431" cy="5510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在庫</a:t>
            </a:r>
            <a:r>
              <a:rPr lang="en-US" altLang="ja-JP" sz="1400" dirty="0"/>
              <a:t>M</a:t>
            </a:r>
            <a:endParaRPr lang="en-U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EC43A-0465-3546-9423-28110DCD7928}"/>
              </a:ext>
            </a:extLst>
          </p:cNvPr>
          <p:cNvGrpSpPr/>
          <p:nvPr/>
        </p:nvGrpSpPr>
        <p:grpSpPr>
          <a:xfrm>
            <a:off x="7198463" y="4864485"/>
            <a:ext cx="1152011" cy="1628389"/>
            <a:chOff x="714633" y="4191783"/>
            <a:chExt cx="1571367" cy="2221881"/>
          </a:xfrm>
        </p:grpSpPr>
        <p:sp>
          <p:nvSpPr>
            <p:cNvPr id="11" name="Magnetic Disk 10">
              <a:extLst>
                <a:ext uri="{FF2B5EF4-FFF2-40B4-BE49-F238E27FC236}">
                  <a16:creationId xmlns:a16="http://schemas.microsoft.com/office/drawing/2014/main" id="{7B62EB26-B598-DE45-A6CE-6F049C372C2A}"/>
                </a:ext>
              </a:extLst>
            </p:cNvPr>
            <p:cNvSpPr/>
            <p:nvPr/>
          </p:nvSpPr>
          <p:spPr>
            <a:xfrm>
              <a:off x="714635" y="5470177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" altLang="en-US" sz="1200" dirty="0"/>
                <a:t>担当者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  <p:sp>
          <p:nvSpPr>
            <p:cNvPr id="14" name="Magnetic Disk 13">
              <a:extLst>
                <a:ext uri="{FF2B5EF4-FFF2-40B4-BE49-F238E27FC236}">
                  <a16:creationId xmlns:a16="http://schemas.microsoft.com/office/drawing/2014/main" id="{ED9A4E8E-B7ED-704B-9AFD-E56F3DE00B33}"/>
                </a:ext>
              </a:extLst>
            </p:cNvPr>
            <p:cNvSpPr/>
            <p:nvPr/>
          </p:nvSpPr>
          <p:spPr>
            <a:xfrm>
              <a:off x="714633" y="4830980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レンタル品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4E35ADF5-EC09-3A49-AD86-178830FCD94C}"/>
                </a:ext>
              </a:extLst>
            </p:cNvPr>
            <p:cNvSpPr/>
            <p:nvPr/>
          </p:nvSpPr>
          <p:spPr>
            <a:xfrm>
              <a:off x="714633" y="4191783"/>
              <a:ext cx="1571365" cy="9434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顧客</a:t>
              </a:r>
              <a:r>
                <a:rPr lang="en-US" altLang="ja-JP" sz="1200" dirty="0"/>
                <a:t>M</a:t>
              </a:r>
              <a:endParaRPr lang="en-US" sz="1200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E56E32-C171-6240-BD4A-0200F1ABAE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536353" y="5678680"/>
            <a:ext cx="1662109" cy="6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DC929E-25CD-9F4C-8654-749FD257DE9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48667" y="5703502"/>
            <a:ext cx="2949795" cy="66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A3CC8-DE8A-4843-BF63-52943FE5B03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60981" y="5721944"/>
            <a:ext cx="4237481" cy="6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C309170-2EC1-264C-90A4-0816EE4A53E7}"/>
              </a:ext>
            </a:extLst>
          </p:cNvPr>
          <p:cNvSpPr/>
          <p:nvPr/>
        </p:nvSpPr>
        <p:spPr>
          <a:xfrm>
            <a:off x="3911964" y="1518812"/>
            <a:ext cx="150134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InventoryController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0D9111-A166-E342-B6E0-58B96BCD4C59}"/>
              </a:ext>
            </a:extLst>
          </p:cNvPr>
          <p:cNvSpPr/>
          <p:nvPr/>
        </p:nvSpPr>
        <p:spPr>
          <a:xfrm>
            <a:off x="2747326" y="3583392"/>
            <a:ext cx="150134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RegisterShippingRecodeService</a:t>
            </a:r>
            <a:endParaRPr lang="en-US" sz="14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F1E26A4-8D95-5847-A64F-B436DC280155}"/>
              </a:ext>
            </a:extLst>
          </p:cNvPr>
          <p:cNvSpPr/>
          <p:nvPr/>
        </p:nvSpPr>
        <p:spPr>
          <a:xfrm>
            <a:off x="491440" y="3546900"/>
            <a:ext cx="1868700" cy="6724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RegisterWarehousingRecodeService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4B69886-4E08-5D4D-9808-DFF18DD6C96A}"/>
              </a:ext>
            </a:extLst>
          </p:cNvPr>
          <p:cNvSpPr/>
          <p:nvPr/>
        </p:nvSpPr>
        <p:spPr>
          <a:xfrm>
            <a:off x="2284186" y="4684390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TradeDao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49F59F-ADCB-8E4C-8FB7-56BE6D6F0E74}"/>
              </a:ext>
            </a:extLst>
          </p:cNvPr>
          <p:cNvSpPr/>
          <p:nvPr/>
        </p:nvSpPr>
        <p:spPr>
          <a:xfrm>
            <a:off x="3672661" y="4679460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StockDao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D62FEBB-9964-464A-A3EB-E0FFB56DB661}"/>
              </a:ext>
            </a:extLst>
          </p:cNvPr>
          <p:cNvSpPr/>
          <p:nvPr/>
        </p:nvSpPr>
        <p:spPr>
          <a:xfrm>
            <a:off x="5110617" y="4593848"/>
            <a:ext cx="1152010" cy="39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TransactionRRecodeDao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74CCE1-7FD0-9F4C-B18E-1FDE25A892E9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662634" y="1190421"/>
            <a:ext cx="0" cy="32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D5A16B-6D66-FB40-8B1C-04668D6F6F82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62634" y="2191214"/>
            <a:ext cx="2257150" cy="2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074662-E2AF-B14A-B5DC-DDEFC93D9E66}"/>
              </a:ext>
            </a:extLst>
          </p:cNvPr>
          <p:cNvCxnSpPr>
            <a:cxnSpLocks/>
            <a:stCxn id="38" idx="2"/>
            <a:endCxn id="8" idx="0"/>
          </p:cNvCxnSpPr>
          <p:nvPr/>
        </p:nvCxnSpPr>
        <p:spPr>
          <a:xfrm>
            <a:off x="4662634" y="2191214"/>
            <a:ext cx="626064" cy="2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548BCD-5820-734A-A1BB-9C9CF644ADC9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622604" y="2191214"/>
            <a:ext cx="1040030" cy="29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E20809-DEB2-5243-A844-2F7B9B78A585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1425790" y="3237216"/>
            <a:ext cx="1" cy="3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0896D7-2196-4D45-83F2-DF4FDCA8845F}"/>
              </a:ext>
            </a:extLst>
          </p:cNvPr>
          <p:cNvCxnSpPr>
            <a:cxnSpLocks/>
            <a:stCxn id="38" idx="2"/>
            <a:endCxn id="5" idx="0"/>
          </p:cNvCxnSpPr>
          <p:nvPr/>
        </p:nvCxnSpPr>
        <p:spPr>
          <a:xfrm flipH="1">
            <a:off x="1425791" y="2191214"/>
            <a:ext cx="3236843" cy="2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111CDE-AF55-2A4E-B15C-4292FE3201EA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3497996" y="3237216"/>
            <a:ext cx="0" cy="3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0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7B4-2C4E-AE48-A645-926EDB65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備考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DA45-B889-0142-955A-EAC1AC6F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" altLang="en-US" dirty="0"/>
              <a:t>「担当者」「製品種類」</a:t>
            </a:r>
            <a:r>
              <a:rPr lang="ja-JP" altLang="en-US"/>
              <a:t>など今後、</a:t>
            </a:r>
            <a:r>
              <a:rPr lang="ja" altLang="en-US" dirty="0"/>
              <a:t>変更される可能性</a:t>
            </a:r>
            <a:r>
              <a:rPr lang="ja-JP" altLang="en-US"/>
              <a:t>の高いものは別テーブルで定義した方が良いかもしれない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957D-11CA-4F65-85F9-780FE9BC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/>
              <a:t>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80B17-360F-436D-8A68-BACFBB61A48E}"/>
              </a:ext>
            </a:extLst>
          </p:cNvPr>
          <p:cNvSpPr/>
          <p:nvPr/>
        </p:nvSpPr>
        <p:spPr>
          <a:xfrm>
            <a:off x="1587499" y="1689101"/>
            <a:ext cx="6356351" cy="218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87EE7A-15BC-4536-B8F2-87F3F4DB18A1}"/>
              </a:ext>
            </a:extLst>
          </p:cNvPr>
          <p:cNvSpPr/>
          <p:nvPr/>
        </p:nvSpPr>
        <p:spPr>
          <a:xfrm>
            <a:off x="18415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出庫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2059EC-0B0A-47A5-AC65-64B3FF4A38FD}"/>
              </a:ext>
            </a:extLst>
          </p:cNvPr>
          <p:cNvSpPr/>
          <p:nvPr/>
        </p:nvSpPr>
        <p:spPr>
          <a:xfrm>
            <a:off x="38481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入庫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1704C-8C9E-471B-A546-E3D59B32B9D7}"/>
              </a:ext>
            </a:extLst>
          </p:cNvPr>
          <p:cNvSpPr/>
          <p:nvPr/>
        </p:nvSpPr>
        <p:spPr>
          <a:xfrm>
            <a:off x="58547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データ確認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2F6A2F-BA64-4551-8FB3-F9853A62E91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92401" y="3429000"/>
            <a:ext cx="0" cy="8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481D9-5498-4906-B2D6-3B9192572F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24403" y="3429000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F8D4B9-FAF7-4F15-BE56-A45FFCD5CB12}"/>
              </a:ext>
            </a:extLst>
          </p:cNvPr>
          <p:cNvCxnSpPr>
            <a:cxnSpLocks/>
          </p:cNvCxnSpPr>
          <p:nvPr/>
        </p:nvCxnSpPr>
        <p:spPr>
          <a:xfrm flipH="1">
            <a:off x="6731003" y="3429000"/>
            <a:ext cx="25401" cy="23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8B8E9F-78C5-47BC-9615-D32762BDA4C8}"/>
              </a:ext>
            </a:extLst>
          </p:cNvPr>
          <p:cNvSpPr/>
          <p:nvPr/>
        </p:nvSpPr>
        <p:spPr>
          <a:xfrm>
            <a:off x="1493575" y="4288632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出庫入力画面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91673E-1E1A-4D03-8431-B43E4C7E7815}"/>
              </a:ext>
            </a:extLst>
          </p:cNvPr>
          <p:cNvSpPr/>
          <p:nvPr/>
        </p:nvSpPr>
        <p:spPr>
          <a:xfrm>
            <a:off x="3714769" y="4298950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入庫入力画面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B20B3-3B8A-482E-A916-6873710F44A5}"/>
              </a:ext>
            </a:extLst>
          </p:cNvPr>
          <p:cNvCxnSpPr>
            <a:cxnSpLocks/>
          </p:cNvCxnSpPr>
          <p:nvPr/>
        </p:nvCxnSpPr>
        <p:spPr>
          <a:xfrm>
            <a:off x="2692401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424E720-C06D-480F-ABA3-A372954F9479}"/>
              </a:ext>
            </a:extLst>
          </p:cNvPr>
          <p:cNvCxnSpPr>
            <a:cxnSpLocks/>
          </p:cNvCxnSpPr>
          <p:nvPr/>
        </p:nvCxnSpPr>
        <p:spPr>
          <a:xfrm>
            <a:off x="4724403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B4FC80-41B8-4465-80F2-F5023B645F8F}"/>
              </a:ext>
            </a:extLst>
          </p:cNvPr>
          <p:cNvSpPr/>
          <p:nvPr/>
        </p:nvSpPr>
        <p:spPr>
          <a:xfrm>
            <a:off x="1056741" y="5784852"/>
            <a:ext cx="721359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データ確認画面（</a:t>
            </a:r>
            <a:r>
              <a:rPr lang="en-US" altLang="ja-JP" sz="2400" b="1" dirty="0">
                <a:solidFill>
                  <a:schemeClr val="accent1"/>
                </a:solidFill>
              </a:rPr>
              <a:t>excel</a:t>
            </a:r>
            <a:r>
              <a:rPr lang="ja-JP" altLang="en-US" sz="2400" b="1" dirty="0">
                <a:solidFill>
                  <a:schemeClr val="accent1"/>
                </a:solidFill>
              </a:rPr>
              <a:t>もしくは</a:t>
            </a:r>
            <a:r>
              <a:rPr lang="en-US" altLang="ja-JP" sz="2400" b="1" dirty="0">
                <a:solidFill>
                  <a:schemeClr val="accent1"/>
                </a:solidFill>
              </a:rPr>
              <a:t>csv</a:t>
            </a:r>
            <a:r>
              <a:rPr lang="ja-JP" altLang="en-US" sz="2400" b="1" dirty="0">
                <a:solidFill>
                  <a:schemeClr val="accent1"/>
                </a:solidFill>
              </a:rPr>
              <a:t>ファイル）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0F67C00-B042-445E-85AD-BA504F321C1B}"/>
              </a:ext>
            </a:extLst>
          </p:cNvPr>
          <p:cNvCxnSpPr/>
          <p:nvPr/>
        </p:nvCxnSpPr>
        <p:spPr>
          <a:xfrm>
            <a:off x="203200" y="4191000"/>
            <a:ext cx="859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71A0D5-DA5A-4832-B051-73668214DEEB}"/>
              </a:ext>
            </a:extLst>
          </p:cNvPr>
          <p:cNvSpPr txBox="1"/>
          <p:nvPr/>
        </p:nvSpPr>
        <p:spPr>
          <a:xfrm>
            <a:off x="63536" y="4336832"/>
            <a:ext cx="141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次ページ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以降で説明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D8F6BF-8EB9-DD42-97A8-F1CC318FF9D3}"/>
              </a:ext>
            </a:extLst>
          </p:cNvPr>
          <p:cNvSpPr/>
          <p:nvPr/>
        </p:nvSpPr>
        <p:spPr>
          <a:xfrm>
            <a:off x="279416" y="2797681"/>
            <a:ext cx="1174736" cy="88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/>
              <a:t>顧客名</a:t>
            </a:r>
            <a:r>
              <a:rPr lang="en-US" altLang="ja-JP" sz="2400" b="1" dirty="0"/>
              <a:t>DB</a:t>
            </a:r>
            <a:endParaRPr lang="ja-JP" altLang="en-US" sz="2400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21F5DF-CF6D-674E-A89C-7E9C3CE6E984}"/>
              </a:ext>
            </a:extLst>
          </p:cNvPr>
          <p:cNvCxnSpPr>
            <a:cxnSpLocks/>
          </p:cNvCxnSpPr>
          <p:nvPr/>
        </p:nvCxnSpPr>
        <p:spPr>
          <a:xfrm>
            <a:off x="867411" y="3677950"/>
            <a:ext cx="626164" cy="6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C24B-4609-5C4A-9553-AE726356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F201-5E4D-A84A-A59B-E3208743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データの管理</a:t>
            </a:r>
            <a:endParaRPr lang="en-US" altLang="ja-JP" dirty="0"/>
          </a:p>
          <a:p>
            <a:r>
              <a:rPr lang="ja-JP" altLang="en-US"/>
              <a:t>エクセル</a:t>
            </a:r>
            <a:r>
              <a:rPr lang="ja" altLang="en-US" dirty="0"/>
              <a:t>出力</a:t>
            </a:r>
            <a:endParaRPr lang="en-US" altLang="ja" dirty="0"/>
          </a:p>
          <a:p>
            <a:r>
              <a:rPr lang="ja-JP" altLang="en-US"/>
              <a:t>取引画面のソート機能</a:t>
            </a:r>
            <a:endParaRPr lang="en-US" altLang="ja" dirty="0"/>
          </a:p>
          <a:p>
            <a:r>
              <a:rPr lang="ja-JP" altLang="en-US"/>
              <a:t>ログ送出</a:t>
            </a:r>
            <a:endParaRPr lang="en-US" altLang="ja-JP" dirty="0"/>
          </a:p>
          <a:p>
            <a:r>
              <a:rPr lang="en-US" altLang="ja-JP" dirty="0"/>
              <a:t>Basic</a:t>
            </a:r>
            <a:r>
              <a:rPr lang="ja-JP" altLang="en-US"/>
              <a:t>認証</a:t>
            </a:r>
            <a:r>
              <a:rPr lang="ja" altLang="en-US" dirty="0"/>
              <a:t>セキュリティ</a:t>
            </a:r>
            <a:r>
              <a:rPr lang="ja-JP" altLang="en-US"/>
              <a:t>管理</a:t>
            </a:r>
            <a:endParaRPr lang="en-US" altLang="ja-JP" dirty="0"/>
          </a:p>
          <a:p>
            <a:r>
              <a:rPr lang="en-US" altLang="ja-JP" dirty="0"/>
              <a:t>AWS</a:t>
            </a:r>
            <a:r>
              <a:rPr lang="ja-JP" altLang="en-US"/>
              <a:t>でデプロイ</a:t>
            </a:r>
            <a:endParaRPr lang="en-US" altLang="ja-JP" dirty="0"/>
          </a:p>
          <a:p>
            <a:r>
              <a:rPr lang="ja" altLang="en-US" dirty="0"/>
              <a:t>担当者</a:t>
            </a:r>
            <a:r>
              <a:rPr lang="ja-JP" altLang="en-US"/>
              <a:t>、レンタル品、顧客登録画面</a:t>
            </a:r>
            <a:endParaRPr lang="en-US" altLang="ja-JP" dirty="0"/>
          </a:p>
          <a:p>
            <a:r>
              <a:rPr lang="ja-JP" altLang="en-US"/>
              <a:t>かっこいいビジュアル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724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「出庫」入力画面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EDBD1C-7CB6-4304-B054-C29633318306}"/>
              </a:ext>
            </a:extLst>
          </p:cNvPr>
          <p:cNvSpPr/>
          <p:nvPr/>
        </p:nvSpPr>
        <p:spPr>
          <a:xfrm>
            <a:off x="1181100" y="1295400"/>
            <a:ext cx="6985000" cy="547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●出庫製品種類：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●数量：</a:t>
            </a:r>
            <a:r>
              <a:rPr lang="ja-JP" altLang="en-US" sz="2000" u="sng" dirty="0">
                <a:solidFill>
                  <a:schemeClr val="accent1"/>
                </a:solidFill>
              </a:rPr>
              <a:t>１</a:t>
            </a:r>
            <a:r>
              <a:rPr lang="ja-JP" altLang="en-US" sz="2000" dirty="0">
                <a:solidFill>
                  <a:schemeClr val="accent1"/>
                </a:solidFill>
              </a:rPr>
              <a:t>　　   </a:t>
            </a:r>
            <a:r>
              <a:rPr lang="en-US" altLang="ja-JP" sz="2000" dirty="0">
                <a:solidFill>
                  <a:schemeClr val="accent1"/>
                </a:solidFill>
              </a:rPr>
              <a:t>(default:1)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</a:t>
            </a:r>
            <a:r>
              <a:rPr lang="ja-JP" altLang="en-US" sz="2000">
                <a:solidFill>
                  <a:schemeClr val="accent1"/>
                </a:solidFill>
              </a:rPr>
              <a:t>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●送付先　　　</a:t>
            </a:r>
            <a:r>
              <a:rPr lang="ja-JP" altLang="en-US" sz="2000">
                <a:solidFill>
                  <a:schemeClr val="accent1"/>
                </a:solidFill>
              </a:rPr>
              <a:t>　（一覧から選択）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●カテゴリ　□有償　　 □無償　　 □交換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●期間　</a:t>
            </a:r>
            <a:r>
              <a:rPr lang="ja-JP" altLang="en-US" sz="2000">
                <a:solidFill>
                  <a:schemeClr val="accent1"/>
                </a:solidFill>
              </a:rPr>
              <a:t> □長期</a:t>
            </a:r>
            <a:r>
              <a:rPr lang="ja-JP" altLang="en-US" sz="2000" dirty="0">
                <a:solidFill>
                  <a:schemeClr val="accent1"/>
                </a:solidFill>
              </a:rPr>
              <a:t>　　</a:t>
            </a:r>
            <a:r>
              <a:rPr lang="ja-JP" altLang="en-US" sz="2000">
                <a:solidFill>
                  <a:schemeClr val="accent1"/>
                </a:solidFill>
              </a:rPr>
              <a:t> □短期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●契約更新　□あり　□なし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715097B-1DFE-0C4A-90F8-60B66E9F8966}"/>
              </a:ext>
            </a:extLst>
          </p:cNvPr>
          <p:cNvSpPr/>
          <p:nvPr/>
        </p:nvSpPr>
        <p:spPr>
          <a:xfrm>
            <a:off x="7414053" y="88900"/>
            <a:ext cx="2150077" cy="1097349"/>
          </a:xfrm>
          <a:prstGeom prst="wedgeRoundRectCallout">
            <a:avLst>
              <a:gd name="adj1" fmla="val -53927"/>
              <a:gd name="adj2" fmla="val 938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>
                <a:ln>
                  <a:solidFill>
                    <a:srgbClr val="FF0000"/>
                  </a:solidFill>
                </a:ln>
              </a:rPr>
              <a:t>担当者</a:t>
            </a:r>
            <a:r>
              <a:rPr lang="ja-JP" altLang="en-US">
                <a:ln>
                  <a:solidFill>
                    <a:srgbClr val="FF0000"/>
                  </a:solidFill>
                </a:ln>
              </a:rPr>
              <a:t>登録・削除機能つける？？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F3802C7-E4C2-1E4A-B237-2984BEC728BC}"/>
              </a:ext>
            </a:extLst>
          </p:cNvPr>
          <p:cNvSpPr/>
          <p:nvPr/>
        </p:nvSpPr>
        <p:spPr>
          <a:xfrm>
            <a:off x="-1650402" y="3069069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対応種別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49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C336-8CE4-41B9-A1C7-AD50A39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「入庫」入力画面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6445D-3AE4-411F-9DF0-AAA5D7F2E9C7}"/>
              </a:ext>
            </a:extLst>
          </p:cNvPr>
          <p:cNvSpPr/>
          <p:nvPr/>
        </p:nvSpPr>
        <p:spPr>
          <a:xfrm>
            <a:off x="1181100" y="2146300"/>
            <a:ext cx="6985000" cy="3822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en-US" altLang="ja-JP" sz="2000" dirty="0">
                <a:solidFill>
                  <a:schemeClr val="accent1"/>
                </a:solidFill>
              </a:rPr>
              <a:t>     </a:t>
            </a:r>
            <a:r>
              <a:rPr lang="ja-JP" altLang="en-US" sz="2000">
                <a:solidFill>
                  <a:schemeClr val="accent1"/>
                </a:solidFill>
              </a:rPr>
              <a:t>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ja-JP" alt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「データ確認」画面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7B8AA-1C9F-49A9-A34B-B828B1DF9308}"/>
              </a:ext>
            </a:extLst>
          </p:cNvPr>
          <p:cNvSpPr/>
          <p:nvPr/>
        </p:nvSpPr>
        <p:spPr>
          <a:xfrm>
            <a:off x="1181100" y="1917701"/>
            <a:ext cx="6985000" cy="41021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    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AC9816-FD65-4ADC-A986-C57532C6E0D9}"/>
              </a:ext>
            </a:extLst>
          </p:cNvPr>
          <p:cNvSpPr/>
          <p:nvPr/>
        </p:nvSpPr>
        <p:spPr>
          <a:xfrm>
            <a:off x="1816102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ST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7DE121-C2DF-4328-996C-8469A80DD812}"/>
              </a:ext>
            </a:extLst>
          </p:cNvPr>
          <p:cNvSpPr/>
          <p:nvPr/>
        </p:nvSpPr>
        <p:spPr>
          <a:xfrm>
            <a:off x="389255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ZS</a:t>
            </a:r>
            <a:endParaRPr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4F53F3-09A5-4FF4-AD84-90CBCB02F990}"/>
              </a:ext>
            </a:extLst>
          </p:cNvPr>
          <p:cNvSpPr/>
          <p:nvPr/>
        </p:nvSpPr>
        <p:spPr>
          <a:xfrm>
            <a:off x="596900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</a:t>
            </a:r>
            <a:endParaRPr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78C4AA-EA00-4688-93DB-FADB6729E0EC}"/>
              </a:ext>
            </a:extLst>
          </p:cNvPr>
          <p:cNvSpPr/>
          <p:nvPr/>
        </p:nvSpPr>
        <p:spPr>
          <a:xfrm>
            <a:off x="1816102" y="3968751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eye</a:t>
            </a:r>
            <a:endParaRPr lang="ja-JP" altLang="en-US" sz="24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9CCFE3-F037-4A3B-861E-E6B123B717EA}"/>
              </a:ext>
            </a:extLst>
          </p:cNvPr>
          <p:cNvSpPr/>
          <p:nvPr/>
        </p:nvSpPr>
        <p:spPr>
          <a:xfrm>
            <a:off x="3924300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iPad</a:t>
            </a:r>
            <a:endParaRPr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5AD613-E05D-4A11-ADDD-A1638FC13F3B}"/>
              </a:ext>
            </a:extLst>
          </p:cNvPr>
          <p:cNvSpPr/>
          <p:nvPr/>
        </p:nvSpPr>
        <p:spPr>
          <a:xfrm>
            <a:off x="5969001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err="1"/>
              <a:t>wifi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00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58356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723900" cy="2227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0D9C367-8F7A-4A1E-BEA3-62F4B3884945}"/>
              </a:ext>
            </a:extLst>
          </p:cNvPr>
          <p:cNvSpPr/>
          <p:nvPr/>
        </p:nvSpPr>
        <p:spPr>
          <a:xfrm>
            <a:off x="808038" y="2175405"/>
            <a:ext cx="219075" cy="154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239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5127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1816100" cy="2090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ST(</a:t>
            </a:r>
            <a:r>
              <a:rPr kumimoji="1" lang="ja-JP" altLang="en-US" b="1">
                <a:solidFill>
                  <a:schemeClr val="bg1"/>
                </a:solidFill>
              </a:rPr>
              <a:t>入庫済）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356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FB15-2A37-A844-9524-E18832B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</a:t>
            </a:r>
            <a:r>
              <a:rPr lang="ja" altLang="en-US" dirty="0"/>
              <a:t>スケジュール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1124-12E5-5841-B22E-5DDCA658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ja-JP" altLang="en-US"/>
              <a:t>画面設計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ja" altLang="en-US" dirty="0"/>
              <a:t>サーバサイド</a:t>
            </a:r>
            <a:r>
              <a:rPr lang="ja-JP" altLang="en-US"/>
              <a:t>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ja" altLang="en-US" dirty="0"/>
              <a:t>プログラミング</a:t>
            </a:r>
            <a:endParaRPr lang="en-US" altLang="ja" dirty="0"/>
          </a:p>
          <a:p>
            <a:pPr marL="0" indent="0">
              <a:buNone/>
            </a:pPr>
            <a:r>
              <a:rPr lang="en-US" altLang="ja" dirty="0"/>
              <a:t>…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ja-JP" altLang="en-US"/>
              <a:t>デプロイ方法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22160</TotalTime>
  <Words>594</Words>
  <Application>Microsoft Macintosh PowerPoint</Application>
  <PresentationFormat>On-screen Show (4:3)</PresentationFormat>
  <Paragraphs>283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テーマ</vt:lpstr>
      <vt:lpstr>入出庫管理ツール  ExcelVBAでできないか検討したい</vt:lpstr>
      <vt:lpstr>トップ画面イメージ</vt:lpstr>
      <vt:lpstr>機能</vt:lpstr>
      <vt:lpstr>「出庫」入力画面</vt:lpstr>
      <vt:lpstr>「入庫」入力画面</vt:lpstr>
      <vt:lpstr>「データ確認」画面</vt:lpstr>
      <vt:lpstr>データ確認画面</vt:lpstr>
      <vt:lpstr>データ確認画面</vt:lpstr>
      <vt:lpstr>作成スケジュール</vt:lpstr>
      <vt:lpstr>テーブル設計</vt:lpstr>
      <vt:lpstr> テーブル設計</vt:lpstr>
      <vt:lpstr>1.テーブル設計</vt:lpstr>
      <vt:lpstr>テーブルの洗い出し</vt:lpstr>
      <vt:lpstr>詳細設計</vt:lpstr>
      <vt:lpstr>備考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入出庫ツール  ExcelVBAでできないか検討したい</dc:title>
  <dc:creator>オリラボ 太郎</dc:creator>
  <cp:lastModifiedBy>冨永 拓弥</cp:lastModifiedBy>
  <cp:revision>44</cp:revision>
  <dcterms:created xsi:type="dcterms:W3CDTF">2019-01-25T06:50:27Z</dcterms:created>
  <dcterms:modified xsi:type="dcterms:W3CDTF">2019-04-21T07:38:00Z</dcterms:modified>
</cp:coreProperties>
</file>