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2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7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71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71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45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65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0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66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66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41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70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91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2E4AF-C6BC-43CF-A195-310F857A4769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51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1FD35B-DFAA-4B75-BA5C-15DB5A6E9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入出庫管理ツール</a:t>
            </a:r>
            <a:br>
              <a:rPr kumimoji="1" lang="en-US" altLang="ja-JP" sz="5400" dirty="0"/>
            </a:br>
            <a:br>
              <a:rPr kumimoji="1" lang="en-US" altLang="ja-JP" sz="5400" dirty="0"/>
            </a:br>
            <a:r>
              <a:rPr kumimoji="1" lang="en-US" altLang="ja-JP" sz="3200" dirty="0" err="1"/>
              <a:t>ExcelVBA</a:t>
            </a:r>
            <a:r>
              <a:rPr lang="ja-JP" altLang="en-US" sz="3200" dirty="0" err="1"/>
              <a:t>で</a:t>
            </a:r>
            <a:r>
              <a:rPr lang="ja-JP" altLang="en-US" sz="3200" dirty="0"/>
              <a:t>できないか検討したい</a:t>
            </a:r>
            <a:endParaRPr kumimoji="1" lang="ja-JP" altLang="en-US" sz="3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39F4E0-D191-4007-8ECD-AB32A565D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59238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/>
              <a:t>・タブレットに入れて入出庫のときに入力する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・データは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のファイル（</a:t>
            </a:r>
            <a:r>
              <a:rPr kumimoji="1" lang="en-US" altLang="ja-JP" dirty="0"/>
              <a:t>or CSV</a:t>
            </a:r>
            <a:r>
              <a:rPr kumimoji="1" lang="ja-JP" altLang="en-US" dirty="0"/>
              <a:t>）保存</a:t>
            </a:r>
            <a:endParaRPr kumimoji="1" lang="en-US" altLang="ja-JP" dirty="0"/>
          </a:p>
          <a:p>
            <a:pPr algn="l"/>
            <a:r>
              <a:rPr lang="ja-JP" altLang="en-US" dirty="0"/>
              <a:t>・</a:t>
            </a:r>
            <a:r>
              <a:rPr kumimoji="1" lang="en-US" altLang="ja-JP" dirty="0" err="1"/>
              <a:t>ExcelVBA</a:t>
            </a:r>
            <a:r>
              <a:rPr kumimoji="1" lang="ja-JP" altLang="en-US" dirty="0"/>
              <a:t>で</a:t>
            </a:r>
            <a:r>
              <a:rPr lang="ja-JP" altLang="en-US" dirty="0"/>
              <a:t>自分で作った経験は皆無。</a:t>
            </a:r>
            <a:endParaRPr lang="en-US" altLang="ja-JP" dirty="0"/>
          </a:p>
          <a:p>
            <a:pPr algn="l"/>
            <a:r>
              <a:rPr kumimoji="1" lang="ja-JP" altLang="en-US" dirty="0"/>
              <a:t>・勉強しながら作る感じ。</a:t>
            </a:r>
            <a:endParaRPr kumimoji="1" lang="en-US" altLang="ja-JP" dirty="0"/>
          </a:p>
          <a:p>
            <a:pPr algn="l"/>
            <a:r>
              <a:rPr lang="ja-JP" altLang="en-US" dirty="0"/>
              <a:t>・例外処理までできるか不安。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5939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4957D-11CA-4F65-85F9-780FE9BC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トップ</a:t>
            </a:r>
            <a:r>
              <a:rPr kumimoji="1" lang="ja-JP" altLang="en-US" dirty="0"/>
              <a:t>画面イメージ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FE80B17-360F-436D-8A68-BACFBB61A48E}"/>
              </a:ext>
            </a:extLst>
          </p:cNvPr>
          <p:cNvSpPr/>
          <p:nvPr/>
        </p:nvSpPr>
        <p:spPr>
          <a:xfrm>
            <a:off x="1587499" y="1689101"/>
            <a:ext cx="6356351" cy="21811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087EE7A-15BC-4536-B8F2-87F3F4DB18A1}"/>
              </a:ext>
            </a:extLst>
          </p:cNvPr>
          <p:cNvSpPr/>
          <p:nvPr/>
        </p:nvSpPr>
        <p:spPr>
          <a:xfrm>
            <a:off x="1841501" y="22161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/>
              <a:t>出庫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2059EC-0B0A-47A5-AC65-64B3FF4A38FD}"/>
              </a:ext>
            </a:extLst>
          </p:cNvPr>
          <p:cNvSpPr/>
          <p:nvPr/>
        </p:nvSpPr>
        <p:spPr>
          <a:xfrm>
            <a:off x="3848101" y="22161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/>
              <a:t>入庫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DB1704C-8C9E-471B-A546-E3D59B32B9D7}"/>
              </a:ext>
            </a:extLst>
          </p:cNvPr>
          <p:cNvSpPr/>
          <p:nvPr/>
        </p:nvSpPr>
        <p:spPr>
          <a:xfrm>
            <a:off x="5854701" y="22161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/>
              <a:t>データ確認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42F6A2F-BA64-4551-8FB3-F9853A62E91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92401" y="3429000"/>
            <a:ext cx="0" cy="84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BB481D9-5498-4906-B2D6-3B9192572F4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724403" y="3429000"/>
            <a:ext cx="0" cy="8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3F8D4B9-FAF7-4F15-BE56-A45FFCD5CB12}"/>
              </a:ext>
            </a:extLst>
          </p:cNvPr>
          <p:cNvCxnSpPr>
            <a:cxnSpLocks/>
          </p:cNvCxnSpPr>
          <p:nvPr/>
        </p:nvCxnSpPr>
        <p:spPr>
          <a:xfrm flipH="1">
            <a:off x="6731003" y="3429000"/>
            <a:ext cx="25401" cy="234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78B8E9F-78C5-47BC-9615-D32762BDA4C8}"/>
              </a:ext>
            </a:extLst>
          </p:cNvPr>
          <p:cNvSpPr/>
          <p:nvPr/>
        </p:nvSpPr>
        <p:spPr>
          <a:xfrm>
            <a:off x="1493575" y="4288632"/>
            <a:ext cx="2019267" cy="606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出庫入力画面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A91673E-1E1A-4D03-8431-B43E4C7E7815}"/>
              </a:ext>
            </a:extLst>
          </p:cNvPr>
          <p:cNvSpPr/>
          <p:nvPr/>
        </p:nvSpPr>
        <p:spPr>
          <a:xfrm>
            <a:off x="3714769" y="4298950"/>
            <a:ext cx="2019267" cy="606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入庫入力画面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91B20B3-3B8A-482E-A916-6873710F44A5}"/>
              </a:ext>
            </a:extLst>
          </p:cNvPr>
          <p:cNvCxnSpPr>
            <a:cxnSpLocks/>
          </p:cNvCxnSpPr>
          <p:nvPr/>
        </p:nvCxnSpPr>
        <p:spPr>
          <a:xfrm>
            <a:off x="2692401" y="4905376"/>
            <a:ext cx="0" cy="8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424E720-C06D-480F-ABA3-A372954F9479}"/>
              </a:ext>
            </a:extLst>
          </p:cNvPr>
          <p:cNvCxnSpPr>
            <a:cxnSpLocks/>
          </p:cNvCxnSpPr>
          <p:nvPr/>
        </p:nvCxnSpPr>
        <p:spPr>
          <a:xfrm>
            <a:off x="4724403" y="4905376"/>
            <a:ext cx="0" cy="8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AB4FC80-41B8-4465-80F2-F5023B645F8F}"/>
              </a:ext>
            </a:extLst>
          </p:cNvPr>
          <p:cNvSpPr/>
          <p:nvPr/>
        </p:nvSpPr>
        <p:spPr>
          <a:xfrm>
            <a:off x="1056741" y="5784852"/>
            <a:ext cx="7213592" cy="869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データ確認画面（</a:t>
            </a:r>
            <a:r>
              <a:rPr lang="en-US" altLang="ja-JP" sz="2400" b="1" dirty="0">
                <a:solidFill>
                  <a:schemeClr val="accent1"/>
                </a:solidFill>
              </a:rPr>
              <a:t>excel</a:t>
            </a:r>
            <a:r>
              <a:rPr lang="ja-JP" altLang="en-US" sz="2400" b="1" dirty="0">
                <a:solidFill>
                  <a:schemeClr val="accent1"/>
                </a:solidFill>
              </a:rPr>
              <a:t>もしくは</a:t>
            </a:r>
            <a:r>
              <a:rPr lang="en-US" altLang="ja-JP" sz="2400" b="1" dirty="0">
                <a:solidFill>
                  <a:schemeClr val="accent1"/>
                </a:solidFill>
              </a:rPr>
              <a:t>csv</a:t>
            </a:r>
            <a:r>
              <a:rPr lang="ja-JP" altLang="en-US" sz="2400" b="1" dirty="0">
                <a:solidFill>
                  <a:schemeClr val="accent1"/>
                </a:solidFill>
              </a:rPr>
              <a:t>ファイル）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0F67C00-B042-445E-85AD-BA504F321C1B}"/>
              </a:ext>
            </a:extLst>
          </p:cNvPr>
          <p:cNvCxnSpPr/>
          <p:nvPr/>
        </p:nvCxnSpPr>
        <p:spPr>
          <a:xfrm>
            <a:off x="203200" y="4191000"/>
            <a:ext cx="8597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871A0D5-DA5A-4832-B051-73668214DEEB}"/>
              </a:ext>
            </a:extLst>
          </p:cNvPr>
          <p:cNvSpPr txBox="1"/>
          <p:nvPr/>
        </p:nvSpPr>
        <p:spPr>
          <a:xfrm>
            <a:off x="63536" y="4336832"/>
            <a:ext cx="141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次ページ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kumimoji="1" lang="ja-JP" altLang="en-US" b="1" dirty="0">
                <a:solidFill>
                  <a:srgbClr val="FF0000"/>
                </a:solidFill>
              </a:rPr>
              <a:t>以降で説明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FD8F6BF-8EB9-DD42-97A8-F1CC318FF9D3}"/>
              </a:ext>
            </a:extLst>
          </p:cNvPr>
          <p:cNvSpPr/>
          <p:nvPr/>
        </p:nvSpPr>
        <p:spPr>
          <a:xfrm>
            <a:off x="279416" y="2797681"/>
            <a:ext cx="1174736" cy="880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/>
              <a:t>顧客名</a:t>
            </a:r>
            <a:r>
              <a:rPr lang="en-US" altLang="ja-JP" sz="2400" b="1" dirty="0"/>
              <a:t>DB</a:t>
            </a:r>
            <a:endParaRPr lang="ja-JP" altLang="en-US" sz="2400" b="1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621F5DF-CF6D-674E-A89C-7E9C3CE6E984}"/>
              </a:ext>
            </a:extLst>
          </p:cNvPr>
          <p:cNvCxnSpPr>
            <a:cxnSpLocks/>
          </p:cNvCxnSpPr>
          <p:nvPr/>
        </p:nvCxnSpPr>
        <p:spPr>
          <a:xfrm>
            <a:off x="867411" y="3677950"/>
            <a:ext cx="626164" cy="61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94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D91FF-86B1-4208-A9AC-845ED45D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「出庫」入力画面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EDBD1C-7CB6-4304-B054-C29633318306}"/>
              </a:ext>
            </a:extLst>
          </p:cNvPr>
          <p:cNvSpPr/>
          <p:nvPr/>
        </p:nvSpPr>
        <p:spPr>
          <a:xfrm>
            <a:off x="1181100" y="1295400"/>
            <a:ext cx="6985000" cy="5473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endParaRPr lang="en-US" altLang="ja-JP" sz="1350" dirty="0">
              <a:solidFill>
                <a:schemeClr val="accent1"/>
              </a:solidFill>
            </a:endParaRPr>
          </a:p>
          <a:p>
            <a:endParaRPr lang="en-US" altLang="ja-JP" sz="1350" dirty="0">
              <a:solidFill>
                <a:schemeClr val="accent1"/>
              </a:solidFill>
            </a:endParaRPr>
          </a:p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r>
              <a:rPr lang="ja-JP" altLang="en-US" sz="2000" dirty="0">
                <a:solidFill>
                  <a:schemeClr val="accent1"/>
                </a:solidFill>
              </a:rPr>
              <a:t>●担当者： 　　 □ 中山　　 □ 富永　　 □（入力）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●出庫製品種類： □ </a:t>
            </a:r>
            <a:r>
              <a:rPr lang="en-US" altLang="ja-JP" sz="2000" dirty="0">
                <a:solidFill>
                  <a:schemeClr val="accent1"/>
                </a:solidFill>
              </a:rPr>
              <a:t>Z</a:t>
            </a:r>
            <a:r>
              <a:rPr lang="ja-JP" altLang="en-US" sz="2000" dirty="0">
                <a:solidFill>
                  <a:schemeClr val="accent1"/>
                </a:solidFill>
              </a:rPr>
              <a:t>　　 □ </a:t>
            </a:r>
            <a:r>
              <a:rPr lang="en-US" altLang="ja-JP" sz="2000" dirty="0">
                <a:solidFill>
                  <a:schemeClr val="accent1"/>
                </a:solidFill>
              </a:rPr>
              <a:t>ZS</a:t>
            </a:r>
            <a:r>
              <a:rPr lang="ja-JP" altLang="en-US" sz="2000" dirty="0">
                <a:solidFill>
                  <a:schemeClr val="accent1"/>
                </a:solidFill>
              </a:rPr>
              <a:t>　　 □</a:t>
            </a:r>
            <a:r>
              <a:rPr lang="en-US" altLang="ja-JP" sz="2000" dirty="0">
                <a:solidFill>
                  <a:schemeClr val="accent1"/>
                </a:solidFill>
              </a:rPr>
              <a:t>ST</a:t>
            </a:r>
            <a:r>
              <a:rPr lang="ja-JP" altLang="en-US" sz="2000" dirty="0">
                <a:solidFill>
                  <a:schemeClr val="accent1"/>
                </a:solidFill>
              </a:rPr>
              <a:t>　</a:t>
            </a:r>
            <a:r>
              <a:rPr lang="en-US" altLang="ja-JP" sz="2000" dirty="0">
                <a:solidFill>
                  <a:schemeClr val="accent1"/>
                </a:solidFill>
              </a:rPr>
              <a:t>	</a:t>
            </a:r>
            <a:r>
              <a:rPr lang="ja-JP" altLang="en-US" sz="2000" dirty="0">
                <a:solidFill>
                  <a:schemeClr val="accent1"/>
                </a:solidFill>
              </a:rPr>
              <a:t> □</a:t>
            </a:r>
            <a:r>
              <a:rPr lang="en-US" altLang="ja-JP" sz="2000" dirty="0">
                <a:solidFill>
                  <a:schemeClr val="accent1"/>
                </a:solidFill>
              </a:rPr>
              <a:t>eye</a:t>
            </a: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●数量：</a:t>
            </a:r>
            <a:r>
              <a:rPr lang="ja-JP" altLang="en-US" sz="2000" u="sng" dirty="0">
                <a:solidFill>
                  <a:schemeClr val="accent1"/>
                </a:solidFill>
              </a:rPr>
              <a:t>１</a:t>
            </a:r>
            <a:r>
              <a:rPr lang="ja-JP" altLang="en-US" sz="2000" dirty="0">
                <a:solidFill>
                  <a:schemeClr val="accent1"/>
                </a:solidFill>
              </a:rPr>
              <a:t>　　   </a:t>
            </a:r>
            <a:r>
              <a:rPr lang="en-US" altLang="ja-JP" sz="2000" dirty="0">
                <a:solidFill>
                  <a:schemeClr val="accent1"/>
                </a:solidFill>
              </a:rPr>
              <a:t>(default:1)</a:t>
            </a: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：</a:t>
            </a:r>
            <a:r>
              <a:rPr lang="en-US" altLang="ja-JP" sz="2000" dirty="0">
                <a:solidFill>
                  <a:schemeClr val="accent1"/>
                </a:solidFill>
              </a:rPr>
              <a:t>000xx</a:t>
            </a:r>
            <a:r>
              <a:rPr lang="ja-JP" altLang="en-US" sz="2000" dirty="0">
                <a:solidFill>
                  <a:schemeClr val="accent1"/>
                </a:solidFill>
              </a:rPr>
              <a:t> 　（５桁で</a:t>
            </a:r>
            <a:r>
              <a:rPr lang="ja-JP" altLang="en-US" sz="2000">
                <a:solidFill>
                  <a:schemeClr val="accent1"/>
                </a:solidFill>
              </a:rPr>
              <a:t>入力）</a:t>
            </a:r>
            <a:br>
              <a:rPr lang="en-US" altLang="ja-JP" sz="2000" dirty="0">
                <a:solidFill>
                  <a:schemeClr val="accent1"/>
                </a:solidFill>
              </a:rPr>
            </a:br>
            <a:r>
              <a:rPr lang="ja-JP" altLang="en-US" sz="2000" dirty="0">
                <a:solidFill>
                  <a:schemeClr val="accent1"/>
                </a:solidFill>
              </a:rPr>
              <a:t>　□</a:t>
            </a:r>
            <a:r>
              <a:rPr lang="en-US" altLang="ja-JP" sz="2000" dirty="0" err="1">
                <a:solidFill>
                  <a:schemeClr val="accent1"/>
                </a:solidFill>
              </a:rPr>
              <a:t>Wi-FI</a:t>
            </a:r>
            <a:r>
              <a:rPr lang="ja-JP" altLang="en-US" sz="2000" dirty="0">
                <a:solidFill>
                  <a:schemeClr val="accent1"/>
                </a:solidFill>
              </a:rPr>
              <a:t>：　　　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を</a:t>
            </a:r>
            <a:r>
              <a:rPr lang="ja-JP" altLang="en-US" sz="2000">
                <a:solidFill>
                  <a:schemeClr val="accent1"/>
                </a:solidFill>
              </a:rPr>
              <a:t>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□ </a:t>
            </a:r>
            <a:r>
              <a:rPr lang="en-US" altLang="ja-JP" sz="2000" dirty="0">
                <a:solidFill>
                  <a:schemeClr val="accent1"/>
                </a:solidFill>
              </a:rPr>
              <a:t>iPad</a:t>
            </a:r>
            <a:r>
              <a:rPr lang="ja-JP" altLang="en-US" sz="2000" dirty="0">
                <a:solidFill>
                  <a:schemeClr val="accent1"/>
                </a:solidFill>
              </a:rPr>
              <a:t>：　　　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を入れる）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>
                <a:solidFill>
                  <a:schemeClr val="accent1"/>
                </a:solidFill>
              </a:rPr>
              <a:t>　□モバイルバッテリー：（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>
                <a:solidFill>
                  <a:schemeClr val="accent1"/>
                </a:solidFill>
              </a:rPr>
              <a:t>を入れる）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●送付先　　　</a:t>
            </a:r>
            <a:r>
              <a:rPr lang="ja-JP" altLang="en-US" sz="2000">
                <a:solidFill>
                  <a:schemeClr val="accent1"/>
                </a:solidFill>
              </a:rPr>
              <a:t>　（一覧から選択）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●カテゴリ　□有償　　 □無償　　 □交換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●期間　</a:t>
            </a:r>
            <a:r>
              <a:rPr lang="ja-JP" altLang="en-US" sz="2000">
                <a:solidFill>
                  <a:schemeClr val="accent1"/>
                </a:solidFill>
              </a:rPr>
              <a:t> □長期</a:t>
            </a:r>
            <a:r>
              <a:rPr lang="ja-JP" altLang="en-US" sz="2000" dirty="0">
                <a:solidFill>
                  <a:schemeClr val="accent1"/>
                </a:solidFill>
              </a:rPr>
              <a:t>　　</a:t>
            </a:r>
            <a:r>
              <a:rPr lang="ja-JP" altLang="en-US" sz="2000">
                <a:solidFill>
                  <a:schemeClr val="accent1"/>
                </a:solidFill>
              </a:rPr>
              <a:t> □短期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>
                <a:solidFill>
                  <a:schemeClr val="accent1"/>
                </a:solidFill>
              </a:rPr>
              <a:t>　●契約更新　□あり　□なし　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1350" dirty="0">
              <a:solidFill>
                <a:schemeClr val="accent1"/>
              </a:solidFill>
            </a:endParaRPr>
          </a:p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78491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6C336-8CE4-41B9-A1C7-AD50A396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「入庫」入力画面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6445D-3AE4-411F-9DF0-AAA5D7F2E9C7}"/>
              </a:ext>
            </a:extLst>
          </p:cNvPr>
          <p:cNvSpPr/>
          <p:nvPr/>
        </p:nvSpPr>
        <p:spPr>
          <a:xfrm>
            <a:off x="1181100" y="2146300"/>
            <a:ext cx="6985000" cy="3822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endParaRPr lang="en-US" altLang="ja-JP" sz="1350" dirty="0">
              <a:solidFill>
                <a:schemeClr val="accent1"/>
              </a:solidFill>
            </a:endParaRPr>
          </a:p>
          <a:p>
            <a:endParaRPr lang="en-US" altLang="ja-JP" sz="1350" dirty="0">
              <a:solidFill>
                <a:schemeClr val="accent1"/>
              </a:solidFill>
            </a:endParaRPr>
          </a:p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r>
              <a:rPr lang="ja-JP" altLang="en-US" sz="2000" dirty="0">
                <a:solidFill>
                  <a:schemeClr val="accent1"/>
                </a:solidFill>
              </a:rPr>
              <a:t>●担当者： 　　 □ 中山　　 □ 富永　　 □（入力）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●製品種類： □ </a:t>
            </a:r>
            <a:r>
              <a:rPr lang="en-US" altLang="ja-JP" sz="2000" dirty="0">
                <a:solidFill>
                  <a:schemeClr val="accent1"/>
                </a:solidFill>
              </a:rPr>
              <a:t>Z</a:t>
            </a:r>
            <a:r>
              <a:rPr lang="ja-JP" altLang="en-US" sz="2000" dirty="0">
                <a:solidFill>
                  <a:schemeClr val="accent1"/>
                </a:solidFill>
              </a:rPr>
              <a:t>　　 □ </a:t>
            </a:r>
            <a:r>
              <a:rPr lang="en-US" altLang="ja-JP" sz="2000" dirty="0">
                <a:solidFill>
                  <a:schemeClr val="accent1"/>
                </a:solidFill>
              </a:rPr>
              <a:t>ZS</a:t>
            </a:r>
            <a:r>
              <a:rPr lang="ja-JP" altLang="en-US" sz="2000" dirty="0">
                <a:solidFill>
                  <a:schemeClr val="accent1"/>
                </a:solidFill>
              </a:rPr>
              <a:t>　　 □</a:t>
            </a:r>
            <a:r>
              <a:rPr lang="en-US" altLang="ja-JP" sz="2000" dirty="0">
                <a:solidFill>
                  <a:schemeClr val="accent1"/>
                </a:solidFill>
              </a:rPr>
              <a:t>ST</a:t>
            </a:r>
            <a:r>
              <a:rPr lang="ja-JP" altLang="en-US" sz="2000" dirty="0">
                <a:solidFill>
                  <a:schemeClr val="accent1"/>
                </a:solidFill>
              </a:rPr>
              <a:t>　</a:t>
            </a:r>
            <a:r>
              <a:rPr lang="en-US" altLang="ja-JP" sz="2000" dirty="0">
                <a:solidFill>
                  <a:schemeClr val="accent1"/>
                </a:solidFill>
              </a:rPr>
              <a:t>	</a:t>
            </a:r>
            <a:r>
              <a:rPr lang="ja-JP" altLang="en-US" sz="2000" dirty="0">
                <a:solidFill>
                  <a:schemeClr val="accent1"/>
                </a:solidFill>
              </a:rPr>
              <a:t> □</a:t>
            </a:r>
            <a:r>
              <a:rPr lang="en-US" altLang="ja-JP" sz="2000" dirty="0">
                <a:solidFill>
                  <a:schemeClr val="accent1"/>
                </a:solidFill>
              </a:rPr>
              <a:t>eye</a:t>
            </a: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：</a:t>
            </a:r>
            <a:r>
              <a:rPr lang="en-US" altLang="ja-JP" sz="2000" dirty="0">
                <a:solidFill>
                  <a:schemeClr val="accent1"/>
                </a:solidFill>
              </a:rPr>
              <a:t>000xx</a:t>
            </a:r>
            <a:r>
              <a:rPr lang="ja-JP" altLang="en-US" sz="2000" dirty="0">
                <a:solidFill>
                  <a:schemeClr val="accent1"/>
                </a:solidFill>
              </a:rPr>
              <a:t> 　（５桁で入力）</a:t>
            </a:r>
            <a:br>
              <a:rPr lang="en-US" altLang="ja-JP" sz="2000" dirty="0">
                <a:solidFill>
                  <a:schemeClr val="accent1"/>
                </a:solidFill>
              </a:rPr>
            </a:br>
            <a:r>
              <a:rPr lang="ja-JP" altLang="en-US" sz="2000" dirty="0">
                <a:solidFill>
                  <a:schemeClr val="accent1"/>
                </a:solidFill>
              </a:rPr>
              <a:t>　</a:t>
            </a:r>
            <a:br>
              <a:rPr lang="en-US" altLang="ja-JP" sz="2000" dirty="0">
                <a:solidFill>
                  <a:schemeClr val="accent1"/>
                </a:solidFill>
              </a:rPr>
            </a:br>
            <a:r>
              <a:rPr lang="ja-JP" altLang="en-US" sz="2000" dirty="0">
                <a:solidFill>
                  <a:schemeClr val="accent1"/>
                </a:solidFill>
              </a:rPr>
              <a:t>　□</a:t>
            </a:r>
            <a:r>
              <a:rPr lang="en-US" altLang="ja-JP" sz="2000" dirty="0" err="1">
                <a:solidFill>
                  <a:schemeClr val="accent1"/>
                </a:solidFill>
              </a:rPr>
              <a:t>Wi-FI</a:t>
            </a:r>
            <a:r>
              <a:rPr lang="ja-JP" altLang="en-US" sz="2000" dirty="0">
                <a:solidFill>
                  <a:schemeClr val="accent1"/>
                </a:solidFill>
              </a:rPr>
              <a:t>：　　　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を</a:t>
            </a:r>
            <a:r>
              <a:rPr lang="ja-JP" altLang="en-US" sz="2000">
                <a:solidFill>
                  <a:schemeClr val="accent1"/>
                </a:solidFill>
              </a:rPr>
              <a:t>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□ </a:t>
            </a:r>
            <a:r>
              <a:rPr lang="en-US" altLang="ja-JP" sz="2000" dirty="0">
                <a:solidFill>
                  <a:schemeClr val="accent1"/>
                </a:solidFill>
              </a:rPr>
              <a:t>iPad</a:t>
            </a:r>
            <a:r>
              <a:rPr lang="ja-JP" altLang="en-US" sz="2000" dirty="0">
                <a:solidFill>
                  <a:schemeClr val="accent1"/>
                </a:solidFill>
              </a:rPr>
              <a:t>：　　　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を入れる）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en-US" altLang="ja-JP" sz="2000" dirty="0">
                <a:solidFill>
                  <a:schemeClr val="accent1"/>
                </a:solidFill>
              </a:rPr>
              <a:t>     </a:t>
            </a:r>
            <a:r>
              <a:rPr lang="ja-JP" altLang="en-US" sz="2000">
                <a:solidFill>
                  <a:schemeClr val="accent1"/>
                </a:solidFill>
              </a:rPr>
              <a:t>□モバイルバッテリー：（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>
                <a:solidFill>
                  <a:schemeClr val="accent1"/>
                </a:solidFill>
              </a:rPr>
              <a:t>を入れる）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</a:t>
            </a:r>
            <a:endParaRPr lang="ja-JP" altLang="en-US" sz="13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1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D91FF-86B1-4208-A9AC-845ED45D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「データ確認」画面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27B8AA-1C9F-49A9-A34B-B828B1DF9308}"/>
              </a:ext>
            </a:extLst>
          </p:cNvPr>
          <p:cNvSpPr/>
          <p:nvPr/>
        </p:nvSpPr>
        <p:spPr>
          <a:xfrm>
            <a:off x="1181100" y="1917701"/>
            <a:ext cx="6985000" cy="41021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endParaRPr lang="en-US" altLang="ja-JP" sz="1350" dirty="0">
              <a:solidFill>
                <a:schemeClr val="accent1"/>
              </a:solidFill>
            </a:endParaRPr>
          </a:p>
          <a:p>
            <a:endParaRPr lang="en-US" altLang="ja-JP" sz="1350" dirty="0">
              <a:solidFill>
                <a:schemeClr val="accent1"/>
              </a:solidFill>
            </a:endParaRPr>
          </a:p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r>
              <a:rPr lang="ja-JP" altLang="en-US" sz="2000" dirty="0">
                <a:solidFill>
                  <a:schemeClr val="accent1"/>
                </a:solidFill>
              </a:rPr>
              <a:t>　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    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1350" dirty="0">
              <a:solidFill>
                <a:schemeClr val="accent1"/>
              </a:solidFill>
            </a:endParaRPr>
          </a:p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AC9816-FD65-4ADC-A986-C57532C6E0D9}"/>
              </a:ext>
            </a:extLst>
          </p:cNvPr>
          <p:cNvSpPr/>
          <p:nvPr/>
        </p:nvSpPr>
        <p:spPr>
          <a:xfrm>
            <a:off x="1816102" y="24066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/>
              <a:t>ST</a:t>
            </a:r>
            <a:endParaRPr lang="ja-JP" altLang="en-US" sz="24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7DE121-C2DF-4328-996C-8469A80DD812}"/>
              </a:ext>
            </a:extLst>
          </p:cNvPr>
          <p:cNvSpPr/>
          <p:nvPr/>
        </p:nvSpPr>
        <p:spPr>
          <a:xfrm>
            <a:off x="3892551" y="24066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/>
              <a:t>ZS</a:t>
            </a:r>
            <a:endParaRPr lang="ja-JP" altLang="en-US" sz="24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84F53F3-09A5-4FF4-AD84-90CBCB02F990}"/>
              </a:ext>
            </a:extLst>
          </p:cNvPr>
          <p:cNvSpPr/>
          <p:nvPr/>
        </p:nvSpPr>
        <p:spPr>
          <a:xfrm>
            <a:off x="5969001" y="24066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/>
              <a:t>Z</a:t>
            </a:r>
            <a:endParaRPr lang="ja-JP" altLang="en-US" sz="24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578C4AA-EA00-4688-93DB-FADB6729E0EC}"/>
              </a:ext>
            </a:extLst>
          </p:cNvPr>
          <p:cNvSpPr/>
          <p:nvPr/>
        </p:nvSpPr>
        <p:spPr>
          <a:xfrm>
            <a:off x="1816102" y="3968751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/>
              <a:t>eye</a:t>
            </a:r>
            <a:endParaRPr lang="ja-JP" altLang="en-US" sz="2400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99CCFE3-F037-4A3B-861E-E6B123B717EA}"/>
              </a:ext>
            </a:extLst>
          </p:cNvPr>
          <p:cNvSpPr/>
          <p:nvPr/>
        </p:nvSpPr>
        <p:spPr>
          <a:xfrm>
            <a:off x="3924300" y="3965576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/>
              <a:t>iPad</a:t>
            </a:r>
            <a:endParaRPr lang="ja-JP" altLang="en-US" sz="24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E5AD613-E05D-4A11-ADDD-A1638FC13F3B}"/>
              </a:ext>
            </a:extLst>
          </p:cNvPr>
          <p:cNvSpPr/>
          <p:nvPr/>
        </p:nvSpPr>
        <p:spPr>
          <a:xfrm>
            <a:off x="5969001" y="3965576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 err="1"/>
              <a:t>wifi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000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EE4C0-09D4-451C-8132-B5367068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データ確認画面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36D4802-8CEA-4038-A249-BE503A7D8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58356"/>
              </p:ext>
            </p:extLst>
          </p:nvPr>
        </p:nvGraphicFramePr>
        <p:xfrm>
          <a:off x="1206500" y="1690689"/>
          <a:ext cx="7349400" cy="4068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892">
                  <a:extLst>
                    <a:ext uri="{9D8B030D-6E8A-4147-A177-3AD203B41FA5}">
                      <a16:colId xmlns:a16="http://schemas.microsoft.com/office/drawing/2014/main" val="2002026173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1906499809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1139777210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2592537788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3508775600"/>
                    </a:ext>
                  </a:extLst>
                </a:gridCol>
                <a:gridCol w="1378268">
                  <a:extLst>
                    <a:ext uri="{9D8B030D-6E8A-4147-A177-3AD203B41FA5}">
                      <a16:colId xmlns:a16="http://schemas.microsoft.com/office/drawing/2014/main" val="2912100154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2760704514"/>
                    </a:ext>
                  </a:extLst>
                </a:gridCol>
              </a:tblGrid>
              <a:tr h="41063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出庫日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担当者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送付先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入庫日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58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00001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12/23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富永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有償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一か月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1/24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00392"/>
                  </a:ext>
                </a:extLst>
              </a:tr>
              <a:tr h="333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00002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12/23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富永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無償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一か月以上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29915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00003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12/24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富永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交換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一か月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21218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00004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1/25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有償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一か月以上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06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45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5815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2489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7861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29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31992"/>
                  </a:ext>
                </a:extLst>
              </a:tr>
            </a:tbl>
          </a:graphicData>
        </a:graphic>
      </p:graphicFrame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663AD27-3295-4B93-93CE-3F46E5BAA27E}"/>
              </a:ext>
            </a:extLst>
          </p:cNvPr>
          <p:cNvSpPr/>
          <p:nvPr/>
        </p:nvSpPr>
        <p:spPr>
          <a:xfrm>
            <a:off x="361315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accent1"/>
                </a:solidFill>
              </a:rPr>
              <a:t>WiFi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E5AA4CA-70D4-4F89-8B80-56A59F6A4656}"/>
              </a:ext>
            </a:extLst>
          </p:cNvPr>
          <p:cNvSpPr/>
          <p:nvPr/>
        </p:nvSpPr>
        <p:spPr>
          <a:xfrm>
            <a:off x="302260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iPad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8432141-4477-443C-9DC3-46FCEA990CA4}"/>
              </a:ext>
            </a:extLst>
          </p:cNvPr>
          <p:cNvSpPr/>
          <p:nvPr/>
        </p:nvSpPr>
        <p:spPr>
          <a:xfrm>
            <a:off x="244475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Z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F45145-4141-4850-AFD2-5560849EE832}"/>
              </a:ext>
            </a:extLst>
          </p:cNvPr>
          <p:cNvSpPr/>
          <p:nvPr/>
        </p:nvSpPr>
        <p:spPr>
          <a:xfrm>
            <a:off x="185420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ZS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08D30F9-B05A-4A62-835D-F80DA144B5E3}"/>
              </a:ext>
            </a:extLst>
          </p:cNvPr>
          <p:cNvSpPr/>
          <p:nvPr/>
        </p:nvSpPr>
        <p:spPr>
          <a:xfrm>
            <a:off x="1206500" y="5758922"/>
            <a:ext cx="723900" cy="2227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ST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529529-0684-4831-9EDA-59747149D6C0}"/>
              </a:ext>
            </a:extLst>
          </p:cNvPr>
          <p:cNvSpPr txBox="1"/>
          <p:nvPr/>
        </p:nvSpPr>
        <p:spPr>
          <a:xfrm>
            <a:off x="1659920" y="64135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種類別シート</a:t>
            </a:r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B0D9C367-8F7A-4A1E-BEA3-62F4B3884945}"/>
              </a:ext>
            </a:extLst>
          </p:cNvPr>
          <p:cNvSpPr/>
          <p:nvPr/>
        </p:nvSpPr>
        <p:spPr>
          <a:xfrm>
            <a:off x="808038" y="2175405"/>
            <a:ext cx="219075" cy="1549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E7CDBA4E-C864-4BF4-8E60-856E51B925B5}"/>
              </a:ext>
            </a:extLst>
          </p:cNvPr>
          <p:cNvSpPr/>
          <p:nvPr/>
        </p:nvSpPr>
        <p:spPr>
          <a:xfrm rot="-5400000">
            <a:off x="2689451" y="5065940"/>
            <a:ext cx="135469" cy="23850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48813A-CAF3-45AA-B5EF-15E6C1D4FAE1}"/>
              </a:ext>
            </a:extLst>
          </p:cNvPr>
          <p:cNvSpPr txBox="1"/>
          <p:nvPr/>
        </p:nvSpPr>
        <p:spPr>
          <a:xfrm>
            <a:off x="279401" y="2286000"/>
            <a:ext cx="349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個体番号で管理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063CE83-BF36-4379-AEDA-6D34B6C2DA34}"/>
              </a:ext>
            </a:extLst>
          </p:cNvPr>
          <p:cNvCxnSpPr/>
          <p:nvPr/>
        </p:nvCxnSpPr>
        <p:spPr>
          <a:xfrm>
            <a:off x="8039100" y="1130300"/>
            <a:ext cx="0" cy="56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D97AC9E-2CBB-4141-972D-28CCDB2484BD}"/>
              </a:ext>
            </a:extLst>
          </p:cNvPr>
          <p:cNvSpPr txBox="1"/>
          <p:nvPr/>
        </p:nvSpPr>
        <p:spPr>
          <a:xfrm>
            <a:off x="7199010" y="821580"/>
            <a:ext cx="168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入庫されたらここに入る</a:t>
            </a:r>
          </a:p>
        </p:txBody>
      </p:sp>
    </p:spTree>
    <p:extLst>
      <p:ext uri="{BB962C8B-B14F-4D97-AF65-F5344CB8AC3E}">
        <p14:creationId xmlns:p14="http://schemas.microsoft.com/office/powerpoint/2010/main" val="322396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EE4C0-09D4-451C-8132-B5367068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データ確認画面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36D4802-8CEA-4038-A249-BE503A7D8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55127"/>
              </p:ext>
            </p:extLst>
          </p:nvPr>
        </p:nvGraphicFramePr>
        <p:xfrm>
          <a:off x="1206500" y="1690689"/>
          <a:ext cx="7349400" cy="4068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892">
                  <a:extLst>
                    <a:ext uri="{9D8B030D-6E8A-4147-A177-3AD203B41FA5}">
                      <a16:colId xmlns:a16="http://schemas.microsoft.com/office/drawing/2014/main" val="2002026173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1906499809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1139777210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2592537788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3508775600"/>
                    </a:ext>
                  </a:extLst>
                </a:gridCol>
                <a:gridCol w="1378268">
                  <a:extLst>
                    <a:ext uri="{9D8B030D-6E8A-4147-A177-3AD203B41FA5}">
                      <a16:colId xmlns:a16="http://schemas.microsoft.com/office/drawing/2014/main" val="2912100154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2760704514"/>
                    </a:ext>
                  </a:extLst>
                </a:gridCol>
              </a:tblGrid>
              <a:tr h="41063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出庫日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担当者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送付先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入庫日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58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00001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12/23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富永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有償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一か月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1/24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00392"/>
                  </a:ext>
                </a:extLst>
              </a:tr>
              <a:tr h="333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29915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21218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06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45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5815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2489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7861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29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31992"/>
                  </a:ext>
                </a:extLst>
              </a:tr>
            </a:tbl>
          </a:graphicData>
        </a:graphic>
      </p:graphicFrame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663AD27-3295-4B93-93CE-3F46E5BAA27E}"/>
              </a:ext>
            </a:extLst>
          </p:cNvPr>
          <p:cNvSpPr/>
          <p:nvPr/>
        </p:nvSpPr>
        <p:spPr>
          <a:xfrm>
            <a:off x="361315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accent1"/>
                </a:solidFill>
              </a:rPr>
              <a:t>WiFi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E5AA4CA-70D4-4F89-8B80-56A59F6A4656}"/>
              </a:ext>
            </a:extLst>
          </p:cNvPr>
          <p:cNvSpPr/>
          <p:nvPr/>
        </p:nvSpPr>
        <p:spPr>
          <a:xfrm>
            <a:off x="302260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iPad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8432141-4477-443C-9DC3-46FCEA990CA4}"/>
              </a:ext>
            </a:extLst>
          </p:cNvPr>
          <p:cNvSpPr/>
          <p:nvPr/>
        </p:nvSpPr>
        <p:spPr>
          <a:xfrm>
            <a:off x="244475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Z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F45145-4141-4850-AFD2-5560849EE832}"/>
              </a:ext>
            </a:extLst>
          </p:cNvPr>
          <p:cNvSpPr/>
          <p:nvPr/>
        </p:nvSpPr>
        <p:spPr>
          <a:xfrm>
            <a:off x="185420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ZS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08D30F9-B05A-4A62-835D-F80DA144B5E3}"/>
              </a:ext>
            </a:extLst>
          </p:cNvPr>
          <p:cNvSpPr/>
          <p:nvPr/>
        </p:nvSpPr>
        <p:spPr>
          <a:xfrm>
            <a:off x="1206500" y="5758922"/>
            <a:ext cx="1816100" cy="2090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ST(</a:t>
            </a:r>
            <a:r>
              <a:rPr kumimoji="1" lang="ja-JP" altLang="en-US" b="1">
                <a:solidFill>
                  <a:schemeClr val="bg1"/>
                </a:solidFill>
              </a:rPr>
              <a:t>入庫済）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529529-0684-4831-9EDA-59747149D6C0}"/>
              </a:ext>
            </a:extLst>
          </p:cNvPr>
          <p:cNvSpPr txBox="1"/>
          <p:nvPr/>
        </p:nvSpPr>
        <p:spPr>
          <a:xfrm>
            <a:off x="1659920" y="64135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種類別シート</a:t>
            </a:r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E7CDBA4E-C864-4BF4-8E60-856E51B925B5}"/>
              </a:ext>
            </a:extLst>
          </p:cNvPr>
          <p:cNvSpPr/>
          <p:nvPr/>
        </p:nvSpPr>
        <p:spPr>
          <a:xfrm rot="-5400000">
            <a:off x="2689451" y="5065940"/>
            <a:ext cx="135469" cy="23850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48813A-CAF3-45AA-B5EF-15E6C1D4FAE1}"/>
              </a:ext>
            </a:extLst>
          </p:cNvPr>
          <p:cNvSpPr txBox="1"/>
          <p:nvPr/>
        </p:nvSpPr>
        <p:spPr>
          <a:xfrm>
            <a:off x="279401" y="2286000"/>
            <a:ext cx="349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個体番号で管理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063CE83-BF36-4379-AEDA-6D34B6C2DA34}"/>
              </a:ext>
            </a:extLst>
          </p:cNvPr>
          <p:cNvCxnSpPr/>
          <p:nvPr/>
        </p:nvCxnSpPr>
        <p:spPr>
          <a:xfrm>
            <a:off x="8039100" y="1130300"/>
            <a:ext cx="0" cy="56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D97AC9E-2CBB-4141-972D-28CCDB2484BD}"/>
              </a:ext>
            </a:extLst>
          </p:cNvPr>
          <p:cNvSpPr txBox="1"/>
          <p:nvPr/>
        </p:nvSpPr>
        <p:spPr>
          <a:xfrm>
            <a:off x="7199010" y="821580"/>
            <a:ext cx="168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入庫されたらここに入る</a:t>
            </a:r>
          </a:p>
        </p:txBody>
      </p:sp>
    </p:spTree>
    <p:extLst>
      <p:ext uri="{BB962C8B-B14F-4D97-AF65-F5344CB8AC3E}">
        <p14:creationId xmlns:p14="http://schemas.microsoft.com/office/powerpoint/2010/main" val="323565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199</Words>
  <Application>Microsoft Macintosh PowerPoint</Application>
  <PresentationFormat>画面に合わせる (4:3)</PresentationFormat>
  <Paragraphs>123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テーマ</vt:lpstr>
      <vt:lpstr>入出庫管理ツール  ExcelVBAでできないか検討したい</vt:lpstr>
      <vt:lpstr>トップ画面イメージ</vt:lpstr>
      <vt:lpstr>「出庫」入力画面</vt:lpstr>
      <vt:lpstr>「入庫」入力画面</vt:lpstr>
      <vt:lpstr>「データ確認」画面</vt:lpstr>
      <vt:lpstr>データ確認画面</vt:lpstr>
      <vt:lpstr>データ確認画面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入出庫ツール  ExcelVBAでできないか検討したい</dc:title>
  <dc:creator>オリラボ 太郎</dc:creator>
  <cp:lastModifiedBy>富永聡子</cp:lastModifiedBy>
  <cp:revision>12</cp:revision>
  <dcterms:created xsi:type="dcterms:W3CDTF">2019-01-25T06:50:27Z</dcterms:created>
  <dcterms:modified xsi:type="dcterms:W3CDTF">2019-02-20T16:12:04Z</dcterms:modified>
</cp:coreProperties>
</file>