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70" r:id="rId13"/>
    <p:sldId id="272" r:id="rId14"/>
    <p:sldId id="271" r:id="rId15"/>
    <p:sldId id="267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17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1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2E4AF-C6BC-43CF-A195-310F857A4769}" type="datetimeFigureOut">
              <a:rPr kumimoji="1" lang="ja-JP" altLang="en-US" smtClean="0"/>
              <a:t>2019/3/10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E74C-C610-4F8B-9135-1D23B03A92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572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2E4AF-C6BC-43CF-A195-310F857A4769}" type="datetimeFigureOut">
              <a:rPr kumimoji="1" lang="ja-JP" altLang="en-US" smtClean="0"/>
              <a:t>2019/3/10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E74C-C610-4F8B-9135-1D23B03A92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6716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2E4AF-C6BC-43CF-A195-310F857A4769}" type="datetimeFigureOut">
              <a:rPr kumimoji="1" lang="ja-JP" altLang="en-US" smtClean="0"/>
              <a:t>2019/3/10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E74C-C610-4F8B-9135-1D23B03A92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9710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2E4AF-C6BC-43CF-A195-310F857A4769}" type="datetimeFigureOut">
              <a:rPr kumimoji="1" lang="ja-JP" altLang="en-US" smtClean="0"/>
              <a:t>2019/3/10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E74C-C610-4F8B-9135-1D23B03A92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3459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2E4AF-C6BC-43CF-A195-310F857A4769}" type="datetimeFigureOut">
              <a:rPr kumimoji="1" lang="ja-JP" altLang="en-US" smtClean="0"/>
              <a:t>2019/3/10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E74C-C610-4F8B-9135-1D23B03A92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65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2E4AF-C6BC-43CF-A195-310F857A4769}" type="datetimeFigureOut">
              <a:rPr kumimoji="1" lang="ja-JP" altLang="en-US" smtClean="0"/>
              <a:t>2019/3/10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E74C-C610-4F8B-9135-1D23B03A92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2504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2E4AF-C6BC-43CF-A195-310F857A4769}" type="datetimeFigureOut">
              <a:rPr kumimoji="1" lang="ja-JP" altLang="en-US" smtClean="0"/>
              <a:t>2019/3/10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E74C-C610-4F8B-9135-1D23B03A92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6667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2E4AF-C6BC-43CF-A195-310F857A4769}" type="datetimeFigureOut">
              <a:rPr kumimoji="1" lang="ja-JP" altLang="en-US" smtClean="0"/>
              <a:t>2019/3/10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E74C-C610-4F8B-9135-1D23B03A92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6667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2E4AF-C6BC-43CF-A195-310F857A4769}" type="datetimeFigureOut">
              <a:rPr kumimoji="1" lang="ja-JP" altLang="en-US" smtClean="0"/>
              <a:t>2019/3/10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E74C-C610-4F8B-9135-1D23B03A92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341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2E4AF-C6BC-43CF-A195-310F857A4769}" type="datetimeFigureOut">
              <a:rPr kumimoji="1" lang="ja-JP" altLang="en-US" smtClean="0"/>
              <a:t>2019/3/10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E74C-C610-4F8B-9135-1D23B03A92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7704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2E4AF-C6BC-43CF-A195-310F857A4769}" type="datetimeFigureOut">
              <a:rPr kumimoji="1" lang="ja-JP" altLang="en-US" smtClean="0"/>
              <a:t>2019/3/10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E74C-C610-4F8B-9135-1D23B03A92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1910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2E4AF-C6BC-43CF-A195-310F857A4769}" type="datetimeFigureOut">
              <a:rPr kumimoji="1" lang="ja-JP" altLang="en-US" smtClean="0"/>
              <a:t>2019/3/10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AE74C-C610-4F8B-9135-1D23B03A92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3511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0200-8509-A54F-9A41-AC86BAFC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</a:t>
            </a:r>
            <a:r>
              <a:rPr lang="ja-JP" altLang="en-US"/>
              <a:t>テーブル設計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6A44804-35BC-8B4A-AA9C-398F5A858F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4077493"/>
              </p:ext>
            </p:extLst>
          </p:nvPr>
        </p:nvGraphicFramePr>
        <p:xfrm>
          <a:off x="628650" y="1825625"/>
          <a:ext cx="726834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318">
                  <a:extLst>
                    <a:ext uri="{9D8B030D-6E8A-4147-A177-3AD203B41FA5}">
                      <a16:colId xmlns:a16="http://schemas.microsoft.com/office/drawing/2014/main" val="3049319235"/>
                    </a:ext>
                  </a:extLst>
                </a:gridCol>
                <a:gridCol w="1333868">
                  <a:extLst>
                    <a:ext uri="{9D8B030D-6E8A-4147-A177-3AD203B41FA5}">
                      <a16:colId xmlns:a16="http://schemas.microsoft.com/office/drawing/2014/main" val="4114516976"/>
                    </a:ext>
                  </a:extLst>
                </a:gridCol>
                <a:gridCol w="919474">
                  <a:extLst>
                    <a:ext uri="{9D8B030D-6E8A-4147-A177-3AD203B41FA5}">
                      <a16:colId xmlns:a16="http://schemas.microsoft.com/office/drawing/2014/main" val="3313892427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1594649783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1674032705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978484396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3051562951"/>
                    </a:ext>
                  </a:extLst>
                </a:gridCol>
              </a:tblGrid>
              <a:tr h="133531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論理名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物理名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データ型</a:t>
                      </a:r>
                      <a:endParaRPr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主キー</a:t>
                      </a:r>
                      <a:endParaRPr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 err="1"/>
                        <a:t>NotNull</a:t>
                      </a:r>
                      <a:endParaRPr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備考</a:t>
                      </a:r>
                      <a:endParaRPr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311826"/>
                  </a:ext>
                </a:extLst>
              </a:tr>
              <a:tr h="13353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" altLang="en-US" dirty="0"/>
                        <a:t>担当者</a:t>
                      </a:r>
                      <a:r>
                        <a:rPr lang="en-US" altLang="ja-JP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80688"/>
                  </a:ext>
                </a:extLst>
              </a:tr>
              <a:tr h="13353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" altLang="en-US" dirty="0"/>
                        <a:t>担当者</a:t>
                      </a:r>
                      <a:r>
                        <a:rPr lang="ja-JP" altLang="en-US"/>
                        <a:t>名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5259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74ADF4C-97E0-9044-881C-DD0C2AFA1CC9}"/>
              </a:ext>
            </a:extLst>
          </p:cNvPr>
          <p:cNvSpPr txBox="1"/>
          <p:nvPr/>
        </p:nvSpPr>
        <p:spPr>
          <a:xfrm>
            <a:off x="4534927" y="5375080"/>
            <a:ext cx="3223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参考サイト</a:t>
            </a:r>
            <a:br>
              <a:rPr lang="en-US" dirty="0"/>
            </a:br>
            <a:r>
              <a:rPr lang="en-US" dirty="0"/>
              <a:t>https://a5m2.mmatsubara.com/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87D6CB-74F5-744F-8053-9BA6DB427C77}"/>
              </a:ext>
            </a:extLst>
          </p:cNvPr>
          <p:cNvSpPr txBox="1"/>
          <p:nvPr/>
        </p:nvSpPr>
        <p:spPr>
          <a:xfrm>
            <a:off x="753762" y="559761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・新たに追加する列名はないか</a:t>
            </a:r>
            <a:endParaRPr lang="en-US" altLang="ja-JP" dirty="0"/>
          </a:p>
          <a:p>
            <a:r>
              <a:rPr lang="ja-JP" altLang="en-US"/>
              <a:t>・項目の順番は正しいか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852FE9-0434-F049-80B8-C8558BE158BF}"/>
              </a:ext>
            </a:extLst>
          </p:cNvPr>
          <p:cNvSpPr txBox="1"/>
          <p:nvPr/>
        </p:nvSpPr>
        <p:spPr>
          <a:xfrm>
            <a:off x="628650" y="145629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" altLang="en-US" dirty="0"/>
              <a:t>担当者</a:t>
            </a:r>
            <a:r>
              <a:rPr lang="ja-JP" altLang="en-US"/>
              <a:t>テーブル</a:t>
            </a:r>
            <a:endParaRPr lang="en-US" altLang="ja-JP" dirty="0"/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ADF5EAD1-6115-E943-8C79-C9A9DBAB78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2106883"/>
              </p:ext>
            </p:extLst>
          </p:nvPr>
        </p:nvGraphicFramePr>
        <p:xfrm>
          <a:off x="628650" y="3594224"/>
          <a:ext cx="726834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318">
                  <a:extLst>
                    <a:ext uri="{9D8B030D-6E8A-4147-A177-3AD203B41FA5}">
                      <a16:colId xmlns:a16="http://schemas.microsoft.com/office/drawing/2014/main" val="3049319235"/>
                    </a:ext>
                  </a:extLst>
                </a:gridCol>
                <a:gridCol w="1470308">
                  <a:extLst>
                    <a:ext uri="{9D8B030D-6E8A-4147-A177-3AD203B41FA5}">
                      <a16:colId xmlns:a16="http://schemas.microsoft.com/office/drawing/2014/main" val="4114516976"/>
                    </a:ext>
                  </a:extLst>
                </a:gridCol>
                <a:gridCol w="783034">
                  <a:extLst>
                    <a:ext uri="{9D8B030D-6E8A-4147-A177-3AD203B41FA5}">
                      <a16:colId xmlns:a16="http://schemas.microsoft.com/office/drawing/2014/main" val="3313892427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1594649783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1674032705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978484396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3051562951"/>
                    </a:ext>
                  </a:extLst>
                </a:gridCol>
              </a:tblGrid>
              <a:tr h="133531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論理名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物理名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データ型</a:t>
                      </a:r>
                      <a:endParaRPr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主キー</a:t>
                      </a:r>
                      <a:endParaRPr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 err="1"/>
                        <a:t>NotNull</a:t>
                      </a:r>
                      <a:endParaRPr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備考</a:t>
                      </a:r>
                      <a:endParaRPr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311826"/>
                  </a:ext>
                </a:extLst>
              </a:tr>
              <a:tr h="13353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製品種別</a:t>
                      </a:r>
                      <a:r>
                        <a:rPr lang="en-US" altLang="ja-JP"/>
                        <a:t>No</a:t>
                      </a:r>
                      <a:endParaRPr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80688"/>
                  </a:ext>
                </a:extLst>
              </a:tr>
              <a:tr h="13353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" altLang="en-US" dirty="0"/>
                        <a:t>担当者</a:t>
                      </a:r>
                      <a:r>
                        <a:rPr lang="ja-JP" altLang="en-US"/>
                        <a:t>名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5259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01BE132-E717-B240-ADF4-C729D2F3E534}"/>
              </a:ext>
            </a:extLst>
          </p:cNvPr>
          <p:cNvSpPr txBox="1"/>
          <p:nvPr/>
        </p:nvSpPr>
        <p:spPr>
          <a:xfrm>
            <a:off x="628650" y="322489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" altLang="en-US" dirty="0"/>
              <a:t>製品種類</a:t>
            </a:r>
            <a:r>
              <a:rPr lang="ja-JP" altLang="en-US"/>
              <a:t>テーブル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80302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0A153-D588-3445-815F-B8B04680A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</a:t>
            </a:r>
            <a:r>
              <a:rPr lang="ja-JP" altLang="en-US"/>
              <a:t>テーブル設計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BF661-CAD9-0049-BE04-C31DA71FB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SQL</a:t>
            </a:r>
            <a:r>
              <a:rPr lang="ja-JP" altLang="en-US"/>
              <a:t>を使用する</a:t>
            </a:r>
            <a:endParaRPr lang="en-US" altLang="ja-JP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ja-JP" altLang="en-US"/>
              <a:t>データの更新、削除等を行うため。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→それがなければ</a:t>
            </a:r>
            <a:r>
              <a:rPr lang="en-US" altLang="ja-JP" dirty="0"/>
              <a:t>NoSQL</a:t>
            </a:r>
            <a:r>
              <a:rPr lang="ja-JP" altLang="en-US"/>
              <a:t>が良かった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440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0200-8509-A54F-9A41-AC86BAFC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ja-JP" altLang="en-US"/>
              <a:t>テーブル設計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6A44804-35BC-8B4A-AA9C-398F5A858F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0860775"/>
              </p:ext>
            </p:extLst>
          </p:nvPr>
        </p:nvGraphicFramePr>
        <p:xfrm>
          <a:off x="628650" y="1825625"/>
          <a:ext cx="788669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671">
                  <a:extLst>
                    <a:ext uri="{9D8B030D-6E8A-4147-A177-3AD203B41FA5}">
                      <a16:colId xmlns:a16="http://schemas.microsoft.com/office/drawing/2014/main" val="3049319235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4114516976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3313892427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1594649783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1674032705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978484396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3051562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論理名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物理名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データ型</a:t>
                      </a:r>
                      <a:endParaRPr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主キー</a:t>
                      </a:r>
                      <a:endParaRPr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 err="1"/>
                        <a:t>NotNull</a:t>
                      </a:r>
                      <a:endParaRPr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備考</a:t>
                      </a:r>
                      <a:endParaRPr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311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管理</a:t>
                      </a:r>
                      <a:r>
                        <a:rPr lang="en-US" altLang="ja-JP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8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製品種類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52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カテゴリ</a:t>
                      </a:r>
                      <a:endParaRPr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156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送付先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910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" altLang="en-US" dirty="0"/>
                        <a:t>担当者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788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期間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5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入庫日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972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出庫日</a:t>
                      </a:r>
                      <a:endParaRPr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2322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74ADF4C-97E0-9044-881C-DD0C2AFA1CC9}"/>
              </a:ext>
            </a:extLst>
          </p:cNvPr>
          <p:cNvSpPr txBox="1"/>
          <p:nvPr/>
        </p:nvSpPr>
        <p:spPr>
          <a:xfrm>
            <a:off x="4534927" y="5375080"/>
            <a:ext cx="3223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参考サイト</a:t>
            </a:r>
            <a:br>
              <a:rPr lang="en-US" dirty="0"/>
            </a:br>
            <a:r>
              <a:rPr lang="en-US" dirty="0"/>
              <a:t>https://a5m2.mmatsubara.com/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87D6CB-74F5-744F-8053-9BA6DB427C77}"/>
              </a:ext>
            </a:extLst>
          </p:cNvPr>
          <p:cNvSpPr txBox="1"/>
          <p:nvPr/>
        </p:nvSpPr>
        <p:spPr>
          <a:xfrm>
            <a:off x="753762" y="559761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・新たに追加する列名はないか</a:t>
            </a:r>
            <a:endParaRPr lang="en-US" altLang="ja-JP" dirty="0"/>
          </a:p>
          <a:p>
            <a:r>
              <a:rPr lang="ja-JP" altLang="en-US"/>
              <a:t>・項目の順番は正しいか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852FE9-0434-F049-80B8-C8558BE158BF}"/>
              </a:ext>
            </a:extLst>
          </p:cNvPr>
          <p:cNvSpPr txBox="1"/>
          <p:nvPr/>
        </p:nvSpPr>
        <p:spPr>
          <a:xfrm>
            <a:off x="628650" y="1456293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在庫履歴テーブル</a:t>
            </a:r>
            <a:r>
              <a:rPr lang="en-US" altLang="ja-JP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29479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FC020C86-15CD-EF48-A6FB-499785E2D2A3}"/>
              </a:ext>
            </a:extLst>
          </p:cNvPr>
          <p:cNvSpPr txBox="1"/>
          <p:nvPr/>
        </p:nvSpPr>
        <p:spPr>
          <a:xfrm>
            <a:off x="2183460" y="1706734"/>
            <a:ext cx="2319374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2400"/>
              <a:t>レンタル品</a:t>
            </a:r>
            <a:r>
              <a:rPr lang="en-US" altLang="ja-JP" sz="2400" dirty="0"/>
              <a:t>M</a:t>
            </a:r>
            <a:endParaRPr lang="en-US" altLang="ja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817C43-A536-A541-A593-0C6C391B3E15}"/>
              </a:ext>
            </a:extLst>
          </p:cNvPr>
          <p:cNvSpPr txBox="1"/>
          <p:nvPr/>
        </p:nvSpPr>
        <p:spPr>
          <a:xfrm>
            <a:off x="348131" y="1706734"/>
            <a:ext cx="1554810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" altLang="en-US" sz="2400" dirty="0"/>
              <a:t>担当者</a:t>
            </a:r>
            <a:r>
              <a:rPr lang="en-US" altLang="ja" sz="2400" dirty="0"/>
              <a:t>M</a:t>
            </a:r>
          </a:p>
          <a:p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8EE51F-7720-5B41-A4B3-A749C09A6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</a:t>
            </a:r>
            <a:r>
              <a:rPr lang="ja-JP" altLang="en-US"/>
              <a:t> テーブルの洗い出し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BE21FC-C609-0C48-AB9B-072ACD49E86C}"/>
              </a:ext>
            </a:extLst>
          </p:cNvPr>
          <p:cNvSpPr txBox="1"/>
          <p:nvPr/>
        </p:nvSpPr>
        <p:spPr>
          <a:xfrm>
            <a:off x="2488269" y="2149889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レンタル品</a:t>
            </a:r>
            <a:r>
              <a:rPr lang="en-US" altLang="ja-JP" dirty="0"/>
              <a:t>ID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01F497-B411-6A41-93D2-9F83DD2D25C8}"/>
              </a:ext>
            </a:extLst>
          </p:cNvPr>
          <p:cNvSpPr txBox="1"/>
          <p:nvPr/>
        </p:nvSpPr>
        <p:spPr>
          <a:xfrm>
            <a:off x="764445" y="2483541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" altLang="en-US" dirty="0"/>
              <a:t>担当</a:t>
            </a:r>
            <a:r>
              <a:rPr lang="en-US" altLang="ja" dirty="0"/>
              <a:t>ID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D82E3F1-AF4D-9E48-95D7-309AC5EBF184}"/>
              </a:ext>
            </a:extLst>
          </p:cNvPr>
          <p:cNvGrpSpPr/>
          <p:nvPr/>
        </p:nvGrpSpPr>
        <p:grpSpPr>
          <a:xfrm>
            <a:off x="202003" y="3965092"/>
            <a:ext cx="3910324" cy="2697683"/>
            <a:chOff x="285348" y="3961972"/>
            <a:chExt cx="3910324" cy="2697683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336C99E-E3CD-7C4C-AACD-2C6F13F47249}"/>
                </a:ext>
              </a:extLst>
            </p:cNvPr>
            <p:cNvSpPr txBox="1"/>
            <p:nvPr/>
          </p:nvSpPr>
          <p:spPr>
            <a:xfrm>
              <a:off x="285348" y="3961972"/>
              <a:ext cx="3881505" cy="26776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ja-JP" altLang="en-US" sz="2400"/>
                <a:t>取引</a:t>
              </a:r>
              <a:r>
                <a:rPr lang="en-US" altLang="ja-JP" sz="2400" dirty="0"/>
                <a:t>M</a:t>
              </a:r>
            </a:p>
            <a:p>
              <a:endParaRPr lang="en-US" altLang="ja-JP" sz="2400" dirty="0"/>
            </a:p>
            <a:p>
              <a:endParaRPr lang="en-US" altLang="ja-JP" sz="2400" dirty="0"/>
            </a:p>
            <a:p>
              <a:endParaRPr lang="en-US" altLang="ja-JP" sz="2400" dirty="0"/>
            </a:p>
            <a:p>
              <a:endParaRPr lang="en-US" altLang="ja-JP" sz="2400" dirty="0"/>
            </a:p>
            <a:p>
              <a:endParaRPr lang="en-US" altLang="ja-JP" sz="2400" dirty="0"/>
            </a:p>
            <a:p>
              <a:endParaRPr lang="en-US" altLang="ja-JP" sz="2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16944D-2580-8340-88F8-2131B442CD6E}"/>
                </a:ext>
              </a:extLst>
            </p:cNvPr>
            <p:cNvSpPr txBox="1"/>
            <p:nvPr/>
          </p:nvSpPr>
          <p:spPr>
            <a:xfrm>
              <a:off x="1333286" y="592489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/>
                <a:t>入庫日</a:t>
              </a:r>
              <a:endParaRPr lang="en-US" altLang="ja-JP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3444628-8BF9-644C-9F7A-2C6811F384F2}"/>
                </a:ext>
              </a:extLst>
            </p:cNvPr>
            <p:cNvSpPr txBox="1"/>
            <p:nvPr/>
          </p:nvSpPr>
          <p:spPr>
            <a:xfrm>
              <a:off x="449008" y="591002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/>
                <a:t>出庫日</a:t>
              </a:r>
              <a:endParaRPr lang="en-US" altLang="ja-JP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952946E-2748-4948-8415-6F1DCAAA778A}"/>
                </a:ext>
              </a:extLst>
            </p:cNvPr>
            <p:cNvSpPr txBox="1"/>
            <p:nvPr/>
          </p:nvSpPr>
          <p:spPr>
            <a:xfrm>
              <a:off x="441305" y="5001848"/>
              <a:ext cx="15392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/>
                <a:t>レンタル品</a:t>
              </a:r>
              <a:r>
                <a:rPr lang="en-US" altLang="ja-JP" dirty="0"/>
                <a:t>ID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695513E-FA6B-364C-A649-F0CBD1EFE0D5}"/>
                </a:ext>
              </a:extLst>
            </p:cNvPr>
            <p:cNvSpPr txBox="1"/>
            <p:nvPr/>
          </p:nvSpPr>
          <p:spPr>
            <a:xfrm>
              <a:off x="418630" y="6284690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/>
                <a:t>入庫</a:t>
              </a:r>
              <a:r>
                <a:rPr lang="ja" altLang="en-US" dirty="0"/>
                <a:t>担当者</a:t>
              </a:r>
              <a:endParaRPr lang="en-US" altLang="ja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D545605-89D3-ED46-AF62-9577C99B4EF1}"/>
                </a:ext>
              </a:extLst>
            </p:cNvPr>
            <p:cNvSpPr txBox="1"/>
            <p:nvPr/>
          </p:nvSpPr>
          <p:spPr>
            <a:xfrm>
              <a:off x="1694497" y="6290323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/>
                <a:t>出庫</a:t>
              </a:r>
              <a:r>
                <a:rPr lang="ja" altLang="en-US" dirty="0"/>
                <a:t>担当者</a:t>
              </a:r>
              <a:endParaRPr lang="en-US" altLang="ja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3564D38-C1C0-B341-B138-AA6E96B7EA23}"/>
                </a:ext>
              </a:extLst>
            </p:cNvPr>
            <p:cNvSpPr txBox="1"/>
            <p:nvPr/>
          </p:nvSpPr>
          <p:spPr>
            <a:xfrm>
              <a:off x="1850140" y="568707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ja-JP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6109D54-1AEC-344C-B6E4-396B6C35EE6E}"/>
                </a:ext>
              </a:extLst>
            </p:cNvPr>
            <p:cNvSpPr txBox="1"/>
            <p:nvPr/>
          </p:nvSpPr>
          <p:spPr>
            <a:xfrm>
              <a:off x="424581" y="5289484"/>
              <a:ext cx="37710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/>
                <a:t>対応</a:t>
              </a:r>
              <a:r>
                <a:rPr lang="en-US" altLang="ja-JP" dirty="0"/>
                <a:t>(</a:t>
              </a:r>
              <a:r>
                <a:rPr lang="ja-JP" altLang="en-US"/>
                <a:t>契約更新ありなし</a:t>
              </a:r>
              <a:r>
                <a:rPr lang="en-US" altLang="ja-JP" dirty="0"/>
                <a:t>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9D84839-7739-1A44-80B6-3C161561330D}"/>
                </a:ext>
              </a:extLst>
            </p:cNvPr>
            <p:cNvSpPr txBox="1"/>
            <p:nvPr/>
          </p:nvSpPr>
          <p:spPr>
            <a:xfrm>
              <a:off x="508389" y="4749924"/>
              <a:ext cx="917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/>
                <a:t>契約</a:t>
              </a:r>
              <a:r>
                <a:rPr lang="en-US" altLang="ja-JP" dirty="0"/>
                <a:t>No</a:t>
              </a:r>
            </a:p>
          </p:txBody>
        </p:sp>
      </p:grpSp>
      <p:sp>
        <p:nvSpPr>
          <p:cNvPr id="38" name="Rounded Rectangular Callout 37">
            <a:extLst>
              <a:ext uri="{FF2B5EF4-FFF2-40B4-BE49-F238E27FC236}">
                <a16:creationId xmlns:a16="http://schemas.microsoft.com/office/drawing/2014/main" id="{9DF27B85-4F0D-914A-B43D-DABC5EA6EE9D}"/>
              </a:ext>
            </a:extLst>
          </p:cNvPr>
          <p:cNvSpPr/>
          <p:nvPr/>
        </p:nvSpPr>
        <p:spPr>
          <a:xfrm>
            <a:off x="-2973648" y="2932353"/>
            <a:ext cx="2150077" cy="1097349"/>
          </a:xfrm>
          <a:prstGeom prst="wedgeRoundRectCallout">
            <a:avLst>
              <a:gd name="adj1" fmla="val 98946"/>
              <a:gd name="adj2" fmla="val 167005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ln>
                  <a:solidFill>
                    <a:srgbClr val="FF0000"/>
                  </a:solidFill>
                </a:ln>
              </a:rPr>
              <a:t>出庫予定日？</a:t>
            </a:r>
            <a:br>
              <a:rPr lang="en-US" altLang="ja-JP" dirty="0">
                <a:ln>
                  <a:solidFill>
                    <a:srgbClr val="FF0000"/>
                  </a:solidFill>
                </a:ln>
              </a:rPr>
            </a:br>
            <a:r>
              <a:rPr lang="ja-JP" altLang="en-US">
                <a:ln>
                  <a:solidFill>
                    <a:srgbClr val="FF0000"/>
                  </a:solidFill>
                </a:ln>
              </a:rPr>
              <a:t>貸し出し期間</a:t>
            </a:r>
            <a:endParaRPr lang="en-US" altLang="ja-JP" dirty="0">
              <a:ln>
                <a:solidFill>
                  <a:srgbClr val="FF0000"/>
                </a:solidFill>
              </a:ln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8F5D936-3A9B-D243-B54D-8F99ED2462D9}"/>
              </a:ext>
            </a:extLst>
          </p:cNvPr>
          <p:cNvGrpSpPr/>
          <p:nvPr/>
        </p:nvGrpSpPr>
        <p:grpSpPr>
          <a:xfrm>
            <a:off x="4391016" y="3965092"/>
            <a:ext cx="3881505" cy="2677656"/>
            <a:chOff x="4352745" y="3951030"/>
            <a:chExt cx="3881505" cy="2677656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A2C92E5-829C-5442-BF91-2CAFF644265E}"/>
                </a:ext>
              </a:extLst>
            </p:cNvPr>
            <p:cNvSpPr txBox="1"/>
            <p:nvPr/>
          </p:nvSpPr>
          <p:spPr>
            <a:xfrm>
              <a:off x="4352745" y="3951030"/>
              <a:ext cx="3881505" cy="26776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ja-JP" altLang="en-US" sz="2400"/>
                <a:t>在庫</a:t>
              </a:r>
              <a:endParaRPr lang="en-US" altLang="ja-JP" sz="2400" dirty="0"/>
            </a:p>
            <a:p>
              <a:endParaRPr lang="en-US" altLang="ja-JP" sz="2400" dirty="0"/>
            </a:p>
            <a:p>
              <a:endParaRPr lang="en-US" altLang="ja-JP" sz="2400" dirty="0"/>
            </a:p>
            <a:p>
              <a:endParaRPr lang="en-US" altLang="ja-JP" sz="2400" dirty="0"/>
            </a:p>
            <a:p>
              <a:endParaRPr lang="en-US" altLang="ja-JP" sz="2400" dirty="0"/>
            </a:p>
            <a:p>
              <a:endParaRPr lang="en-US" altLang="ja-JP" sz="2400" dirty="0"/>
            </a:p>
            <a:p>
              <a:endParaRPr lang="en-US" altLang="ja-JP" sz="24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C5580EE-0B58-994F-9E08-3F1BE742CEB6}"/>
                </a:ext>
              </a:extLst>
            </p:cNvPr>
            <p:cNvSpPr txBox="1"/>
            <p:nvPr/>
          </p:nvSpPr>
          <p:spPr>
            <a:xfrm>
              <a:off x="4612191" y="4979044"/>
              <a:ext cx="917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/>
                <a:t>取引</a:t>
              </a:r>
              <a:r>
                <a:rPr lang="en-US" altLang="ja-JP" dirty="0"/>
                <a:t>No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54A66A5-A534-2F4C-A30B-E122E7C731BD}"/>
                </a:ext>
              </a:extLst>
            </p:cNvPr>
            <p:cNvSpPr txBox="1"/>
            <p:nvPr/>
          </p:nvSpPr>
          <p:spPr>
            <a:xfrm>
              <a:off x="4572000" y="4365741"/>
              <a:ext cx="15392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/>
                <a:t>レンタル品</a:t>
              </a:r>
              <a:r>
                <a:rPr lang="en-US" altLang="ja-JP" dirty="0"/>
                <a:t>ID</a:t>
              </a:r>
            </a:p>
          </p:txBody>
        </p:sp>
      </p:grpSp>
      <p:sp>
        <p:nvSpPr>
          <p:cNvPr id="83" name="Rounded Rectangular Callout 82">
            <a:extLst>
              <a:ext uri="{FF2B5EF4-FFF2-40B4-BE49-F238E27FC236}">
                <a16:creationId xmlns:a16="http://schemas.microsoft.com/office/drawing/2014/main" id="{9A4D20BF-E17F-F041-9011-01B673C16EAD}"/>
              </a:ext>
            </a:extLst>
          </p:cNvPr>
          <p:cNvSpPr/>
          <p:nvPr/>
        </p:nvSpPr>
        <p:spPr>
          <a:xfrm>
            <a:off x="-2438188" y="248589"/>
            <a:ext cx="2150077" cy="1097349"/>
          </a:xfrm>
          <a:prstGeom prst="wedgeRoundRectCallout">
            <a:avLst>
              <a:gd name="adj1" fmla="val 98946"/>
              <a:gd name="adj2" fmla="val 167005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ln>
                  <a:solidFill>
                    <a:srgbClr val="FF0000"/>
                  </a:solidFill>
                </a:ln>
              </a:rPr>
              <a:t>表示の際に佐藤（あ）佐藤（い）と表記すれば</a:t>
            </a:r>
            <a:r>
              <a:rPr lang="en-US" altLang="ja-JP" dirty="0">
                <a:ln>
                  <a:solidFill>
                    <a:srgbClr val="FF0000"/>
                  </a:solidFill>
                </a:ln>
              </a:rPr>
              <a:t>ID</a:t>
            </a:r>
            <a:r>
              <a:rPr lang="ja-JP" altLang="en-US">
                <a:ln>
                  <a:solidFill>
                    <a:srgbClr val="FF0000"/>
                  </a:solidFill>
                </a:ln>
              </a:rPr>
              <a:t>は必要ないと判断</a:t>
            </a:r>
            <a:endParaRPr lang="en-US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08C96B3-23E1-9D4C-B3E9-79705D8E169C}"/>
              </a:ext>
            </a:extLst>
          </p:cNvPr>
          <p:cNvSpPr txBox="1"/>
          <p:nvPr/>
        </p:nvSpPr>
        <p:spPr>
          <a:xfrm>
            <a:off x="2491026" y="246836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レンタル品種類</a:t>
            </a:r>
            <a:endParaRPr lang="en-US" altLang="ja-JP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39E8803-576A-B144-B137-68BB11B618F6}"/>
              </a:ext>
            </a:extLst>
          </p:cNvPr>
          <p:cNvSpPr txBox="1"/>
          <p:nvPr/>
        </p:nvSpPr>
        <p:spPr>
          <a:xfrm>
            <a:off x="4622682" y="46624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在庫有無</a:t>
            </a:r>
            <a:endParaRPr lang="en-US" altLang="ja-JP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AC48330-79AA-8A45-A1C1-2ABBF850AA27}"/>
              </a:ext>
            </a:extLst>
          </p:cNvPr>
          <p:cNvSpPr txBox="1"/>
          <p:nvPr/>
        </p:nvSpPr>
        <p:spPr>
          <a:xfrm>
            <a:off x="9144000" y="3979425"/>
            <a:ext cx="38956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付属品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製品</a:t>
            </a:r>
            <a:r>
              <a:rPr lang="en-US" altLang="ja-JP" dirty="0"/>
              <a:t>No</a:t>
            </a:r>
            <a:r>
              <a:rPr lang="ja-JP" altLang="en-US"/>
              <a:t>と数量はどうするか</a:t>
            </a:r>
            <a:endParaRPr lang="en-US" altLang="ja-JP" dirty="0"/>
          </a:p>
          <a:p>
            <a:endParaRPr lang="en-US" dirty="0"/>
          </a:p>
          <a:p>
            <a:r>
              <a:rPr lang="ja-JP" altLang="en-US"/>
              <a:t>数量→送付先と製品</a:t>
            </a:r>
            <a:r>
              <a:rPr lang="en-US" altLang="ja-JP" dirty="0"/>
              <a:t>No</a:t>
            </a:r>
            <a:r>
              <a:rPr lang="ja-JP" altLang="en-US"/>
              <a:t>の情報が必要</a:t>
            </a:r>
            <a:endParaRPr lang="en-US" altLang="ja-JP" dirty="0"/>
          </a:p>
          <a:p>
            <a:r>
              <a:rPr lang="ja-JP" altLang="en-US"/>
              <a:t>製品</a:t>
            </a:r>
            <a:r>
              <a:rPr lang="en-US" altLang="ja-JP" dirty="0"/>
              <a:t>No</a:t>
            </a:r>
            <a:r>
              <a:rPr lang="ja-JP" altLang="en-US"/>
              <a:t>→重複する情報あり。</a:t>
            </a:r>
            <a:endParaRPr lang="en-US" altLang="ja-JP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E579645-0FEC-DC44-A184-211FD3B93B2B}"/>
              </a:ext>
            </a:extLst>
          </p:cNvPr>
          <p:cNvSpPr/>
          <p:nvPr/>
        </p:nvSpPr>
        <p:spPr>
          <a:xfrm>
            <a:off x="434304" y="4379803"/>
            <a:ext cx="917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取引</a:t>
            </a:r>
            <a:r>
              <a:rPr lang="en-US" altLang="ja-JP" dirty="0"/>
              <a:t>No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A9FE25D-1F79-E248-9DB2-EF04CA6A4A46}"/>
              </a:ext>
            </a:extLst>
          </p:cNvPr>
          <p:cNvSpPr txBox="1"/>
          <p:nvPr/>
        </p:nvSpPr>
        <p:spPr>
          <a:xfrm>
            <a:off x="781050" y="30075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" altLang="en-US" dirty="0"/>
              <a:t>担当者</a:t>
            </a:r>
            <a:endParaRPr lang="en-US" altLang="ja-JP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E6C3B4-7A5C-6A49-AE39-5C0E28D41683}"/>
              </a:ext>
            </a:extLst>
          </p:cNvPr>
          <p:cNvGrpSpPr/>
          <p:nvPr/>
        </p:nvGrpSpPr>
        <p:grpSpPr>
          <a:xfrm>
            <a:off x="4783353" y="1690688"/>
            <a:ext cx="2319374" cy="1938992"/>
            <a:chOff x="4783353" y="1690689"/>
            <a:chExt cx="2319374" cy="177266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EE80757-E5E3-3F4B-B03C-C503F2259262}"/>
                </a:ext>
              </a:extLst>
            </p:cNvPr>
            <p:cNvSpPr txBox="1"/>
            <p:nvPr/>
          </p:nvSpPr>
          <p:spPr>
            <a:xfrm>
              <a:off x="4783353" y="1690689"/>
              <a:ext cx="2319374" cy="17726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ja-JP" altLang="en-US" sz="2400"/>
                <a:t>顧客</a:t>
              </a:r>
              <a:r>
                <a:rPr lang="en-US" altLang="ja-JP" sz="2400" dirty="0"/>
                <a:t>M</a:t>
              </a:r>
            </a:p>
            <a:p>
              <a:endParaRPr lang="en-US" altLang="ja-JP" sz="2400" dirty="0"/>
            </a:p>
            <a:p>
              <a:endParaRPr lang="en-US" altLang="ja-JP" sz="2400" dirty="0"/>
            </a:p>
            <a:p>
              <a:endParaRPr lang="en-US" altLang="ja-JP" sz="2400" dirty="0"/>
            </a:p>
            <a:p>
              <a:endParaRPr lang="en-US" altLang="ja-JP" sz="24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78335D3-C53F-504D-9BC6-F24C931B57EB}"/>
                </a:ext>
              </a:extLst>
            </p:cNvPr>
            <p:cNvSpPr txBox="1"/>
            <p:nvPr/>
          </p:nvSpPr>
          <p:spPr>
            <a:xfrm>
              <a:off x="4898817" y="243732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/>
                <a:t>顧客名</a:t>
              </a:r>
              <a:endParaRPr lang="en-US" altLang="ja-JP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F0CAA08-BA1D-8B4F-966B-F2734E859545}"/>
                </a:ext>
              </a:extLst>
            </p:cNvPr>
            <p:cNvSpPr txBox="1"/>
            <p:nvPr/>
          </p:nvSpPr>
          <p:spPr>
            <a:xfrm>
              <a:off x="4898817" y="2785815"/>
              <a:ext cx="184731" cy="337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ja-JP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E62FF36-F0D9-EC43-9127-A4A9353E36DE}"/>
                </a:ext>
              </a:extLst>
            </p:cNvPr>
            <p:cNvSpPr txBox="1"/>
            <p:nvPr/>
          </p:nvSpPr>
          <p:spPr>
            <a:xfrm>
              <a:off x="4888692" y="2132416"/>
              <a:ext cx="917239" cy="337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/>
                <a:t>契約</a:t>
              </a:r>
              <a:r>
                <a:rPr lang="en-US" altLang="ja-JP" dirty="0"/>
                <a:t>No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F23CFA8F-CC10-6543-9D6D-09E9DF222875}"/>
              </a:ext>
            </a:extLst>
          </p:cNvPr>
          <p:cNvSpPr txBox="1"/>
          <p:nvPr/>
        </p:nvSpPr>
        <p:spPr>
          <a:xfrm>
            <a:off x="297914" y="5641009"/>
            <a:ext cx="37710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/>
              <a:t>貸出条件</a:t>
            </a:r>
            <a:r>
              <a:rPr lang="en-US" altLang="ja-JP" sz="1100" dirty="0"/>
              <a:t>(</a:t>
            </a:r>
            <a:r>
              <a:rPr lang="ja-JP" altLang="en-US" sz="1100"/>
              <a:t>有償・無償・交換・デモ・持出・インターン</a:t>
            </a:r>
            <a:r>
              <a:rPr lang="en-US" altLang="ja-JP" sz="1100" dirty="0"/>
              <a:t>)</a:t>
            </a:r>
          </a:p>
        </p:txBody>
      </p:sp>
      <p:sp>
        <p:nvSpPr>
          <p:cNvPr id="55" name="Rounded Rectangular Callout 54">
            <a:extLst>
              <a:ext uri="{FF2B5EF4-FFF2-40B4-BE49-F238E27FC236}">
                <a16:creationId xmlns:a16="http://schemas.microsoft.com/office/drawing/2014/main" id="{380094AE-2BB1-A84B-95B7-E28432A48BEB}"/>
              </a:ext>
            </a:extLst>
          </p:cNvPr>
          <p:cNvSpPr/>
          <p:nvPr/>
        </p:nvSpPr>
        <p:spPr>
          <a:xfrm>
            <a:off x="-3605001" y="4389035"/>
            <a:ext cx="2150077" cy="1097349"/>
          </a:xfrm>
          <a:prstGeom prst="wedgeRoundRectCallout">
            <a:avLst>
              <a:gd name="adj1" fmla="val 134003"/>
              <a:gd name="adj2" fmla="val 96064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ln>
                  <a:solidFill>
                    <a:srgbClr val="FF0000"/>
                  </a:solidFill>
                </a:ln>
              </a:rPr>
              <a:t>別シートに移動</a:t>
            </a:r>
            <a:endParaRPr lang="en-US" altLang="ja-JP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529E844-9340-314C-AB06-D2B987F96344}"/>
              </a:ext>
            </a:extLst>
          </p:cNvPr>
          <p:cNvSpPr txBox="1"/>
          <p:nvPr/>
        </p:nvSpPr>
        <p:spPr>
          <a:xfrm>
            <a:off x="2183459" y="59196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備考</a:t>
            </a:r>
            <a:endParaRPr lang="en-US" altLang="ja-JP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477E72E-A885-7A45-9B03-0CBFA867F571}"/>
              </a:ext>
            </a:extLst>
          </p:cNvPr>
          <p:cNvSpPr txBox="1"/>
          <p:nvPr/>
        </p:nvSpPr>
        <p:spPr>
          <a:xfrm>
            <a:off x="2923499" y="6297008"/>
            <a:ext cx="229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返却予定日</a:t>
            </a:r>
            <a:r>
              <a:rPr lang="en-US" altLang="ja-JP" dirty="0"/>
              <a:t>(null</a:t>
            </a:r>
            <a:r>
              <a:rPr lang="ja-JP" altLang="en-US"/>
              <a:t>許容</a:t>
            </a:r>
            <a:r>
              <a:rPr lang="en-US" altLang="ja-JP" dirty="0"/>
              <a:t>)</a:t>
            </a:r>
            <a:endParaRPr lang="en-US" altLang="ja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704ECED-93A0-E548-A5BB-FB2F61AA6C45}"/>
              </a:ext>
            </a:extLst>
          </p:cNvPr>
          <p:cNvGrpSpPr/>
          <p:nvPr/>
        </p:nvGrpSpPr>
        <p:grpSpPr>
          <a:xfrm>
            <a:off x="6407788" y="677259"/>
            <a:ext cx="3910324" cy="2697683"/>
            <a:chOff x="285348" y="3961972"/>
            <a:chExt cx="3910324" cy="2697683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922FDBB-F040-E94D-AA76-622C6F60F571}"/>
                </a:ext>
              </a:extLst>
            </p:cNvPr>
            <p:cNvSpPr txBox="1"/>
            <p:nvPr/>
          </p:nvSpPr>
          <p:spPr>
            <a:xfrm>
              <a:off x="285348" y="3961972"/>
              <a:ext cx="3881505" cy="26776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ja-JP" altLang="en-US" sz="2400"/>
                <a:t>取引履歴</a:t>
              </a:r>
              <a:endParaRPr lang="en-US" altLang="ja-JP" sz="2400" dirty="0"/>
            </a:p>
            <a:p>
              <a:endParaRPr lang="en-US" altLang="ja-JP" sz="2400" dirty="0"/>
            </a:p>
            <a:p>
              <a:endParaRPr lang="en-US" altLang="ja-JP" sz="2400" dirty="0"/>
            </a:p>
            <a:p>
              <a:endParaRPr lang="en-US" altLang="ja-JP" sz="2400" dirty="0"/>
            </a:p>
            <a:p>
              <a:endParaRPr lang="en-US" altLang="ja-JP" sz="2400" dirty="0"/>
            </a:p>
            <a:p>
              <a:endParaRPr lang="en-US" altLang="ja-JP" sz="2400" dirty="0"/>
            </a:p>
            <a:p>
              <a:endParaRPr lang="en-US" altLang="ja-JP" sz="24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E1E9EBA-6831-AB44-A828-4A91BECC6ECC}"/>
                </a:ext>
              </a:extLst>
            </p:cNvPr>
            <p:cNvSpPr txBox="1"/>
            <p:nvPr/>
          </p:nvSpPr>
          <p:spPr>
            <a:xfrm>
              <a:off x="1333286" y="592489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/>
                <a:t>入庫日</a:t>
              </a:r>
              <a:endParaRPr lang="en-US" altLang="ja-JP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61901D0-EF9E-5C44-AFFD-AAD7A8474B52}"/>
                </a:ext>
              </a:extLst>
            </p:cNvPr>
            <p:cNvSpPr txBox="1"/>
            <p:nvPr/>
          </p:nvSpPr>
          <p:spPr>
            <a:xfrm>
              <a:off x="449008" y="591002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/>
                <a:t>出庫日</a:t>
              </a:r>
              <a:endParaRPr lang="en-US" altLang="ja-JP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76F8F7F-6D45-7745-AB51-42B5C9969CD1}"/>
                </a:ext>
              </a:extLst>
            </p:cNvPr>
            <p:cNvSpPr txBox="1"/>
            <p:nvPr/>
          </p:nvSpPr>
          <p:spPr>
            <a:xfrm>
              <a:off x="441305" y="5001848"/>
              <a:ext cx="15392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/>
                <a:t>レンタル品</a:t>
              </a:r>
              <a:r>
                <a:rPr lang="en-US" altLang="ja-JP" dirty="0"/>
                <a:t>ID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604559B-64E5-EF43-96A0-B516AF11006E}"/>
                </a:ext>
              </a:extLst>
            </p:cNvPr>
            <p:cNvSpPr txBox="1"/>
            <p:nvPr/>
          </p:nvSpPr>
          <p:spPr>
            <a:xfrm>
              <a:off x="418630" y="6284690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/>
                <a:t>入庫</a:t>
              </a:r>
              <a:r>
                <a:rPr lang="ja" altLang="en-US" dirty="0"/>
                <a:t>担当者</a:t>
              </a:r>
              <a:endParaRPr lang="en-US" altLang="ja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51D61E8-4E9E-F547-A335-FB7456BC7A1D}"/>
                </a:ext>
              </a:extLst>
            </p:cNvPr>
            <p:cNvSpPr txBox="1"/>
            <p:nvPr/>
          </p:nvSpPr>
          <p:spPr>
            <a:xfrm>
              <a:off x="1694497" y="6290323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/>
                <a:t>出庫</a:t>
              </a:r>
              <a:r>
                <a:rPr lang="ja" altLang="en-US" dirty="0"/>
                <a:t>担当者</a:t>
              </a:r>
              <a:endParaRPr lang="en-US" altLang="ja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1C3A4A5-3A95-AB4B-AE70-0BEC7EB68EA3}"/>
                </a:ext>
              </a:extLst>
            </p:cNvPr>
            <p:cNvSpPr txBox="1"/>
            <p:nvPr/>
          </p:nvSpPr>
          <p:spPr>
            <a:xfrm>
              <a:off x="1850140" y="568707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ja-JP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79AFFA3-6BF8-694B-BDF3-14D5BDB48CCF}"/>
                </a:ext>
              </a:extLst>
            </p:cNvPr>
            <p:cNvSpPr txBox="1"/>
            <p:nvPr/>
          </p:nvSpPr>
          <p:spPr>
            <a:xfrm>
              <a:off x="424581" y="5289484"/>
              <a:ext cx="37710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/>
                <a:t>対応</a:t>
              </a:r>
              <a:r>
                <a:rPr lang="en-US" altLang="ja-JP" dirty="0"/>
                <a:t>(</a:t>
              </a:r>
              <a:r>
                <a:rPr lang="ja-JP" altLang="en-US"/>
                <a:t>契約更新ありなし</a:t>
              </a:r>
              <a:r>
                <a:rPr lang="en-US" altLang="ja-JP" dirty="0"/>
                <a:t>)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0E1D529-F867-6C46-B0A1-868722B1D095}"/>
                </a:ext>
              </a:extLst>
            </p:cNvPr>
            <p:cNvSpPr txBox="1"/>
            <p:nvPr/>
          </p:nvSpPr>
          <p:spPr>
            <a:xfrm>
              <a:off x="508389" y="4749924"/>
              <a:ext cx="917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/>
                <a:t>契約</a:t>
              </a:r>
              <a:r>
                <a:rPr lang="en-US" altLang="ja-JP" dirty="0"/>
                <a:t>No</a:t>
              </a: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9E5D8081-2EFC-2846-82F8-0C0656CB15FB}"/>
              </a:ext>
            </a:extLst>
          </p:cNvPr>
          <p:cNvSpPr/>
          <p:nvPr/>
        </p:nvSpPr>
        <p:spPr>
          <a:xfrm>
            <a:off x="6640089" y="1091970"/>
            <a:ext cx="917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取引</a:t>
            </a:r>
            <a:r>
              <a:rPr lang="en-US" altLang="ja-JP" dirty="0"/>
              <a:t>No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B97B83C-EF47-634D-972F-0C6BB9CC9B9C}"/>
              </a:ext>
            </a:extLst>
          </p:cNvPr>
          <p:cNvSpPr txBox="1"/>
          <p:nvPr/>
        </p:nvSpPr>
        <p:spPr>
          <a:xfrm>
            <a:off x="6503699" y="2353176"/>
            <a:ext cx="37710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/>
              <a:t>貸出条件</a:t>
            </a:r>
            <a:r>
              <a:rPr lang="en-US" altLang="ja-JP" sz="1100" dirty="0"/>
              <a:t>(</a:t>
            </a:r>
            <a:r>
              <a:rPr lang="ja-JP" altLang="en-US" sz="1100"/>
              <a:t>有償・無償・交換・デモ・持出・インターン</a:t>
            </a:r>
            <a:r>
              <a:rPr lang="en-US" altLang="ja-JP" sz="1100" dirty="0"/>
              <a:t>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25B826B-4B12-E648-AB67-572BAB50E738}"/>
              </a:ext>
            </a:extLst>
          </p:cNvPr>
          <p:cNvSpPr txBox="1"/>
          <p:nvPr/>
        </p:nvSpPr>
        <p:spPr>
          <a:xfrm>
            <a:off x="8389244" y="26318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備考</a:t>
            </a:r>
            <a:endParaRPr lang="en-US" altLang="ja-JP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8E77601-B95D-AF4E-9361-704EAD07C18A}"/>
              </a:ext>
            </a:extLst>
          </p:cNvPr>
          <p:cNvSpPr txBox="1"/>
          <p:nvPr/>
        </p:nvSpPr>
        <p:spPr>
          <a:xfrm>
            <a:off x="8486351" y="1484119"/>
            <a:ext cx="229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返却予定日</a:t>
            </a:r>
            <a:r>
              <a:rPr lang="en-US" altLang="ja-JP" dirty="0"/>
              <a:t>(null</a:t>
            </a:r>
            <a:r>
              <a:rPr lang="ja-JP" altLang="en-US"/>
              <a:t>許容</a:t>
            </a:r>
            <a:r>
              <a:rPr lang="en-US" altLang="ja-JP" dirty="0"/>
              <a:t>)</a:t>
            </a:r>
            <a:endParaRPr lang="en-US" altLang="ja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808F26C-0EA6-3F4E-911B-B7FE1EAE8BA0}"/>
              </a:ext>
            </a:extLst>
          </p:cNvPr>
          <p:cNvSpPr txBox="1"/>
          <p:nvPr/>
        </p:nvSpPr>
        <p:spPr>
          <a:xfrm>
            <a:off x="8983279" y="270390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削除フラグ</a:t>
            </a:r>
            <a:endParaRPr lang="en-US" altLang="ja" dirty="0"/>
          </a:p>
        </p:txBody>
      </p:sp>
    </p:spTree>
    <p:extLst>
      <p:ext uri="{BB962C8B-B14F-4D97-AF65-F5344CB8AC3E}">
        <p14:creationId xmlns:p14="http://schemas.microsoft.com/office/powerpoint/2010/main" val="3223576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4CA89-46D1-0F40-9F5C-95DDCB30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61A27-14F8-904A-BF7E-029C97AD1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04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EC34E-91BF-A347-A96C-1F41A2E32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7624D-D2C6-E240-82ED-68B863247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15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978EC-EBA3-E74F-948C-6D21C69D9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</a:t>
            </a:r>
            <a:r>
              <a:rPr lang="ja-JP" altLang="en-US"/>
              <a:t>画面設計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AAEE1-3E84-D04E-AC2E-A2982A222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010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7E7B4-2C4E-AE48-A645-926EDB65F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備考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ADA45-B889-0142-955A-EAC1AC6FC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" altLang="en-US" dirty="0"/>
              <a:t>「担当者」「製品種類」</a:t>
            </a:r>
            <a:r>
              <a:rPr lang="ja-JP" altLang="en-US"/>
              <a:t>など今後、</a:t>
            </a:r>
            <a:r>
              <a:rPr lang="ja" altLang="en-US" dirty="0"/>
              <a:t>変更される可能性</a:t>
            </a:r>
            <a:r>
              <a:rPr lang="ja-JP" altLang="en-US"/>
              <a:t>の高いものは別テーブルで定義した方が良いかもしれない</a:t>
            </a:r>
            <a:endParaRPr lang="en-US" altLang="ja-JP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1FD35B-DFAA-4B75-BA5C-15DB5A6E9D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dirty="0"/>
              <a:t>入出庫管理ツール</a:t>
            </a:r>
            <a:br>
              <a:rPr kumimoji="1" lang="en-US" altLang="ja-JP" sz="5400" dirty="0"/>
            </a:br>
            <a:br>
              <a:rPr kumimoji="1" lang="en-US" altLang="ja-JP" sz="5400" dirty="0"/>
            </a:br>
            <a:r>
              <a:rPr kumimoji="1" lang="en-US" altLang="ja-JP" sz="3200" dirty="0" err="1"/>
              <a:t>ExcelVBA</a:t>
            </a:r>
            <a:r>
              <a:rPr lang="ja-JP" altLang="en-US" sz="3200" dirty="0" err="1"/>
              <a:t>で</a:t>
            </a:r>
            <a:r>
              <a:rPr lang="ja-JP" altLang="en-US" sz="3200" dirty="0"/>
              <a:t>できないか検討したい</a:t>
            </a:r>
            <a:endParaRPr kumimoji="1" lang="ja-JP" altLang="en-US" sz="32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839F4E0-D191-4007-8ECD-AB32A565D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059238"/>
            <a:ext cx="6858000" cy="2387600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dirty="0"/>
              <a:t>・タブレットに入れて入出庫のときに入力する</a:t>
            </a:r>
            <a:endParaRPr kumimoji="1" lang="en-US" altLang="ja-JP" dirty="0"/>
          </a:p>
          <a:p>
            <a:pPr algn="l"/>
            <a:r>
              <a:rPr kumimoji="1" lang="ja-JP" altLang="en-US" dirty="0"/>
              <a:t>・データは</a:t>
            </a:r>
            <a:r>
              <a:rPr kumimoji="1" lang="en-US" altLang="ja-JP" dirty="0"/>
              <a:t>excel</a:t>
            </a:r>
            <a:r>
              <a:rPr kumimoji="1" lang="ja-JP" altLang="en-US" dirty="0"/>
              <a:t>のファイル（</a:t>
            </a:r>
            <a:r>
              <a:rPr kumimoji="1" lang="en-US" altLang="ja-JP" dirty="0"/>
              <a:t>or CSV</a:t>
            </a:r>
            <a:r>
              <a:rPr kumimoji="1" lang="ja-JP" altLang="en-US" dirty="0"/>
              <a:t>）保存</a:t>
            </a:r>
            <a:endParaRPr kumimoji="1" lang="en-US" altLang="ja-JP" dirty="0"/>
          </a:p>
          <a:p>
            <a:pPr algn="l"/>
            <a:r>
              <a:rPr lang="ja-JP" altLang="en-US" dirty="0"/>
              <a:t>・</a:t>
            </a:r>
            <a:r>
              <a:rPr kumimoji="1" lang="en-US" altLang="ja-JP" dirty="0" err="1"/>
              <a:t>ExcelVBA</a:t>
            </a:r>
            <a:r>
              <a:rPr kumimoji="1" lang="ja-JP" altLang="en-US" dirty="0"/>
              <a:t>で</a:t>
            </a:r>
            <a:r>
              <a:rPr lang="ja-JP" altLang="en-US" dirty="0"/>
              <a:t>自分で作った経験は皆無。</a:t>
            </a:r>
            <a:endParaRPr lang="en-US" altLang="ja-JP" dirty="0"/>
          </a:p>
          <a:p>
            <a:pPr algn="l"/>
            <a:r>
              <a:rPr kumimoji="1" lang="ja-JP" altLang="en-US" dirty="0"/>
              <a:t>・勉強しながら作る感じ。</a:t>
            </a:r>
            <a:endParaRPr kumimoji="1" lang="en-US" altLang="ja-JP" dirty="0"/>
          </a:p>
          <a:p>
            <a:pPr algn="l"/>
            <a:r>
              <a:rPr lang="ja-JP" altLang="en-US" dirty="0"/>
              <a:t>・例外処理までできるか不安。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59391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B4957D-11CA-4F65-85F9-780FE9BCC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トップ</a:t>
            </a:r>
            <a:r>
              <a:rPr kumimoji="1" lang="ja-JP" altLang="en-US" dirty="0"/>
              <a:t>画面イメージ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FE80B17-360F-436D-8A68-BACFBB61A48E}"/>
              </a:ext>
            </a:extLst>
          </p:cNvPr>
          <p:cNvSpPr/>
          <p:nvPr/>
        </p:nvSpPr>
        <p:spPr>
          <a:xfrm>
            <a:off x="1587499" y="1689101"/>
            <a:ext cx="6356351" cy="21811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087EE7A-15BC-4536-B8F2-87F3F4DB18A1}"/>
              </a:ext>
            </a:extLst>
          </p:cNvPr>
          <p:cNvSpPr/>
          <p:nvPr/>
        </p:nvSpPr>
        <p:spPr>
          <a:xfrm>
            <a:off x="1841501" y="2216150"/>
            <a:ext cx="1701800" cy="1212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/>
              <a:t>出庫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A2059EC-0B0A-47A5-AC65-64B3FF4A38FD}"/>
              </a:ext>
            </a:extLst>
          </p:cNvPr>
          <p:cNvSpPr/>
          <p:nvPr/>
        </p:nvSpPr>
        <p:spPr>
          <a:xfrm>
            <a:off x="3848101" y="2216150"/>
            <a:ext cx="1701800" cy="1212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/>
              <a:t>入庫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DB1704C-8C9E-471B-A546-E3D59B32B9D7}"/>
              </a:ext>
            </a:extLst>
          </p:cNvPr>
          <p:cNvSpPr/>
          <p:nvPr/>
        </p:nvSpPr>
        <p:spPr>
          <a:xfrm>
            <a:off x="5854701" y="2216150"/>
            <a:ext cx="1701800" cy="1212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/>
              <a:t>データ確認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642F6A2F-BA64-4551-8FB3-F9853A62E918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692401" y="3429000"/>
            <a:ext cx="0" cy="849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BB481D9-5498-4906-B2D6-3B9192572F49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4724403" y="3429000"/>
            <a:ext cx="0" cy="869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3F8D4B9-FAF7-4F15-BE56-A45FFCD5CB12}"/>
              </a:ext>
            </a:extLst>
          </p:cNvPr>
          <p:cNvCxnSpPr>
            <a:cxnSpLocks/>
          </p:cNvCxnSpPr>
          <p:nvPr/>
        </p:nvCxnSpPr>
        <p:spPr>
          <a:xfrm flipH="1">
            <a:off x="6731003" y="3429000"/>
            <a:ext cx="25401" cy="2346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78B8E9F-78C5-47BC-9615-D32762BDA4C8}"/>
              </a:ext>
            </a:extLst>
          </p:cNvPr>
          <p:cNvSpPr/>
          <p:nvPr/>
        </p:nvSpPr>
        <p:spPr>
          <a:xfrm>
            <a:off x="1493575" y="4288632"/>
            <a:ext cx="2019267" cy="606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solidFill>
                  <a:schemeClr val="accent1"/>
                </a:solidFill>
              </a:rPr>
              <a:t>出庫入力画面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A91673E-1E1A-4D03-8431-B43E4C7E7815}"/>
              </a:ext>
            </a:extLst>
          </p:cNvPr>
          <p:cNvSpPr/>
          <p:nvPr/>
        </p:nvSpPr>
        <p:spPr>
          <a:xfrm>
            <a:off x="3714769" y="4298950"/>
            <a:ext cx="2019267" cy="606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solidFill>
                  <a:schemeClr val="accent1"/>
                </a:solidFill>
              </a:rPr>
              <a:t>入庫入力画面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91B20B3-3B8A-482E-A916-6873710F44A5}"/>
              </a:ext>
            </a:extLst>
          </p:cNvPr>
          <p:cNvCxnSpPr>
            <a:cxnSpLocks/>
          </p:cNvCxnSpPr>
          <p:nvPr/>
        </p:nvCxnSpPr>
        <p:spPr>
          <a:xfrm>
            <a:off x="2692401" y="4905376"/>
            <a:ext cx="0" cy="869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1424E720-C06D-480F-ABA3-A372954F9479}"/>
              </a:ext>
            </a:extLst>
          </p:cNvPr>
          <p:cNvCxnSpPr>
            <a:cxnSpLocks/>
          </p:cNvCxnSpPr>
          <p:nvPr/>
        </p:nvCxnSpPr>
        <p:spPr>
          <a:xfrm>
            <a:off x="4724403" y="4905376"/>
            <a:ext cx="0" cy="869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AB4FC80-41B8-4465-80F2-F5023B645F8F}"/>
              </a:ext>
            </a:extLst>
          </p:cNvPr>
          <p:cNvSpPr/>
          <p:nvPr/>
        </p:nvSpPr>
        <p:spPr>
          <a:xfrm>
            <a:off x="1056741" y="5784852"/>
            <a:ext cx="7213592" cy="869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solidFill>
                  <a:schemeClr val="accent1"/>
                </a:solidFill>
              </a:rPr>
              <a:t>データ確認画面（</a:t>
            </a:r>
            <a:r>
              <a:rPr lang="en-US" altLang="ja-JP" sz="2400" b="1" dirty="0">
                <a:solidFill>
                  <a:schemeClr val="accent1"/>
                </a:solidFill>
              </a:rPr>
              <a:t>excel</a:t>
            </a:r>
            <a:r>
              <a:rPr lang="ja-JP" altLang="en-US" sz="2400" b="1" dirty="0">
                <a:solidFill>
                  <a:schemeClr val="accent1"/>
                </a:solidFill>
              </a:rPr>
              <a:t>もしくは</a:t>
            </a:r>
            <a:r>
              <a:rPr lang="en-US" altLang="ja-JP" sz="2400" b="1" dirty="0">
                <a:solidFill>
                  <a:schemeClr val="accent1"/>
                </a:solidFill>
              </a:rPr>
              <a:t>csv</a:t>
            </a:r>
            <a:r>
              <a:rPr lang="ja-JP" altLang="en-US" sz="2400" b="1" dirty="0">
                <a:solidFill>
                  <a:schemeClr val="accent1"/>
                </a:solidFill>
              </a:rPr>
              <a:t>ファイル）</a:t>
            </a: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D0F67C00-B042-445E-85AD-BA504F321C1B}"/>
              </a:ext>
            </a:extLst>
          </p:cNvPr>
          <p:cNvCxnSpPr/>
          <p:nvPr/>
        </p:nvCxnSpPr>
        <p:spPr>
          <a:xfrm>
            <a:off x="203200" y="4191000"/>
            <a:ext cx="85979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871A0D5-DA5A-4832-B051-73668214DEEB}"/>
              </a:ext>
            </a:extLst>
          </p:cNvPr>
          <p:cNvSpPr txBox="1"/>
          <p:nvPr/>
        </p:nvSpPr>
        <p:spPr>
          <a:xfrm>
            <a:off x="63536" y="4336832"/>
            <a:ext cx="1416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次ページ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r>
              <a:rPr kumimoji="1" lang="ja-JP" altLang="en-US" b="1" dirty="0">
                <a:solidFill>
                  <a:srgbClr val="FF0000"/>
                </a:solidFill>
              </a:rPr>
              <a:t>以降で説明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FD8F6BF-8EB9-DD42-97A8-F1CC318FF9D3}"/>
              </a:ext>
            </a:extLst>
          </p:cNvPr>
          <p:cNvSpPr/>
          <p:nvPr/>
        </p:nvSpPr>
        <p:spPr>
          <a:xfrm>
            <a:off x="279416" y="2797681"/>
            <a:ext cx="1174736" cy="880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/>
              <a:t>顧客名</a:t>
            </a:r>
            <a:r>
              <a:rPr lang="en-US" altLang="ja-JP" sz="2400" b="1" dirty="0"/>
              <a:t>DB</a:t>
            </a:r>
            <a:endParaRPr lang="ja-JP" altLang="en-US" sz="2400" b="1" dirty="0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C621F5DF-CF6D-674E-A89C-7E9C3CE6E984}"/>
              </a:ext>
            </a:extLst>
          </p:cNvPr>
          <p:cNvCxnSpPr>
            <a:cxnSpLocks/>
          </p:cNvCxnSpPr>
          <p:nvPr/>
        </p:nvCxnSpPr>
        <p:spPr>
          <a:xfrm>
            <a:off x="867411" y="3677950"/>
            <a:ext cx="626164" cy="610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944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8D91FF-86B1-4208-A9AC-845ED45DB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「出庫」入力画面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3EDBD1C-7CB6-4304-B054-C29633318306}"/>
              </a:ext>
            </a:extLst>
          </p:cNvPr>
          <p:cNvSpPr/>
          <p:nvPr/>
        </p:nvSpPr>
        <p:spPr>
          <a:xfrm>
            <a:off x="1181100" y="1295400"/>
            <a:ext cx="6985000" cy="54737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350" dirty="0">
                <a:solidFill>
                  <a:schemeClr val="accent1"/>
                </a:solidFill>
              </a:rPr>
              <a:t>　</a:t>
            </a:r>
            <a:endParaRPr lang="en-US" altLang="ja-JP" sz="1350" dirty="0">
              <a:solidFill>
                <a:schemeClr val="accent1"/>
              </a:solidFill>
            </a:endParaRPr>
          </a:p>
          <a:p>
            <a:endParaRPr lang="en-US" altLang="ja-JP" sz="1350" dirty="0">
              <a:solidFill>
                <a:schemeClr val="accent1"/>
              </a:solidFill>
            </a:endParaRPr>
          </a:p>
          <a:p>
            <a:r>
              <a:rPr lang="ja-JP" altLang="en-US" sz="1350" dirty="0">
                <a:solidFill>
                  <a:schemeClr val="accent1"/>
                </a:solidFill>
              </a:rPr>
              <a:t>　</a:t>
            </a:r>
            <a:r>
              <a:rPr lang="ja-JP" altLang="en-US" sz="2000" dirty="0">
                <a:solidFill>
                  <a:schemeClr val="accent1"/>
                </a:solidFill>
              </a:rPr>
              <a:t>●担当者： 　　 □ 中山　　 □ 富永　　 □（入力）</a:t>
            </a:r>
            <a:endParaRPr lang="en-US" altLang="ja-JP" sz="2000" dirty="0">
              <a:solidFill>
                <a:schemeClr val="accent1"/>
              </a:solidFill>
            </a:endParaRPr>
          </a:p>
          <a:p>
            <a:endParaRPr lang="en-US" altLang="ja-JP" sz="2000" dirty="0">
              <a:solidFill>
                <a:schemeClr val="accent1"/>
              </a:solidFill>
            </a:endParaRPr>
          </a:p>
          <a:p>
            <a:r>
              <a:rPr lang="ja-JP" altLang="en-US" sz="2000" dirty="0">
                <a:solidFill>
                  <a:schemeClr val="accent1"/>
                </a:solidFill>
              </a:rPr>
              <a:t>　●出庫製品種類： □ </a:t>
            </a:r>
            <a:r>
              <a:rPr lang="en-US" altLang="ja-JP" sz="2000" dirty="0">
                <a:solidFill>
                  <a:schemeClr val="accent1"/>
                </a:solidFill>
              </a:rPr>
              <a:t>Z</a:t>
            </a:r>
            <a:r>
              <a:rPr lang="ja-JP" altLang="en-US" sz="2000" dirty="0">
                <a:solidFill>
                  <a:schemeClr val="accent1"/>
                </a:solidFill>
              </a:rPr>
              <a:t>　　 □ </a:t>
            </a:r>
            <a:r>
              <a:rPr lang="en-US" altLang="ja-JP" sz="2000" dirty="0">
                <a:solidFill>
                  <a:schemeClr val="accent1"/>
                </a:solidFill>
              </a:rPr>
              <a:t>ZS</a:t>
            </a:r>
            <a:r>
              <a:rPr lang="ja-JP" altLang="en-US" sz="2000" dirty="0">
                <a:solidFill>
                  <a:schemeClr val="accent1"/>
                </a:solidFill>
              </a:rPr>
              <a:t>　　 □</a:t>
            </a:r>
            <a:r>
              <a:rPr lang="en-US" altLang="ja-JP" sz="2000" dirty="0">
                <a:solidFill>
                  <a:schemeClr val="accent1"/>
                </a:solidFill>
              </a:rPr>
              <a:t>ST</a:t>
            </a:r>
            <a:r>
              <a:rPr lang="ja-JP" altLang="en-US" sz="2000" dirty="0">
                <a:solidFill>
                  <a:schemeClr val="accent1"/>
                </a:solidFill>
              </a:rPr>
              <a:t>　</a:t>
            </a:r>
            <a:r>
              <a:rPr lang="en-US" altLang="ja-JP" sz="2000" dirty="0">
                <a:solidFill>
                  <a:schemeClr val="accent1"/>
                </a:solidFill>
              </a:rPr>
              <a:t>	</a:t>
            </a:r>
            <a:r>
              <a:rPr lang="ja-JP" altLang="en-US" sz="2000" dirty="0">
                <a:solidFill>
                  <a:schemeClr val="accent1"/>
                </a:solidFill>
              </a:rPr>
              <a:t> □</a:t>
            </a:r>
            <a:r>
              <a:rPr lang="en-US" altLang="ja-JP" sz="2000" dirty="0">
                <a:solidFill>
                  <a:schemeClr val="accent1"/>
                </a:solidFill>
              </a:rPr>
              <a:t>eye</a:t>
            </a:r>
          </a:p>
          <a:p>
            <a:endParaRPr lang="en-US" altLang="ja-JP" sz="2000" dirty="0">
              <a:solidFill>
                <a:schemeClr val="accent1"/>
              </a:solidFill>
            </a:endParaRPr>
          </a:p>
          <a:p>
            <a:r>
              <a:rPr lang="ja-JP" altLang="en-US" sz="2000" dirty="0">
                <a:solidFill>
                  <a:schemeClr val="accent1"/>
                </a:solidFill>
              </a:rPr>
              <a:t>　●数量：</a:t>
            </a:r>
            <a:r>
              <a:rPr lang="ja-JP" altLang="en-US" sz="2000" u="sng" dirty="0">
                <a:solidFill>
                  <a:schemeClr val="accent1"/>
                </a:solidFill>
              </a:rPr>
              <a:t>１</a:t>
            </a:r>
            <a:r>
              <a:rPr lang="ja-JP" altLang="en-US" sz="2000" dirty="0">
                <a:solidFill>
                  <a:schemeClr val="accent1"/>
                </a:solidFill>
              </a:rPr>
              <a:t>　　   </a:t>
            </a:r>
            <a:r>
              <a:rPr lang="en-US" altLang="ja-JP" sz="2000" dirty="0">
                <a:solidFill>
                  <a:schemeClr val="accent1"/>
                </a:solidFill>
              </a:rPr>
              <a:t>(default:1)</a:t>
            </a:r>
          </a:p>
          <a:p>
            <a:endParaRPr lang="en-US" altLang="ja-JP" sz="2000" dirty="0">
              <a:solidFill>
                <a:schemeClr val="accent1"/>
              </a:solidFill>
            </a:endParaRPr>
          </a:p>
          <a:p>
            <a:r>
              <a:rPr lang="ja-JP" altLang="en-US" sz="2000" dirty="0">
                <a:solidFill>
                  <a:schemeClr val="accent1"/>
                </a:solidFill>
              </a:rPr>
              <a:t>　●</a:t>
            </a:r>
            <a:r>
              <a:rPr lang="en-US" altLang="ja-JP" sz="2000" dirty="0">
                <a:solidFill>
                  <a:schemeClr val="accent1"/>
                </a:solidFill>
              </a:rPr>
              <a:t>No.</a:t>
            </a:r>
            <a:r>
              <a:rPr lang="ja-JP" altLang="en-US" sz="2000" dirty="0">
                <a:solidFill>
                  <a:schemeClr val="accent1"/>
                </a:solidFill>
              </a:rPr>
              <a:t>：</a:t>
            </a:r>
            <a:r>
              <a:rPr lang="en-US" altLang="ja-JP" sz="2000" dirty="0">
                <a:solidFill>
                  <a:schemeClr val="accent1"/>
                </a:solidFill>
              </a:rPr>
              <a:t>000xx</a:t>
            </a:r>
            <a:r>
              <a:rPr lang="ja-JP" altLang="en-US" sz="2000" dirty="0">
                <a:solidFill>
                  <a:schemeClr val="accent1"/>
                </a:solidFill>
              </a:rPr>
              <a:t> 　（５桁で</a:t>
            </a:r>
            <a:r>
              <a:rPr lang="ja-JP" altLang="en-US" sz="2000">
                <a:solidFill>
                  <a:schemeClr val="accent1"/>
                </a:solidFill>
              </a:rPr>
              <a:t>入力）</a:t>
            </a:r>
            <a:br>
              <a:rPr lang="en-US" altLang="ja-JP" sz="2000" dirty="0">
                <a:solidFill>
                  <a:schemeClr val="accent1"/>
                </a:solidFill>
              </a:rPr>
            </a:br>
            <a:r>
              <a:rPr lang="ja-JP" altLang="en-US" sz="2000" dirty="0">
                <a:solidFill>
                  <a:schemeClr val="accent1"/>
                </a:solidFill>
              </a:rPr>
              <a:t>　□</a:t>
            </a:r>
            <a:r>
              <a:rPr lang="en-US" altLang="ja-JP" sz="2000" dirty="0" err="1">
                <a:solidFill>
                  <a:schemeClr val="accent1"/>
                </a:solidFill>
              </a:rPr>
              <a:t>Wi-FI</a:t>
            </a:r>
            <a:r>
              <a:rPr lang="ja-JP" altLang="en-US" sz="2000" dirty="0">
                <a:solidFill>
                  <a:schemeClr val="accent1"/>
                </a:solidFill>
              </a:rPr>
              <a:t>：　　　（ □にチェックを入れたら</a:t>
            </a:r>
            <a:r>
              <a:rPr lang="en-US" altLang="ja-JP" sz="2000" dirty="0">
                <a:solidFill>
                  <a:schemeClr val="accent1"/>
                </a:solidFill>
              </a:rPr>
              <a:t>No.</a:t>
            </a:r>
            <a:r>
              <a:rPr lang="ja-JP" altLang="en-US" sz="2000" dirty="0">
                <a:solidFill>
                  <a:schemeClr val="accent1"/>
                </a:solidFill>
              </a:rPr>
              <a:t>を</a:t>
            </a:r>
            <a:r>
              <a:rPr lang="ja-JP" altLang="en-US" sz="2000">
                <a:solidFill>
                  <a:schemeClr val="accent1"/>
                </a:solidFill>
              </a:rPr>
              <a:t>入れる）</a:t>
            </a:r>
            <a:endParaRPr lang="en-US" altLang="ja-JP" sz="2000" dirty="0">
              <a:solidFill>
                <a:schemeClr val="accent1"/>
              </a:solidFill>
            </a:endParaRPr>
          </a:p>
          <a:p>
            <a:r>
              <a:rPr lang="ja-JP" altLang="en-US" sz="2000" dirty="0">
                <a:solidFill>
                  <a:schemeClr val="accent1"/>
                </a:solidFill>
              </a:rPr>
              <a:t>　□ </a:t>
            </a:r>
            <a:r>
              <a:rPr lang="en-US" altLang="ja-JP" sz="2000" dirty="0">
                <a:solidFill>
                  <a:schemeClr val="accent1"/>
                </a:solidFill>
              </a:rPr>
              <a:t>iPad</a:t>
            </a:r>
            <a:r>
              <a:rPr lang="ja-JP" altLang="en-US" sz="2000" dirty="0">
                <a:solidFill>
                  <a:schemeClr val="accent1"/>
                </a:solidFill>
              </a:rPr>
              <a:t>：　　　（ □にチェックを入れたら</a:t>
            </a:r>
            <a:r>
              <a:rPr lang="en-US" altLang="ja-JP" sz="2000" dirty="0">
                <a:solidFill>
                  <a:schemeClr val="accent1"/>
                </a:solidFill>
              </a:rPr>
              <a:t>No.</a:t>
            </a:r>
            <a:r>
              <a:rPr lang="ja-JP" altLang="en-US" sz="2000" dirty="0">
                <a:solidFill>
                  <a:schemeClr val="accent1"/>
                </a:solidFill>
              </a:rPr>
              <a:t>を入れる）</a:t>
            </a:r>
            <a:endParaRPr lang="en-US" altLang="ja-JP" sz="2000" dirty="0">
              <a:solidFill>
                <a:schemeClr val="accent1"/>
              </a:solidFill>
            </a:endParaRPr>
          </a:p>
          <a:p>
            <a:r>
              <a:rPr lang="ja-JP" altLang="en-US" sz="2000">
                <a:solidFill>
                  <a:schemeClr val="accent1"/>
                </a:solidFill>
              </a:rPr>
              <a:t>　□モバイルバッテリー：（ □にチェックを入れたら</a:t>
            </a:r>
            <a:r>
              <a:rPr lang="en-US" altLang="ja-JP" sz="2000" dirty="0">
                <a:solidFill>
                  <a:schemeClr val="accent1"/>
                </a:solidFill>
              </a:rPr>
              <a:t>No.</a:t>
            </a:r>
            <a:r>
              <a:rPr lang="ja-JP" altLang="en-US" sz="2000">
                <a:solidFill>
                  <a:schemeClr val="accent1"/>
                </a:solidFill>
              </a:rPr>
              <a:t>を入れる）</a:t>
            </a:r>
            <a:endParaRPr lang="en-US" altLang="ja-JP" sz="2000" dirty="0">
              <a:solidFill>
                <a:schemeClr val="accent1"/>
              </a:solidFill>
            </a:endParaRPr>
          </a:p>
          <a:p>
            <a:r>
              <a:rPr lang="ja-JP" altLang="en-US" sz="2000" dirty="0">
                <a:solidFill>
                  <a:schemeClr val="accent1"/>
                </a:solidFill>
              </a:rPr>
              <a:t>　●送付先　　　</a:t>
            </a:r>
            <a:r>
              <a:rPr lang="ja-JP" altLang="en-US" sz="2000">
                <a:solidFill>
                  <a:schemeClr val="accent1"/>
                </a:solidFill>
              </a:rPr>
              <a:t>　（一覧から選択）</a:t>
            </a:r>
            <a:endParaRPr lang="en-US" altLang="ja-JP" sz="2000" dirty="0">
              <a:solidFill>
                <a:schemeClr val="accent1"/>
              </a:solidFill>
            </a:endParaRPr>
          </a:p>
          <a:p>
            <a:endParaRPr lang="en-US" altLang="ja-JP" sz="2000" dirty="0">
              <a:solidFill>
                <a:schemeClr val="accent1"/>
              </a:solidFill>
            </a:endParaRPr>
          </a:p>
          <a:p>
            <a:r>
              <a:rPr lang="ja-JP" altLang="en-US" sz="2000" dirty="0">
                <a:solidFill>
                  <a:schemeClr val="accent1"/>
                </a:solidFill>
              </a:rPr>
              <a:t>　●カテゴリ　□有償　　 □無償　　 □交換</a:t>
            </a:r>
            <a:endParaRPr lang="en-US" altLang="ja-JP" sz="2000" dirty="0">
              <a:solidFill>
                <a:schemeClr val="accent1"/>
              </a:solidFill>
            </a:endParaRPr>
          </a:p>
          <a:p>
            <a:endParaRPr lang="en-US" altLang="ja-JP" sz="2000" dirty="0">
              <a:solidFill>
                <a:schemeClr val="accent1"/>
              </a:solidFill>
            </a:endParaRPr>
          </a:p>
          <a:p>
            <a:r>
              <a:rPr lang="ja-JP" altLang="en-US" sz="2000" dirty="0">
                <a:solidFill>
                  <a:schemeClr val="accent1"/>
                </a:solidFill>
              </a:rPr>
              <a:t>　●期間　</a:t>
            </a:r>
            <a:r>
              <a:rPr lang="ja-JP" altLang="en-US" sz="2000">
                <a:solidFill>
                  <a:schemeClr val="accent1"/>
                </a:solidFill>
              </a:rPr>
              <a:t> □長期</a:t>
            </a:r>
            <a:r>
              <a:rPr lang="ja-JP" altLang="en-US" sz="2000" dirty="0">
                <a:solidFill>
                  <a:schemeClr val="accent1"/>
                </a:solidFill>
              </a:rPr>
              <a:t>　　</a:t>
            </a:r>
            <a:r>
              <a:rPr lang="ja-JP" altLang="en-US" sz="2000">
                <a:solidFill>
                  <a:schemeClr val="accent1"/>
                </a:solidFill>
              </a:rPr>
              <a:t> □短期</a:t>
            </a:r>
            <a:endParaRPr lang="en-US" altLang="ja-JP" sz="2000" dirty="0">
              <a:solidFill>
                <a:schemeClr val="accent1"/>
              </a:solidFill>
            </a:endParaRPr>
          </a:p>
          <a:p>
            <a:r>
              <a:rPr lang="ja-JP" altLang="en-US" sz="2000">
                <a:solidFill>
                  <a:schemeClr val="accent1"/>
                </a:solidFill>
              </a:rPr>
              <a:t>　●契約更新　□あり　□なし　</a:t>
            </a:r>
            <a:endParaRPr lang="en-US" altLang="ja-JP" sz="2000" dirty="0">
              <a:solidFill>
                <a:schemeClr val="accent1"/>
              </a:solidFill>
            </a:endParaRPr>
          </a:p>
          <a:p>
            <a:endParaRPr lang="en-US" altLang="ja-JP" sz="1350" dirty="0">
              <a:solidFill>
                <a:schemeClr val="accent1"/>
              </a:solidFill>
            </a:endParaRPr>
          </a:p>
          <a:p>
            <a:r>
              <a:rPr lang="ja-JP" altLang="en-US" sz="1350" dirty="0">
                <a:solidFill>
                  <a:schemeClr val="accent1"/>
                </a:solidFill>
              </a:rPr>
              <a:t>　</a:t>
            </a: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6715097B-1DFE-0C4A-90F8-60B66E9F8966}"/>
              </a:ext>
            </a:extLst>
          </p:cNvPr>
          <p:cNvSpPr/>
          <p:nvPr/>
        </p:nvSpPr>
        <p:spPr>
          <a:xfrm>
            <a:off x="7414053" y="88900"/>
            <a:ext cx="2150077" cy="1097349"/>
          </a:xfrm>
          <a:prstGeom prst="wedgeRoundRectCallout">
            <a:avLst>
              <a:gd name="adj1" fmla="val -53927"/>
              <a:gd name="adj2" fmla="val 93811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" altLang="en-US" dirty="0">
                <a:ln>
                  <a:solidFill>
                    <a:srgbClr val="FF0000"/>
                  </a:solidFill>
                </a:ln>
              </a:rPr>
              <a:t>担当者</a:t>
            </a:r>
            <a:r>
              <a:rPr lang="ja-JP" altLang="en-US">
                <a:ln>
                  <a:solidFill>
                    <a:srgbClr val="FF0000"/>
                  </a:solidFill>
                </a:ln>
              </a:rPr>
              <a:t>登録・削除機能つける？？</a:t>
            </a:r>
            <a:endParaRPr lang="en-US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3F3802C7-E4C2-1E4A-B237-2984BEC728BC}"/>
              </a:ext>
            </a:extLst>
          </p:cNvPr>
          <p:cNvSpPr/>
          <p:nvPr/>
        </p:nvSpPr>
        <p:spPr>
          <a:xfrm>
            <a:off x="-1650402" y="3069069"/>
            <a:ext cx="2150077" cy="1097349"/>
          </a:xfrm>
          <a:prstGeom prst="wedgeRoundRectCallout">
            <a:avLst>
              <a:gd name="adj1" fmla="val 98946"/>
              <a:gd name="adj2" fmla="val 167005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ln>
                  <a:solidFill>
                    <a:srgbClr val="FF0000"/>
                  </a:solidFill>
                </a:ln>
              </a:rPr>
              <a:t>対応種別</a:t>
            </a:r>
            <a:endParaRPr lang="en-US" dirty="0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784912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B6C336-8CE4-41B9-A1C7-AD50A396C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「入庫」入力画面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356445D-3AE4-411F-9DF0-AAA5D7F2E9C7}"/>
              </a:ext>
            </a:extLst>
          </p:cNvPr>
          <p:cNvSpPr/>
          <p:nvPr/>
        </p:nvSpPr>
        <p:spPr>
          <a:xfrm>
            <a:off x="1181100" y="2146300"/>
            <a:ext cx="6985000" cy="38227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350" dirty="0">
                <a:solidFill>
                  <a:schemeClr val="accent1"/>
                </a:solidFill>
              </a:rPr>
              <a:t>　</a:t>
            </a:r>
            <a:endParaRPr lang="en-US" altLang="ja-JP" sz="1350" dirty="0">
              <a:solidFill>
                <a:schemeClr val="accent1"/>
              </a:solidFill>
            </a:endParaRPr>
          </a:p>
          <a:p>
            <a:endParaRPr lang="en-US" altLang="ja-JP" sz="1350" dirty="0">
              <a:solidFill>
                <a:schemeClr val="accent1"/>
              </a:solidFill>
            </a:endParaRPr>
          </a:p>
          <a:p>
            <a:r>
              <a:rPr lang="ja-JP" altLang="en-US" sz="1350" dirty="0">
                <a:solidFill>
                  <a:schemeClr val="accent1"/>
                </a:solidFill>
              </a:rPr>
              <a:t>　</a:t>
            </a:r>
            <a:r>
              <a:rPr lang="ja-JP" altLang="en-US" sz="2000" dirty="0">
                <a:solidFill>
                  <a:schemeClr val="accent1"/>
                </a:solidFill>
              </a:rPr>
              <a:t>●担当者： 　　 □ 中山　　 □ 富永　　 □（入力）</a:t>
            </a:r>
            <a:endParaRPr lang="en-US" altLang="ja-JP" sz="2000" dirty="0">
              <a:solidFill>
                <a:schemeClr val="accent1"/>
              </a:solidFill>
            </a:endParaRPr>
          </a:p>
          <a:p>
            <a:endParaRPr lang="en-US" altLang="ja-JP" sz="2000" dirty="0">
              <a:solidFill>
                <a:schemeClr val="accent1"/>
              </a:solidFill>
            </a:endParaRPr>
          </a:p>
          <a:p>
            <a:r>
              <a:rPr lang="ja-JP" altLang="en-US" sz="2000" dirty="0">
                <a:solidFill>
                  <a:schemeClr val="accent1"/>
                </a:solidFill>
              </a:rPr>
              <a:t>　●製品種類： □ </a:t>
            </a:r>
            <a:r>
              <a:rPr lang="en-US" altLang="ja-JP" sz="2000" dirty="0">
                <a:solidFill>
                  <a:schemeClr val="accent1"/>
                </a:solidFill>
              </a:rPr>
              <a:t>Z</a:t>
            </a:r>
            <a:r>
              <a:rPr lang="ja-JP" altLang="en-US" sz="2000" dirty="0">
                <a:solidFill>
                  <a:schemeClr val="accent1"/>
                </a:solidFill>
              </a:rPr>
              <a:t>　　 □ </a:t>
            </a:r>
            <a:r>
              <a:rPr lang="en-US" altLang="ja-JP" sz="2000" dirty="0">
                <a:solidFill>
                  <a:schemeClr val="accent1"/>
                </a:solidFill>
              </a:rPr>
              <a:t>ZS</a:t>
            </a:r>
            <a:r>
              <a:rPr lang="ja-JP" altLang="en-US" sz="2000" dirty="0">
                <a:solidFill>
                  <a:schemeClr val="accent1"/>
                </a:solidFill>
              </a:rPr>
              <a:t>　　 □</a:t>
            </a:r>
            <a:r>
              <a:rPr lang="en-US" altLang="ja-JP" sz="2000" dirty="0">
                <a:solidFill>
                  <a:schemeClr val="accent1"/>
                </a:solidFill>
              </a:rPr>
              <a:t>ST</a:t>
            </a:r>
            <a:r>
              <a:rPr lang="ja-JP" altLang="en-US" sz="2000" dirty="0">
                <a:solidFill>
                  <a:schemeClr val="accent1"/>
                </a:solidFill>
              </a:rPr>
              <a:t>　</a:t>
            </a:r>
            <a:r>
              <a:rPr lang="en-US" altLang="ja-JP" sz="2000" dirty="0">
                <a:solidFill>
                  <a:schemeClr val="accent1"/>
                </a:solidFill>
              </a:rPr>
              <a:t>	</a:t>
            </a:r>
            <a:r>
              <a:rPr lang="ja-JP" altLang="en-US" sz="2000" dirty="0">
                <a:solidFill>
                  <a:schemeClr val="accent1"/>
                </a:solidFill>
              </a:rPr>
              <a:t> □</a:t>
            </a:r>
            <a:r>
              <a:rPr lang="en-US" altLang="ja-JP" sz="2000" dirty="0">
                <a:solidFill>
                  <a:schemeClr val="accent1"/>
                </a:solidFill>
              </a:rPr>
              <a:t>eye</a:t>
            </a:r>
          </a:p>
          <a:p>
            <a:endParaRPr lang="en-US" altLang="ja-JP" sz="2000" dirty="0">
              <a:solidFill>
                <a:schemeClr val="accent1"/>
              </a:solidFill>
            </a:endParaRPr>
          </a:p>
          <a:p>
            <a:r>
              <a:rPr lang="ja-JP" altLang="en-US" sz="2000" dirty="0">
                <a:solidFill>
                  <a:schemeClr val="accent1"/>
                </a:solidFill>
              </a:rPr>
              <a:t>　●</a:t>
            </a:r>
            <a:r>
              <a:rPr lang="en-US" altLang="ja-JP" sz="2000" dirty="0">
                <a:solidFill>
                  <a:schemeClr val="accent1"/>
                </a:solidFill>
              </a:rPr>
              <a:t>No.</a:t>
            </a:r>
            <a:r>
              <a:rPr lang="ja-JP" altLang="en-US" sz="2000" dirty="0">
                <a:solidFill>
                  <a:schemeClr val="accent1"/>
                </a:solidFill>
              </a:rPr>
              <a:t>：</a:t>
            </a:r>
            <a:r>
              <a:rPr lang="en-US" altLang="ja-JP" sz="2000" dirty="0">
                <a:solidFill>
                  <a:schemeClr val="accent1"/>
                </a:solidFill>
              </a:rPr>
              <a:t>000xx</a:t>
            </a:r>
            <a:r>
              <a:rPr lang="ja-JP" altLang="en-US" sz="2000" dirty="0">
                <a:solidFill>
                  <a:schemeClr val="accent1"/>
                </a:solidFill>
              </a:rPr>
              <a:t> 　（５桁で入力）</a:t>
            </a:r>
            <a:br>
              <a:rPr lang="en-US" altLang="ja-JP" sz="2000" dirty="0">
                <a:solidFill>
                  <a:schemeClr val="accent1"/>
                </a:solidFill>
              </a:rPr>
            </a:br>
            <a:r>
              <a:rPr lang="ja-JP" altLang="en-US" sz="2000" dirty="0">
                <a:solidFill>
                  <a:schemeClr val="accent1"/>
                </a:solidFill>
              </a:rPr>
              <a:t>　</a:t>
            </a:r>
            <a:br>
              <a:rPr lang="en-US" altLang="ja-JP" sz="2000" dirty="0">
                <a:solidFill>
                  <a:schemeClr val="accent1"/>
                </a:solidFill>
              </a:rPr>
            </a:br>
            <a:r>
              <a:rPr lang="ja-JP" altLang="en-US" sz="2000" dirty="0">
                <a:solidFill>
                  <a:schemeClr val="accent1"/>
                </a:solidFill>
              </a:rPr>
              <a:t>　□</a:t>
            </a:r>
            <a:r>
              <a:rPr lang="en-US" altLang="ja-JP" sz="2000" dirty="0" err="1">
                <a:solidFill>
                  <a:schemeClr val="accent1"/>
                </a:solidFill>
              </a:rPr>
              <a:t>Wi-FI</a:t>
            </a:r>
            <a:r>
              <a:rPr lang="ja-JP" altLang="en-US" sz="2000" dirty="0">
                <a:solidFill>
                  <a:schemeClr val="accent1"/>
                </a:solidFill>
              </a:rPr>
              <a:t>：　　　（ □にチェックを入れたら</a:t>
            </a:r>
            <a:r>
              <a:rPr lang="en-US" altLang="ja-JP" sz="2000" dirty="0">
                <a:solidFill>
                  <a:schemeClr val="accent1"/>
                </a:solidFill>
              </a:rPr>
              <a:t>No.</a:t>
            </a:r>
            <a:r>
              <a:rPr lang="ja-JP" altLang="en-US" sz="2000" dirty="0">
                <a:solidFill>
                  <a:schemeClr val="accent1"/>
                </a:solidFill>
              </a:rPr>
              <a:t>を</a:t>
            </a:r>
            <a:r>
              <a:rPr lang="ja-JP" altLang="en-US" sz="2000">
                <a:solidFill>
                  <a:schemeClr val="accent1"/>
                </a:solidFill>
              </a:rPr>
              <a:t>入れる）</a:t>
            </a:r>
            <a:endParaRPr lang="en-US" altLang="ja-JP" sz="2000" dirty="0">
              <a:solidFill>
                <a:schemeClr val="accent1"/>
              </a:solidFill>
            </a:endParaRPr>
          </a:p>
          <a:p>
            <a:r>
              <a:rPr lang="ja-JP" altLang="en-US" sz="2000" dirty="0">
                <a:solidFill>
                  <a:schemeClr val="accent1"/>
                </a:solidFill>
              </a:rPr>
              <a:t>　□ </a:t>
            </a:r>
            <a:r>
              <a:rPr lang="en-US" altLang="ja-JP" sz="2000" dirty="0">
                <a:solidFill>
                  <a:schemeClr val="accent1"/>
                </a:solidFill>
              </a:rPr>
              <a:t>iPad</a:t>
            </a:r>
            <a:r>
              <a:rPr lang="ja-JP" altLang="en-US" sz="2000" dirty="0">
                <a:solidFill>
                  <a:schemeClr val="accent1"/>
                </a:solidFill>
              </a:rPr>
              <a:t>：　　　（ □にチェックを入れたら</a:t>
            </a:r>
            <a:r>
              <a:rPr lang="en-US" altLang="ja-JP" sz="2000" dirty="0">
                <a:solidFill>
                  <a:schemeClr val="accent1"/>
                </a:solidFill>
              </a:rPr>
              <a:t>No.</a:t>
            </a:r>
            <a:r>
              <a:rPr lang="ja-JP" altLang="en-US" sz="2000" dirty="0">
                <a:solidFill>
                  <a:schemeClr val="accent1"/>
                </a:solidFill>
              </a:rPr>
              <a:t>を入れる）</a:t>
            </a:r>
            <a:endParaRPr lang="en-US" altLang="ja-JP" sz="2000" dirty="0">
              <a:solidFill>
                <a:schemeClr val="accent1"/>
              </a:solidFill>
            </a:endParaRPr>
          </a:p>
          <a:p>
            <a:r>
              <a:rPr lang="en-US" altLang="ja-JP" sz="2000" dirty="0">
                <a:solidFill>
                  <a:schemeClr val="accent1"/>
                </a:solidFill>
              </a:rPr>
              <a:t>     </a:t>
            </a:r>
            <a:r>
              <a:rPr lang="ja-JP" altLang="en-US" sz="2000">
                <a:solidFill>
                  <a:schemeClr val="accent1"/>
                </a:solidFill>
              </a:rPr>
              <a:t>□モバイルバッテリー：（ □にチェックを入れたら</a:t>
            </a:r>
            <a:r>
              <a:rPr lang="en-US" altLang="ja-JP" sz="2000" dirty="0">
                <a:solidFill>
                  <a:schemeClr val="accent1"/>
                </a:solidFill>
              </a:rPr>
              <a:t>No.</a:t>
            </a:r>
            <a:r>
              <a:rPr lang="ja-JP" altLang="en-US" sz="2000">
                <a:solidFill>
                  <a:schemeClr val="accent1"/>
                </a:solidFill>
              </a:rPr>
              <a:t>を入れる）</a:t>
            </a:r>
            <a:endParaRPr lang="en-US" altLang="ja-JP" sz="2000" dirty="0">
              <a:solidFill>
                <a:schemeClr val="accent1"/>
              </a:solidFill>
            </a:endParaRPr>
          </a:p>
          <a:p>
            <a:r>
              <a:rPr lang="ja-JP" altLang="en-US" sz="2000" dirty="0">
                <a:solidFill>
                  <a:schemeClr val="accent1"/>
                </a:solidFill>
              </a:rPr>
              <a:t>　</a:t>
            </a:r>
            <a:endParaRPr lang="ja-JP" altLang="en-US" sz="135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814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8D91FF-86B1-4208-A9AC-845ED45DB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「データ確認」画面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C27B8AA-1C9F-49A9-A34B-B828B1DF9308}"/>
              </a:ext>
            </a:extLst>
          </p:cNvPr>
          <p:cNvSpPr/>
          <p:nvPr/>
        </p:nvSpPr>
        <p:spPr>
          <a:xfrm>
            <a:off x="1181100" y="1917701"/>
            <a:ext cx="6985000" cy="41021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350" dirty="0">
                <a:solidFill>
                  <a:schemeClr val="accent1"/>
                </a:solidFill>
              </a:rPr>
              <a:t>　</a:t>
            </a:r>
            <a:endParaRPr lang="en-US" altLang="ja-JP" sz="1350" dirty="0">
              <a:solidFill>
                <a:schemeClr val="accent1"/>
              </a:solidFill>
            </a:endParaRPr>
          </a:p>
          <a:p>
            <a:endParaRPr lang="en-US" altLang="ja-JP" sz="1350" dirty="0">
              <a:solidFill>
                <a:schemeClr val="accent1"/>
              </a:solidFill>
            </a:endParaRPr>
          </a:p>
          <a:p>
            <a:r>
              <a:rPr lang="ja-JP" altLang="en-US" sz="1350" dirty="0">
                <a:solidFill>
                  <a:schemeClr val="accent1"/>
                </a:solidFill>
              </a:rPr>
              <a:t>　</a:t>
            </a:r>
            <a:r>
              <a:rPr lang="ja-JP" altLang="en-US" sz="2000" dirty="0">
                <a:solidFill>
                  <a:schemeClr val="accent1"/>
                </a:solidFill>
              </a:rPr>
              <a:t>　</a:t>
            </a:r>
            <a:endParaRPr lang="en-US" altLang="ja-JP" sz="2000" dirty="0">
              <a:solidFill>
                <a:schemeClr val="accent1"/>
              </a:solidFill>
            </a:endParaRPr>
          </a:p>
          <a:p>
            <a:r>
              <a:rPr lang="ja-JP" altLang="en-US" sz="2000" dirty="0">
                <a:solidFill>
                  <a:schemeClr val="accent1"/>
                </a:solidFill>
              </a:rPr>
              <a:t>    </a:t>
            </a:r>
            <a:endParaRPr lang="en-US" altLang="ja-JP" sz="2000" dirty="0">
              <a:solidFill>
                <a:schemeClr val="accent1"/>
              </a:solidFill>
            </a:endParaRPr>
          </a:p>
          <a:p>
            <a:endParaRPr lang="en-US" altLang="ja-JP" sz="1350" dirty="0">
              <a:solidFill>
                <a:schemeClr val="accent1"/>
              </a:solidFill>
            </a:endParaRPr>
          </a:p>
          <a:p>
            <a:r>
              <a:rPr lang="ja-JP" altLang="en-US" sz="1350" dirty="0">
                <a:solidFill>
                  <a:schemeClr val="accent1"/>
                </a:solidFill>
              </a:rPr>
              <a:t>　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3AC9816-FD65-4ADC-A986-C57532C6E0D9}"/>
              </a:ext>
            </a:extLst>
          </p:cNvPr>
          <p:cNvSpPr/>
          <p:nvPr/>
        </p:nvSpPr>
        <p:spPr>
          <a:xfrm>
            <a:off x="1816102" y="2406650"/>
            <a:ext cx="1701800" cy="1212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400" b="1" dirty="0"/>
              <a:t>ST</a:t>
            </a:r>
            <a:endParaRPr lang="ja-JP" altLang="en-US" sz="2400" b="1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17DE121-C2DF-4328-996C-8469A80DD812}"/>
              </a:ext>
            </a:extLst>
          </p:cNvPr>
          <p:cNvSpPr/>
          <p:nvPr/>
        </p:nvSpPr>
        <p:spPr>
          <a:xfrm>
            <a:off x="3892551" y="2406650"/>
            <a:ext cx="1701800" cy="1212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400" b="1" dirty="0"/>
              <a:t>ZS</a:t>
            </a:r>
            <a:endParaRPr lang="ja-JP" altLang="en-US" sz="2400" b="1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84F53F3-09A5-4FF4-AD84-90CBCB02F990}"/>
              </a:ext>
            </a:extLst>
          </p:cNvPr>
          <p:cNvSpPr/>
          <p:nvPr/>
        </p:nvSpPr>
        <p:spPr>
          <a:xfrm>
            <a:off x="5969001" y="2406650"/>
            <a:ext cx="1701800" cy="1212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400" b="1" dirty="0"/>
              <a:t>Z</a:t>
            </a:r>
            <a:endParaRPr lang="ja-JP" altLang="en-US" sz="2400" b="1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578C4AA-EA00-4688-93DB-FADB6729E0EC}"/>
              </a:ext>
            </a:extLst>
          </p:cNvPr>
          <p:cNvSpPr/>
          <p:nvPr/>
        </p:nvSpPr>
        <p:spPr>
          <a:xfrm>
            <a:off x="1816102" y="3968751"/>
            <a:ext cx="1701800" cy="1212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400" b="1" dirty="0"/>
              <a:t>eye</a:t>
            </a:r>
            <a:endParaRPr lang="ja-JP" altLang="en-US" sz="2400" b="1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99CCFE3-F037-4A3B-861E-E6B123B717EA}"/>
              </a:ext>
            </a:extLst>
          </p:cNvPr>
          <p:cNvSpPr/>
          <p:nvPr/>
        </p:nvSpPr>
        <p:spPr>
          <a:xfrm>
            <a:off x="3924300" y="3965576"/>
            <a:ext cx="1701800" cy="1212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400" b="1" dirty="0"/>
              <a:t>iPad</a:t>
            </a:r>
            <a:endParaRPr lang="ja-JP" altLang="en-US" sz="2400" b="1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E5AD613-E05D-4A11-ADDD-A1638FC13F3B}"/>
              </a:ext>
            </a:extLst>
          </p:cNvPr>
          <p:cNvSpPr/>
          <p:nvPr/>
        </p:nvSpPr>
        <p:spPr>
          <a:xfrm>
            <a:off x="5969001" y="3965576"/>
            <a:ext cx="1701800" cy="1212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400" b="1" dirty="0" err="1"/>
              <a:t>wifi</a:t>
            </a:r>
            <a:endParaRPr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70006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BEE4C0-09D4-451C-8132-B53670687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データ確認画面</a:t>
            </a: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836D4802-8CEA-4038-A249-BE503A7D8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858356"/>
              </p:ext>
            </p:extLst>
          </p:nvPr>
        </p:nvGraphicFramePr>
        <p:xfrm>
          <a:off x="1206500" y="1690689"/>
          <a:ext cx="7349400" cy="4068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892">
                  <a:extLst>
                    <a:ext uri="{9D8B030D-6E8A-4147-A177-3AD203B41FA5}">
                      <a16:colId xmlns:a16="http://schemas.microsoft.com/office/drawing/2014/main" val="2002026173"/>
                    </a:ext>
                  </a:extLst>
                </a:gridCol>
                <a:gridCol w="970643">
                  <a:extLst>
                    <a:ext uri="{9D8B030D-6E8A-4147-A177-3AD203B41FA5}">
                      <a16:colId xmlns:a16="http://schemas.microsoft.com/office/drawing/2014/main" val="1906499809"/>
                    </a:ext>
                  </a:extLst>
                </a:gridCol>
                <a:gridCol w="970643">
                  <a:extLst>
                    <a:ext uri="{9D8B030D-6E8A-4147-A177-3AD203B41FA5}">
                      <a16:colId xmlns:a16="http://schemas.microsoft.com/office/drawing/2014/main" val="1139777210"/>
                    </a:ext>
                  </a:extLst>
                </a:gridCol>
                <a:gridCol w="1149668">
                  <a:extLst>
                    <a:ext uri="{9D8B030D-6E8A-4147-A177-3AD203B41FA5}">
                      <a16:colId xmlns:a16="http://schemas.microsoft.com/office/drawing/2014/main" val="2592537788"/>
                    </a:ext>
                  </a:extLst>
                </a:gridCol>
                <a:gridCol w="970643">
                  <a:extLst>
                    <a:ext uri="{9D8B030D-6E8A-4147-A177-3AD203B41FA5}">
                      <a16:colId xmlns:a16="http://schemas.microsoft.com/office/drawing/2014/main" val="3508775600"/>
                    </a:ext>
                  </a:extLst>
                </a:gridCol>
                <a:gridCol w="1378268">
                  <a:extLst>
                    <a:ext uri="{9D8B030D-6E8A-4147-A177-3AD203B41FA5}">
                      <a16:colId xmlns:a16="http://schemas.microsoft.com/office/drawing/2014/main" val="2912100154"/>
                    </a:ext>
                  </a:extLst>
                </a:gridCol>
                <a:gridCol w="970643">
                  <a:extLst>
                    <a:ext uri="{9D8B030D-6E8A-4147-A177-3AD203B41FA5}">
                      <a16:colId xmlns:a16="http://schemas.microsoft.com/office/drawing/2014/main" val="2760704514"/>
                    </a:ext>
                  </a:extLst>
                </a:gridCol>
              </a:tblGrid>
              <a:tr h="410633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出庫日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担当者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カテゴリ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送付先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期間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入庫日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3584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00001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12/23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富永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有償</a:t>
                      </a:r>
                      <a:endParaRPr kumimoji="1" lang="en-US" altLang="ja-JP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AA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一か月</a:t>
                      </a:r>
                      <a:endParaRPr kumimoji="1" lang="en-US" altLang="ja-JP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1/24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00392"/>
                  </a:ext>
                </a:extLst>
              </a:tr>
              <a:tr h="3336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00002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12/23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富永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無償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一か月以上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529915"/>
                  </a:ext>
                </a:extLst>
              </a:tr>
              <a:tr h="2015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00003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12/24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富永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交換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一か月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521218"/>
                  </a:ext>
                </a:extLst>
              </a:tr>
              <a:tr h="1193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00004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1/25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中山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有償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一か月以上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7064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345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258151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02489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878612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72957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31992"/>
                  </a:ext>
                </a:extLst>
              </a:tr>
            </a:tbl>
          </a:graphicData>
        </a:graphic>
      </p:graphicFrame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663AD27-3295-4B93-93CE-3F46E5BAA27E}"/>
              </a:ext>
            </a:extLst>
          </p:cNvPr>
          <p:cNvSpPr/>
          <p:nvPr/>
        </p:nvSpPr>
        <p:spPr>
          <a:xfrm>
            <a:off x="3613150" y="5758922"/>
            <a:ext cx="723900" cy="2227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>
                <a:solidFill>
                  <a:schemeClr val="accent1"/>
                </a:solidFill>
              </a:rPr>
              <a:t>WiFi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E5AA4CA-70D4-4F89-8B80-56A59F6A4656}"/>
              </a:ext>
            </a:extLst>
          </p:cNvPr>
          <p:cNvSpPr/>
          <p:nvPr/>
        </p:nvSpPr>
        <p:spPr>
          <a:xfrm>
            <a:off x="3022600" y="5758922"/>
            <a:ext cx="723900" cy="2227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accent1"/>
                </a:solidFill>
              </a:rPr>
              <a:t>iPad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D8432141-4477-443C-9DC3-46FCEA990CA4}"/>
              </a:ext>
            </a:extLst>
          </p:cNvPr>
          <p:cNvSpPr/>
          <p:nvPr/>
        </p:nvSpPr>
        <p:spPr>
          <a:xfrm>
            <a:off x="2444750" y="5758922"/>
            <a:ext cx="723900" cy="2227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accent1"/>
                </a:solidFill>
              </a:rPr>
              <a:t>Z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02F45145-4141-4850-AFD2-5560849EE832}"/>
              </a:ext>
            </a:extLst>
          </p:cNvPr>
          <p:cNvSpPr/>
          <p:nvPr/>
        </p:nvSpPr>
        <p:spPr>
          <a:xfrm>
            <a:off x="1854200" y="5758922"/>
            <a:ext cx="723900" cy="2227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accent1"/>
                </a:solidFill>
              </a:rPr>
              <a:t>ZS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08D30F9-B05A-4A62-835D-F80DA144B5E3}"/>
              </a:ext>
            </a:extLst>
          </p:cNvPr>
          <p:cNvSpPr/>
          <p:nvPr/>
        </p:nvSpPr>
        <p:spPr>
          <a:xfrm>
            <a:off x="1206500" y="5758922"/>
            <a:ext cx="723900" cy="22277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</a:rPr>
              <a:t>ST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2529529-0684-4831-9EDA-59747149D6C0}"/>
              </a:ext>
            </a:extLst>
          </p:cNvPr>
          <p:cNvSpPr txBox="1"/>
          <p:nvPr/>
        </p:nvSpPr>
        <p:spPr>
          <a:xfrm>
            <a:off x="1659920" y="64135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種類別シート</a:t>
            </a:r>
          </a:p>
        </p:txBody>
      </p:sp>
      <p:sp>
        <p:nvSpPr>
          <p:cNvPr id="14" name="左中かっこ 13">
            <a:extLst>
              <a:ext uri="{FF2B5EF4-FFF2-40B4-BE49-F238E27FC236}">
                <a16:creationId xmlns:a16="http://schemas.microsoft.com/office/drawing/2014/main" id="{B0D9C367-8F7A-4A1E-BEA3-62F4B3884945}"/>
              </a:ext>
            </a:extLst>
          </p:cNvPr>
          <p:cNvSpPr/>
          <p:nvPr/>
        </p:nvSpPr>
        <p:spPr>
          <a:xfrm>
            <a:off x="808038" y="2175405"/>
            <a:ext cx="219075" cy="1549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左中かっこ 14">
            <a:extLst>
              <a:ext uri="{FF2B5EF4-FFF2-40B4-BE49-F238E27FC236}">
                <a16:creationId xmlns:a16="http://schemas.microsoft.com/office/drawing/2014/main" id="{E7CDBA4E-C864-4BF4-8E60-856E51B925B5}"/>
              </a:ext>
            </a:extLst>
          </p:cNvPr>
          <p:cNvSpPr/>
          <p:nvPr/>
        </p:nvSpPr>
        <p:spPr>
          <a:xfrm rot="-5400000">
            <a:off x="2689451" y="5065940"/>
            <a:ext cx="135469" cy="23850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C48813A-CAF3-45AA-B5EF-15E6C1D4FAE1}"/>
              </a:ext>
            </a:extLst>
          </p:cNvPr>
          <p:cNvSpPr txBox="1"/>
          <p:nvPr/>
        </p:nvSpPr>
        <p:spPr>
          <a:xfrm>
            <a:off x="279401" y="2286000"/>
            <a:ext cx="3492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個体番号で管理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A063CE83-BF36-4379-AEDA-6D34B6C2DA34}"/>
              </a:ext>
            </a:extLst>
          </p:cNvPr>
          <p:cNvCxnSpPr/>
          <p:nvPr/>
        </p:nvCxnSpPr>
        <p:spPr>
          <a:xfrm>
            <a:off x="8039100" y="1130300"/>
            <a:ext cx="0" cy="560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D97AC9E-2CBB-4141-972D-28CCDB2484BD}"/>
              </a:ext>
            </a:extLst>
          </p:cNvPr>
          <p:cNvSpPr txBox="1"/>
          <p:nvPr/>
        </p:nvSpPr>
        <p:spPr>
          <a:xfrm>
            <a:off x="7199010" y="821580"/>
            <a:ext cx="1680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入庫されたらここに入る</a:t>
            </a:r>
          </a:p>
        </p:txBody>
      </p:sp>
    </p:spTree>
    <p:extLst>
      <p:ext uri="{BB962C8B-B14F-4D97-AF65-F5344CB8AC3E}">
        <p14:creationId xmlns:p14="http://schemas.microsoft.com/office/powerpoint/2010/main" val="3223967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BEE4C0-09D4-451C-8132-B53670687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データ確認画面</a:t>
            </a: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836D4802-8CEA-4038-A249-BE503A7D8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455127"/>
              </p:ext>
            </p:extLst>
          </p:nvPr>
        </p:nvGraphicFramePr>
        <p:xfrm>
          <a:off x="1206500" y="1690689"/>
          <a:ext cx="7349400" cy="4068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892">
                  <a:extLst>
                    <a:ext uri="{9D8B030D-6E8A-4147-A177-3AD203B41FA5}">
                      <a16:colId xmlns:a16="http://schemas.microsoft.com/office/drawing/2014/main" val="2002026173"/>
                    </a:ext>
                  </a:extLst>
                </a:gridCol>
                <a:gridCol w="970643">
                  <a:extLst>
                    <a:ext uri="{9D8B030D-6E8A-4147-A177-3AD203B41FA5}">
                      <a16:colId xmlns:a16="http://schemas.microsoft.com/office/drawing/2014/main" val="1906499809"/>
                    </a:ext>
                  </a:extLst>
                </a:gridCol>
                <a:gridCol w="970643">
                  <a:extLst>
                    <a:ext uri="{9D8B030D-6E8A-4147-A177-3AD203B41FA5}">
                      <a16:colId xmlns:a16="http://schemas.microsoft.com/office/drawing/2014/main" val="1139777210"/>
                    </a:ext>
                  </a:extLst>
                </a:gridCol>
                <a:gridCol w="1149668">
                  <a:extLst>
                    <a:ext uri="{9D8B030D-6E8A-4147-A177-3AD203B41FA5}">
                      <a16:colId xmlns:a16="http://schemas.microsoft.com/office/drawing/2014/main" val="2592537788"/>
                    </a:ext>
                  </a:extLst>
                </a:gridCol>
                <a:gridCol w="970643">
                  <a:extLst>
                    <a:ext uri="{9D8B030D-6E8A-4147-A177-3AD203B41FA5}">
                      <a16:colId xmlns:a16="http://schemas.microsoft.com/office/drawing/2014/main" val="3508775600"/>
                    </a:ext>
                  </a:extLst>
                </a:gridCol>
                <a:gridCol w="1378268">
                  <a:extLst>
                    <a:ext uri="{9D8B030D-6E8A-4147-A177-3AD203B41FA5}">
                      <a16:colId xmlns:a16="http://schemas.microsoft.com/office/drawing/2014/main" val="2912100154"/>
                    </a:ext>
                  </a:extLst>
                </a:gridCol>
                <a:gridCol w="970643">
                  <a:extLst>
                    <a:ext uri="{9D8B030D-6E8A-4147-A177-3AD203B41FA5}">
                      <a16:colId xmlns:a16="http://schemas.microsoft.com/office/drawing/2014/main" val="2760704514"/>
                    </a:ext>
                  </a:extLst>
                </a:gridCol>
              </a:tblGrid>
              <a:tr h="410633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出庫日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担当者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カテゴリ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送付先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期間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入庫日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3584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00001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12/23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富永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有償</a:t>
                      </a:r>
                      <a:endParaRPr kumimoji="1" lang="en-US" altLang="ja-JP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AA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一か月</a:t>
                      </a:r>
                      <a:endParaRPr kumimoji="1" lang="en-US" altLang="ja-JP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1/24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00392"/>
                  </a:ext>
                </a:extLst>
              </a:tr>
              <a:tr h="3336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529915"/>
                  </a:ext>
                </a:extLst>
              </a:tr>
              <a:tr h="2015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521218"/>
                  </a:ext>
                </a:extLst>
              </a:tr>
              <a:tr h="1193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7064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345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258151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02489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878612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72957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31992"/>
                  </a:ext>
                </a:extLst>
              </a:tr>
            </a:tbl>
          </a:graphicData>
        </a:graphic>
      </p:graphicFrame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663AD27-3295-4B93-93CE-3F46E5BAA27E}"/>
              </a:ext>
            </a:extLst>
          </p:cNvPr>
          <p:cNvSpPr/>
          <p:nvPr/>
        </p:nvSpPr>
        <p:spPr>
          <a:xfrm>
            <a:off x="3613150" y="5758922"/>
            <a:ext cx="723900" cy="2227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>
                <a:solidFill>
                  <a:schemeClr val="accent1"/>
                </a:solidFill>
              </a:rPr>
              <a:t>WiFi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E5AA4CA-70D4-4F89-8B80-56A59F6A4656}"/>
              </a:ext>
            </a:extLst>
          </p:cNvPr>
          <p:cNvSpPr/>
          <p:nvPr/>
        </p:nvSpPr>
        <p:spPr>
          <a:xfrm>
            <a:off x="3022600" y="5758922"/>
            <a:ext cx="723900" cy="2227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accent1"/>
                </a:solidFill>
              </a:rPr>
              <a:t>iPad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D8432141-4477-443C-9DC3-46FCEA990CA4}"/>
              </a:ext>
            </a:extLst>
          </p:cNvPr>
          <p:cNvSpPr/>
          <p:nvPr/>
        </p:nvSpPr>
        <p:spPr>
          <a:xfrm>
            <a:off x="2444750" y="5758922"/>
            <a:ext cx="723900" cy="2227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accent1"/>
                </a:solidFill>
              </a:rPr>
              <a:t>Z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02F45145-4141-4850-AFD2-5560849EE832}"/>
              </a:ext>
            </a:extLst>
          </p:cNvPr>
          <p:cNvSpPr/>
          <p:nvPr/>
        </p:nvSpPr>
        <p:spPr>
          <a:xfrm>
            <a:off x="1854200" y="5758922"/>
            <a:ext cx="723900" cy="2227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accent1"/>
                </a:solidFill>
              </a:rPr>
              <a:t>ZS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08D30F9-B05A-4A62-835D-F80DA144B5E3}"/>
              </a:ext>
            </a:extLst>
          </p:cNvPr>
          <p:cNvSpPr/>
          <p:nvPr/>
        </p:nvSpPr>
        <p:spPr>
          <a:xfrm>
            <a:off x="1206500" y="5758922"/>
            <a:ext cx="1816100" cy="20902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</a:rPr>
              <a:t>ST(</a:t>
            </a:r>
            <a:r>
              <a:rPr kumimoji="1" lang="ja-JP" altLang="en-US" b="1">
                <a:solidFill>
                  <a:schemeClr val="bg1"/>
                </a:solidFill>
              </a:rPr>
              <a:t>入庫済）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2529529-0684-4831-9EDA-59747149D6C0}"/>
              </a:ext>
            </a:extLst>
          </p:cNvPr>
          <p:cNvSpPr txBox="1"/>
          <p:nvPr/>
        </p:nvSpPr>
        <p:spPr>
          <a:xfrm>
            <a:off x="1659920" y="64135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種類別シート</a:t>
            </a:r>
          </a:p>
        </p:txBody>
      </p:sp>
      <p:sp>
        <p:nvSpPr>
          <p:cNvPr id="15" name="左中かっこ 14">
            <a:extLst>
              <a:ext uri="{FF2B5EF4-FFF2-40B4-BE49-F238E27FC236}">
                <a16:creationId xmlns:a16="http://schemas.microsoft.com/office/drawing/2014/main" id="{E7CDBA4E-C864-4BF4-8E60-856E51B925B5}"/>
              </a:ext>
            </a:extLst>
          </p:cNvPr>
          <p:cNvSpPr/>
          <p:nvPr/>
        </p:nvSpPr>
        <p:spPr>
          <a:xfrm rot="-5400000">
            <a:off x="2689451" y="5065940"/>
            <a:ext cx="135469" cy="23850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C48813A-CAF3-45AA-B5EF-15E6C1D4FAE1}"/>
              </a:ext>
            </a:extLst>
          </p:cNvPr>
          <p:cNvSpPr txBox="1"/>
          <p:nvPr/>
        </p:nvSpPr>
        <p:spPr>
          <a:xfrm>
            <a:off x="279401" y="2286000"/>
            <a:ext cx="3492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個体番号で管理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A063CE83-BF36-4379-AEDA-6D34B6C2DA34}"/>
              </a:ext>
            </a:extLst>
          </p:cNvPr>
          <p:cNvCxnSpPr/>
          <p:nvPr/>
        </p:nvCxnSpPr>
        <p:spPr>
          <a:xfrm>
            <a:off x="8039100" y="1130300"/>
            <a:ext cx="0" cy="560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D97AC9E-2CBB-4141-972D-28CCDB2484BD}"/>
              </a:ext>
            </a:extLst>
          </p:cNvPr>
          <p:cNvSpPr txBox="1"/>
          <p:nvPr/>
        </p:nvSpPr>
        <p:spPr>
          <a:xfrm>
            <a:off x="7199010" y="821580"/>
            <a:ext cx="1680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入庫されたらここに入る</a:t>
            </a:r>
          </a:p>
        </p:txBody>
      </p:sp>
    </p:spTree>
    <p:extLst>
      <p:ext uri="{BB962C8B-B14F-4D97-AF65-F5344CB8AC3E}">
        <p14:creationId xmlns:p14="http://schemas.microsoft.com/office/powerpoint/2010/main" val="3235656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5FB15-2A37-A844-9524-E18832BF0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作成</a:t>
            </a:r>
            <a:r>
              <a:rPr lang="ja" altLang="en-US" dirty="0"/>
              <a:t>スケジュール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F1124-12E5-5841-B22E-5DDCA6584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</a:t>
            </a:r>
            <a:r>
              <a:rPr lang="ja-JP" altLang="en-US"/>
              <a:t>テーブル設計</a:t>
            </a:r>
            <a:endParaRPr lang="en-US" altLang="ja-JP" dirty="0"/>
          </a:p>
          <a:p>
            <a:pPr marL="0" indent="0">
              <a:buNone/>
            </a:pPr>
            <a:r>
              <a:rPr lang="en-US" dirty="0"/>
              <a:t>2.</a:t>
            </a:r>
            <a:r>
              <a:rPr lang="ja-JP" altLang="en-US"/>
              <a:t>画面設計</a:t>
            </a:r>
            <a:endParaRPr lang="en-US" altLang="ja-JP" dirty="0"/>
          </a:p>
          <a:p>
            <a:pPr marL="0" indent="0">
              <a:buNone/>
            </a:pPr>
            <a:r>
              <a:rPr lang="en-US" dirty="0"/>
              <a:t>3.</a:t>
            </a:r>
            <a:r>
              <a:rPr lang="ja" altLang="en-US" dirty="0"/>
              <a:t>サーバサイド</a:t>
            </a:r>
            <a:r>
              <a:rPr lang="ja-JP" altLang="en-US"/>
              <a:t>設計</a:t>
            </a:r>
            <a:endParaRPr lang="en-US" altLang="ja-JP" dirty="0"/>
          </a:p>
          <a:p>
            <a:pPr marL="0" indent="0">
              <a:buNone/>
            </a:pPr>
            <a:r>
              <a:rPr lang="en-US" dirty="0"/>
              <a:t>4.</a:t>
            </a:r>
            <a:r>
              <a:rPr lang="ja" altLang="en-US" dirty="0"/>
              <a:t>プログラミング</a:t>
            </a:r>
            <a:endParaRPr lang="en-US" altLang="ja" dirty="0"/>
          </a:p>
          <a:p>
            <a:pPr marL="0" indent="0">
              <a:buNone/>
            </a:pPr>
            <a:r>
              <a:rPr lang="en-US" altLang="ja" dirty="0"/>
              <a:t>…</a:t>
            </a:r>
          </a:p>
          <a:p>
            <a:pPr marL="0" indent="0">
              <a:buNone/>
            </a:pPr>
            <a:r>
              <a:rPr lang="en-US" dirty="0"/>
              <a:t>5.</a:t>
            </a:r>
            <a:r>
              <a:rPr lang="ja-JP" altLang="en-US"/>
              <a:t>デプロイ方法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8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14335</TotalTime>
  <Words>575</Words>
  <Application>Microsoft Macintosh PowerPoint</Application>
  <PresentationFormat>On-screen Show (4:3)</PresentationFormat>
  <Paragraphs>263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テーマ</vt:lpstr>
      <vt:lpstr>1.テーブル設計</vt:lpstr>
      <vt:lpstr>入出庫管理ツール  ExcelVBAでできないか検討したい</vt:lpstr>
      <vt:lpstr>トップ画面イメージ</vt:lpstr>
      <vt:lpstr>「出庫」入力画面</vt:lpstr>
      <vt:lpstr>「入庫」入力画面</vt:lpstr>
      <vt:lpstr>「データ確認」画面</vt:lpstr>
      <vt:lpstr>データ確認画面</vt:lpstr>
      <vt:lpstr>データ確認画面</vt:lpstr>
      <vt:lpstr>作成スケジュール</vt:lpstr>
      <vt:lpstr>1.テーブル設計</vt:lpstr>
      <vt:lpstr>1. テーブル設計</vt:lpstr>
      <vt:lpstr>1. テーブルの洗い出し</vt:lpstr>
      <vt:lpstr>PowerPoint Presentation</vt:lpstr>
      <vt:lpstr>1.</vt:lpstr>
      <vt:lpstr>2.画面設計</vt:lpstr>
      <vt:lpstr>備考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入出庫ツール  ExcelVBAでできないか検討したい</dc:title>
  <dc:creator>オリラボ 太郎</dc:creator>
  <cp:lastModifiedBy>冨永 拓弥</cp:lastModifiedBy>
  <cp:revision>36</cp:revision>
  <dcterms:created xsi:type="dcterms:W3CDTF">2019-01-25T06:50:27Z</dcterms:created>
  <dcterms:modified xsi:type="dcterms:W3CDTF">2019-03-13T00:22:32Z</dcterms:modified>
</cp:coreProperties>
</file>