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4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9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9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2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90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4201-2424-4BDA-B6FD-2B0E4F1D418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364A-C6E7-4B64-B69E-611904ECA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2020/6/23</a:t>
            </a:r>
          </a:p>
          <a:p>
            <a:r>
              <a:rPr kumimoji="1" lang="ja-JP" altLang="en-US" dirty="0" smtClean="0"/>
              <a:t>井上卓也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5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6"/>
                </a:solidFill>
              </a:rPr>
              <a:t>NumPy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を使って画像を特徴ベクトルへ変換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ja-JP" sz="1800" dirty="0"/>
              <a:t>import numpy</a:t>
            </a:r>
          </a:p>
          <a:p>
            <a:pPr marL="0" indent="0">
              <a:buNone/>
            </a:pPr>
            <a:r>
              <a:rPr lang="de-DE" altLang="ja-JP" sz="1800" dirty="0"/>
              <a:t>X_im2d = </a:t>
            </a:r>
            <a:r>
              <a:rPr lang="de-DE" altLang="ja-JP" sz="1800" dirty="0">
                <a:solidFill>
                  <a:srgbClr val="0070C0"/>
                </a:solidFill>
              </a:rPr>
              <a:t>numpy.asarray</a:t>
            </a:r>
            <a:r>
              <a:rPr lang="de-DE" altLang="ja-JP" sz="1800" dirty="0"/>
              <a:t>(im_inverted</a:t>
            </a:r>
            <a:r>
              <a:rPr lang="de-DE" altLang="ja-JP" sz="1800" dirty="0" smtClean="0"/>
              <a:t>)		</a:t>
            </a:r>
            <a:r>
              <a:rPr lang="ja-JP" altLang="en-US" sz="1800" dirty="0" smtClean="0">
                <a:solidFill>
                  <a:srgbClr val="0070C0"/>
                </a:solidFill>
              </a:rPr>
              <a:t>二次元配列へ変換</a:t>
            </a:r>
            <a:endParaRPr lang="de-DE" altLang="ja-JP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altLang="ja-JP" sz="1800" dirty="0"/>
              <a:t>X_im1d = X_im2d.</a:t>
            </a:r>
            <a:r>
              <a:rPr lang="de-DE" altLang="ja-JP" sz="1800" dirty="0">
                <a:solidFill>
                  <a:srgbClr val="FF0000"/>
                </a:solidFill>
              </a:rPr>
              <a:t>reshape(-1</a:t>
            </a:r>
            <a:r>
              <a:rPr lang="de-DE" altLang="ja-JP" sz="1800" dirty="0" smtClean="0">
                <a:solidFill>
                  <a:srgbClr val="FF0000"/>
                </a:solidFill>
              </a:rPr>
              <a:t>)</a:t>
            </a:r>
            <a:r>
              <a:rPr lang="de-DE" altLang="ja-JP" sz="1800" dirty="0" smtClean="0"/>
              <a:t>			</a:t>
            </a:r>
            <a:r>
              <a:rPr lang="de-DE" altLang="ja-JP" sz="1800" dirty="0" smtClean="0">
                <a:solidFill>
                  <a:srgbClr val="FF0000"/>
                </a:solidFill>
              </a:rPr>
              <a:t>reshape</a:t>
            </a:r>
            <a:r>
              <a:rPr lang="ja-JP" altLang="en-US" sz="1800" dirty="0" smtClean="0">
                <a:solidFill>
                  <a:srgbClr val="FF0000"/>
                </a:solidFill>
              </a:rPr>
              <a:t>に引数</a:t>
            </a:r>
            <a:r>
              <a:rPr lang="en-US" altLang="ja-JP" sz="1800" dirty="0" smtClean="0">
                <a:solidFill>
                  <a:srgbClr val="FF0000"/>
                </a:solidFill>
              </a:rPr>
              <a:t>-1</a:t>
            </a:r>
            <a:r>
              <a:rPr lang="ja-JP" altLang="en-US" sz="1800" dirty="0" smtClean="0">
                <a:solidFill>
                  <a:srgbClr val="FF0000"/>
                </a:solidFill>
              </a:rPr>
              <a:t>を渡し</a:t>
            </a:r>
            <a:r>
              <a:rPr lang="en-US" altLang="ja-JP" sz="1800" dirty="0" smtClean="0">
                <a:solidFill>
                  <a:srgbClr val="FF0000"/>
                </a:solidFill>
              </a:rPr>
              <a:t>2</a:t>
            </a:r>
            <a:r>
              <a:rPr lang="ja-JP" altLang="en-US" sz="1800" dirty="0" smtClean="0">
                <a:solidFill>
                  <a:srgbClr val="FF0000"/>
                </a:solidFill>
              </a:rPr>
              <a:t>次元から</a:t>
            </a:r>
            <a:r>
              <a:rPr lang="en-US" altLang="ja-JP" sz="1800" dirty="0" smtClean="0">
                <a:solidFill>
                  <a:srgbClr val="FF0000"/>
                </a:solidFill>
              </a:rPr>
              <a:t>1</a:t>
            </a:r>
            <a:r>
              <a:rPr lang="ja-JP" altLang="en-US" sz="1800" dirty="0" smtClean="0">
                <a:solidFill>
                  <a:srgbClr val="FF0000"/>
                </a:solidFill>
              </a:rPr>
              <a:t>次元へ</a:t>
            </a:r>
            <a:endParaRPr lang="de-DE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800" dirty="0"/>
              <a:t>X_multiplied = X_im1d * (16 / 255</a:t>
            </a:r>
            <a:r>
              <a:rPr lang="de-DE" altLang="ja-JP" sz="1800" dirty="0" smtClean="0"/>
              <a:t>)		</a:t>
            </a:r>
            <a:r>
              <a:rPr lang="en-US" altLang="ja-JP" sz="1800" dirty="0" smtClean="0"/>
              <a:t>UCI</a:t>
            </a:r>
            <a:r>
              <a:rPr lang="ja-JP" altLang="en-US" sz="1800" dirty="0" smtClean="0"/>
              <a:t>のデータの階調は</a:t>
            </a:r>
            <a:r>
              <a:rPr lang="en-US" altLang="ja-JP" sz="1800" dirty="0" smtClean="0"/>
              <a:t>0~16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				</a:t>
            </a:r>
            <a:r>
              <a:rPr lang="ja-JP" altLang="en-US" sz="1800" dirty="0" smtClean="0"/>
              <a:t>自筆画像の階調は</a:t>
            </a:r>
            <a:r>
              <a:rPr lang="en-US" altLang="ja-JP" sz="1800" dirty="0" smtClean="0"/>
              <a:t>0~255</a:t>
            </a:r>
            <a:r>
              <a:rPr lang="ja-JP" altLang="en-US" sz="1800" dirty="0" smtClean="0"/>
              <a:t>なので，</a:t>
            </a:r>
            <a:r>
              <a:rPr lang="en-US" altLang="ja-JP" sz="1800" dirty="0" smtClean="0"/>
              <a:t>16/255</a:t>
            </a:r>
            <a:r>
              <a:rPr lang="ja-JP" altLang="en-US" sz="1800" dirty="0" smtClean="0"/>
              <a:t>する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4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予測させる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ja-JP" sz="1800" dirty="0" smtClean="0"/>
              <a:t>clf.predict([X_multiplied])</a:t>
            </a:r>
            <a:r>
              <a:rPr lang="de-DE" altLang="ja-JP" sz="1800" dirty="0" smtClean="0">
                <a:solidFill>
                  <a:srgbClr val="0070C0"/>
                </a:solidFill>
              </a:rPr>
              <a:t>[0]</a:t>
            </a:r>
          </a:p>
          <a:p>
            <a:pPr marL="0" indent="0">
              <a:buNone/>
            </a:pPr>
            <a:r>
              <a:rPr kumimoji="1" lang="de-DE" altLang="ja-JP" sz="1800" dirty="0">
                <a:solidFill>
                  <a:srgbClr val="0070C0"/>
                </a:solidFill>
              </a:rPr>
              <a:t>	</a:t>
            </a:r>
            <a:r>
              <a:rPr kumimoji="1" lang="de-DE" altLang="ja-JP" sz="1800" dirty="0" smtClean="0">
                <a:solidFill>
                  <a:srgbClr val="0070C0"/>
                </a:solidFill>
              </a:rPr>
              <a:t>		</a:t>
            </a:r>
            <a:r>
              <a:rPr kumimoji="1" lang="ja-JP" altLang="en-US" sz="1800" dirty="0" smtClean="0">
                <a:solidFill>
                  <a:srgbClr val="0070C0"/>
                </a:solidFill>
              </a:rPr>
              <a:t>予測したいデータ番号：今回は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1</a:t>
            </a:r>
            <a:r>
              <a:rPr kumimoji="1" lang="ja-JP" altLang="en-US" sz="1800" dirty="0" err="1" smtClean="0">
                <a:solidFill>
                  <a:srgbClr val="0070C0"/>
                </a:solidFill>
              </a:rPr>
              <a:t>つしか</a:t>
            </a:r>
            <a:r>
              <a:rPr kumimoji="1" lang="ja-JP" altLang="en-US" sz="1800" dirty="0" smtClean="0">
                <a:solidFill>
                  <a:srgbClr val="0070C0"/>
                </a:solidFill>
              </a:rPr>
              <a:t>無いので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0</a:t>
            </a:r>
            <a:r>
              <a:rPr kumimoji="1" lang="ja-JP" altLang="en-US" sz="1800" dirty="0" smtClean="0">
                <a:solidFill>
                  <a:srgbClr val="0070C0"/>
                </a:solidFill>
              </a:rPr>
              <a:t>を入れる．</a:t>
            </a:r>
            <a:endParaRPr kumimoji="1"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0070C0"/>
                </a:solidFill>
              </a:rPr>
              <a:t>	</a:t>
            </a:r>
            <a:r>
              <a:rPr lang="en-US" altLang="ja-JP" sz="1800" dirty="0" smtClean="0">
                <a:solidFill>
                  <a:srgbClr val="0070C0"/>
                </a:solidFill>
              </a:rPr>
              <a:t>		</a:t>
            </a:r>
            <a:r>
              <a:rPr lang="ja-JP" altLang="en-US" sz="1800" dirty="0" smtClean="0">
                <a:solidFill>
                  <a:srgbClr val="0070C0"/>
                </a:solidFill>
              </a:rPr>
              <a:t>指定しないと，データ全てを予測するっぽい．</a:t>
            </a:r>
            <a:endParaRPr kumimoji="1" lang="ja-JP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6"/>
                </a:solidFill>
              </a:rPr>
              <a:t>scikit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-learn, Pillow, </a:t>
            </a:r>
            <a:r>
              <a:rPr kumimoji="1" lang="en-US" altLang="ja-JP" dirty="0" err="1" smtClean="0">
                <a:solidFill>
                  <a:schemeClr val="accent6"/>
                </a:solidFill>
              </a:rPr>
              <a:t>NumPy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, </a:t>
            </a:r>
            <a:r>
              <a:rPr kumimoji="1" lang="en-US" altLang="ja-JP" dirty="0" err="1" smtClean="0">
                <a:solidFill>
                  <a:schemeClr val="accent6"/>
                </a:solidFill>
              </a:rPr>
              <a:t>Matplotlib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をインストールする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.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コマンドプロンプトの仮想環境で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pip install </a:t>
            </a:r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-learn[</a:t>
            </a:r>
            <a:r>
              <a:rPr kumimoji="1" lang="en-US" altLang="ja-JP" dirty="0" err="1" smtClean="0"/>
              <a:t>alldeps</a:t>
            </a:r>
            <a:r>
              <a:rPr kumimoji="1" lang="en-US" altLang="ja-JP" dirty="0" smtClean="0"/>
              <a:t>] pillow </a:t>
            </a:r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matplotlib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scikit</a:t>
            </a:r>
            <a:r>
              <a:rPr lang="en-US" altLang="ja-JP" dirty="0" smtClean="0"/>
              <a:t>-learn: </a:t>
            </a:r>
            <a:r>
              <a:rPr lang="ja-JP" altLang="en-US" dirty="0" smtClean="0"/>
              <a:t>機械学習用ライブラリ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Pillow:</a:t>
            </a:r>
            <a:r>
              <a:rPr kumimoji="1" lang="ja-JP" altLang="en-US" dirty="0" smtClean="0"/>
              <a:t>画像加工ライブラリ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NumPy</a:t>
            </a:r>
            <a:r>
              <a:rPr lang="en-US" altLang="ja-JP" dirty="0" smtClean="0"/>
              <a:t>: </a:t>
            </a:r>
            <a:r>
              <a:rPr lang="ja-JP" altLang="en-US" dirty="0" smtClean="0"/>
              <a:t>機械学習などで科学計算を行うためのライブラリ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err="1" smtClean="0"/>
              <a:t>Matplotlib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可視化ライブラリ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17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カリフォルニア大アーバイン校が作成した手書き数字セットを呼び出す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95828" y="2173852"/>
            <a:ext cx="108421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from sklearn import datasets</a:t>
            </a:r>
          </a:p>
          <a:p>
            <a:r>
              <a:rPr lang="ja-JP" altLang="en-US" dirty="0" smtClean="0"/>
              <a:t>X, y = datasets.</a:t>
            </a:r>
            <a:r>
              <a:rPr lang="ja-JP" altLang="en-US" dirty="0" smtClean="0">
                <a:solidFill>
                  <a:srgbClr val="0070C0"/>
                </a:solidFill>
              </a:rPr>
              <a:t>load_digits</a:t>
            </a:r>
            <a:r>
              <a:rPr lang="ja-JP" altLang="en-US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return_X_y=True</a:t>
            </a:r>
            <a:r>
              <a:rPr lang="ja-JP" altLang="en-US" dirty="0" smtClean="0"/>
              <a:t>)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0070C0"/>
                </a:solidFill>
              </a:rPr>
              <a:t>データ呼び出し関数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ja-JP" altLang="en-US" dirty="0" smtClean="0">
                <a:solidFill>
                  <a:srgbClr val="FF0000"/>
                </a:solidFill>
              </a:rPr>
              <a:t>特徴行列とラベルのみ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ja-JP" altLang="en-US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X0 = X[0]</a:t>
            </a:r>
            <a:r>
              <a:rPr lang="en-US" altLang="ja-JP" dirty="0" smtClean="0"/>
              <a:t>					</a:t>
            </a:r>
            <a:r>
              <a:rPr lang="ja-JP" altLang="en-US" dirty="0" smtClean="0"/>
              <a:t>一つ目のデータを描画してみる</a:t>
            </a:r>
            <a:r>
              <a:rPr lang="en-US" altLang="ja-JP" dirty="0" smtClean="0"/>
              <a:t>.</a:t>
            </a:r>
            <a:endParaRPr lang="ja-JP" altLang="en-US" dirty="0" smtClean="0"/>
          </a:p>
          <a:p>
            <a:r>
              <a:rPr lang="ja-JP" altLang="en-US" dirty="0" smtClean="0"/>
              <a:t>X0_square = X0.</a:t>
            </a:r>
            <a:r>
              <a:rPr lang="ja-JP" altLang="en-US" dirty="0" smtClean="0">
                <a:solidFill>
                  <a:srgbClr val="0070C0"/>
                </a:solidFill>
              </a:rPr>
              <a:t>reshape(8,8)</a:t>
            </a:r>
            <a:r>
              <a:rPr lang="en-US" altLang="ja-JP" dirty="0" smtClean="0"/>
              <a:t>			</a:t>
            </a:r>
            <a:r>
              <a:rPr lang="en-US" altLang="ja-JP" dirty="0" smtClean="0">
                <a:solidFill>
                  <a:srgbClr val="0070C0"/>
                </a:solidFill>
              </a:rPr>
              <a:t>1</a:t>
            </a:r>
            <a:r>
              <a:rPr lang="ja-JP" altLang="en-US" dirty="0" smtClean="0">
                <a:solidFill>
                  <a:srgbClr val="0070C0"/>
                </a:solidFill>
              </a:rPr>
              <a:t>次元配列を</a:t>
            </a:r>
            <a:r>
              <a:rPr lang="en-US" altLang="ja-JP" dirty="0" smtClean="0">
                <a:solidFill>
                  <a:srgbClr val="0070C0"/>
                </a:solidFill>
              </a:rPr>
              <a:t>8x8</a:t>
            </a:r>
            <a:r>
              <a:rPr lang="ja-JP" altLang="en-US" dirty="0" smtClean="0">
                <a:solidFill>
                  <a:srgbClr val="0070C0"/>
                </a:solidFill>
              </a:rPr>
              <a:t>ピクセル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r>
              <a:rPr lang="ja-JP" altLang="en-US" dirty="0" smtClean="0">
                <a:solidFill>
                  <a:srgbClr val="0070C0"/>
                </a:solidFill>
              </a:rPr>
              <a:t>次元配列へ変換．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endParaRPr lang="ja-JP" altLang="en-US" dirty="0" smtClean="0">
              <a:solidFill>
                <a:srgbClr val="0070C0"/>
              </a:solidFill>
            </a:endParaRPr>
          </a:p>
          <a:p>
            <a:r>
              <a:rPr lang="ja-JP" altLang="en-US" dirty="0" smtClean="0"/>
              <a:t>from matplotlib import pyplot</a:t>
            </a:r>
            <a:r>
              <a:rPr lang="en-US" altLang="ja-JP" dirty="0" smtClean="0"/>
              <a:t>			</a:t>
            </a:r>
            <a:r>
              <a:rPr lang="ja-JP" altLang="en-US" dirty="0" smtClean="0"/>
              <a:t>matplotlibを使って描画．</a:t>
            </a:r>
            <a:endParaRPr lang="ja-JP" altLang="en-US" dirty="0" smtClean="0"/>
          </a:p>
          <a:p>
            <a:r>
              <a:rPr lang="ja-JP" altLang="en-US" dirty="0" smtClean="0"/>
              <a:t>fig, ax = pyplot.subplots()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枠</a:t>
            </a:r>
          </a:p>
          <a:p>
            <a:r>
              <a:rPr lang="ja-JP" altLang="en-US" dirty="0" smtClean="0"/>
              <a:t>ax.imshow(X0_square, cmap=‘binary’)</a:t>
            </a:r>
            <a:r>
              <a:rPr lang="en-US" altLang="ja-JP" dirty="0" smtClean="0"/>
              <a:t>		</a:t>
            </a:r>
            <a:r>
              <a:rPr lang="ja-JP" altLang="en-US" dirty="0" smtClean="0"/>
              <a:t>描画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02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回帰分析を用いて学習させる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from </a:t>
            </a:r>
            <a:r>
              <a:rPr lang="en-US" altLang="ja-JP" sz="1800" dirty="0" err="1"/>
              <a:t>sklearn.linear_model</a:t>
            </a:r>
            <a:r>
              <a:rPr lang="en-US" altLang="ja-JP" sz="1800" dirty="0"/>
              <a:t> import </a:t>
            </a:r>
            <a:r>
              <a:rPr lang="en-US" altLang="ja-JP" sz="1800" dirty="0" err="1" smtClean="0">
                <a:solidFill>
                  <a:srgbClr val="0070C0"/>
                </a:solidFill>
              </a:rPr>
              <a:t>LogisticRegression</a:t>
            </a:r>
            <a:r>
              <a:rPr lang="en-US" altLang="ja-JP" sz="1800" dirty="0" smtClean="0"/>
              <a:t>	</a:t>
            </a:r>
            <a:r>
              <a:rPr lang="en-US" altLang="ja-JP" sz="1800" dirty="0" err="1" smtClean="0">
                <a:solidFill>
                  <a:srgbClr val="0070C0"/>
                </a:solidFill>
              </a:rPr>
              <a:t>scikit</a:t>
            </a:r>
            <a:r>
              <a:rPr lang="en-US" altLang="ja-JP" sz="1800" dirty="0" smtClean="0">
                <a:solidFill>
                  <a:srgbClr val="0070C0"/>
                </a:solidFill>
              </a:rPr>
              <a:t>-learn</a:t>
            </a:r>
            <a:r>
              <a:rPr lang="ja-JP" altLang="en-US" sz="1800" dirty="0" smtClean="0">
                <a:solidFill>
                  <a:srgbClr val="0070C0"/>
                </a:solidFill>
              </a:rPr>
              <a:t>のロジスティック回帰分析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800" dirty="0" err="1"/>
              <a:t>clf</a:t>
            </a:r>
            <a:r>
              <a:rPr lang="en-US" altLang="ja-JP" sz="1800" dirty="0"/>
              <a:t> = </a:t>
            </a:r>
            <a:r>
              <a:rPr lang="en-US" altLang="ja-JP" sz="1800" dirty="0" err="1"/>
              <a:t>LogisticRegression</a:t>
            </a:r>
            <a:r>
              <a:rPr lang="en-US" altLang="ja-JP" sz="1800" dirty="0"/>
              <a:t>(</a:t>
            </a:r>
            <a:r>
              <a:rPr lang="en-US" altLang="ja-JP" sz="1800" dirty="0" err="1">
                <a:solidFill>
                  <a:srgbClr val="FF0000"/>
                </a:solidFill>
              </a:rPr>
              <a:t>random_state</a:t>
            </a:r>
            <a:r>
              <a:rPr lang="en-US" altLang="ja-JP" sz="1800" dirty="0">
                <a:solidFill>
                  <a:srgbClr val="FF0000"/>
                </a:solidFill>
              </a:rPr>
              <a:t>=0</a:t>
            </a:r>
            <a:r>
              <a:rPr lang="en-US" altLang="ja-JP" sz="1800" dirty="0"/>
              <a:t>, solver='</a:t>
            </a:r>
            <a:r>
              <a:rPr lang="en-US" altLang="ja-JP" sz="1800" dirty="0" err="1"/>
              <a:t>liblinear</a:t>
            </a:r>
            <a:r>
              <a:rPr lang="en-US" altLang="ja-JP" sz="1800" dirty="0"/>
              <a:t>', </a:t>
            </a:r>
            <a:r>
              <a:rPr lang="en-US" altLang="ja-JP" sz="1800" dirty="0" err="1"/>
              <a:t>multi_class</a:t>
            </a:r>
            <a:r>
              <a:rPr lang="en-US" altLang="ja-JP" sz="1800" dirty="0"/>
              <a:t>='auto</a:t>
            </a:r>
            <a:r>
              <a:rPr lang="en-US" altLang="ja-JP" sz="1800" dirty="0" smtClean="0"/>
              <a:t>')</a:t>
            </a:r>
          </a:p>
          <a:p>
            <a:pPr marL="0" indent="0">
              <a:buNone/>
            </a:pPr>
            <a:r>
              <a:rPr lang="en-US" altLang="ja-JP" sz="1800" dirty="0" smtClean="0"/>
              <a:t>			</a:t>
            </a:r>
            <a:r>
              <a:rPr lang="ja-JP" altLang="en-US" sz="1800" dirty="0" smtClean="0">
                <a:solidFill>
                  <a:srgbClr val="FF0000"/>
                </a:solidFill>
              </a:rPr>
              <a:t>同じ結果を得るため乱数を固定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	</a:t>
            </a:r>
            <a:r>
              <a:rPr lang="en-US" altLang="ja-JP" sz="1800" dirty="0" smtClean="0">
                <a:solidFill>
                  <a:srgbClr val="FF0000"/>
                </a:solidFill>
              </a:rPr>
              <a:t>		</a:t>
            </a:r>
            <a:r>
              <a:rPr lang="ja-JP" altLang="en-US" sz="1800" dirty="0" smtClean="0">
                <a:solidFill>
                  <a:srgbClr val="FF0000"/>
                </a:solidFill>
              </a:rPr>
              <a:t>他にも色々設定を変えられる</a:t>
            </a:r>
            <a:r>
              <a:rPr lang="ja-JP" altLang="en-US" sz="1800" dirty="0" err="1" smtClean="0">
                <a:solidFill>
                  <a:srgbClr val="FF0000"/>
                </a:solidFill>
              </a:rPr>
              <a:t>っぽいが</a:t>
            </a:r>
            <a:r>
              <a:rPr lang="ja-JP" altLang="en-US" sz="1800" dirty="0" smtClean="0">
                <a:solidFill>
                  <a:srgbClr val="FF0000"/>
                </a:solidFill>
              </a:rPr>
              <a:t>まだ理解していない．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clf.</a:t>
            </a:r>
            <a:r>
              <a:rPr lang="en-US" altLang="ja-JP" sz="1800" dirty="0" err="1" smtClean="0">
                <a:solidFill>
                  <a:schemeClr val="accent5"/>
                </a:solidFill>
              </a:rPr>
              <a:t>fit</a:t>
            </a:r>
            <a:r>
              <a:rPr lang="en-US" altLang="ja-JP" sz="1800" dirty="0" smtClean="0"/>
              <a:t>(X</a:t>
            </a:r>
            <a:r>
              <a:rPr lang="en-US" altLang="ja-JP" sz="1800" dirty="0"/>
              <a:t>, y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>
                <a:solidFill>
                  <a:schemeClr val="accent5"/>
                </a:solidFill>
              </a:rPr>
              <a:t>fit</a:t>
            </a:r>
            <a:r>
              <a:rPr lang="ja-JP" altLang="en-US" sz="1800" dirty="0" smtClean="0">
                <a:solidFill>
                  <a:schemeClr val="accent5"/>
                </a:solidFill>
              </a:rPr>
              <a:t>関数で学習させる</a:t>
            </a:r>
            <a:r>
              <a:rPr lang="en-US" altLang="ja-JP" sz="1800" dirty="0" smtClean="0">
                <a:solidFill>
                  <a:schemeClr val="accent5"/>
                </a:solidFill>
              </a:rPr>
              <a:t>. X</a:t>
            </a:r>
            <a:r>
              <a:rPr lang="ja-JP" altLang="en-US" sz="1800" dirty="0" smtClean="0">
                <a:solidFill>
                  <a:schemeClr val="accent5"/>
                </a:solidFill>
              </a:rPr>
              <a:t>が画像データ，</a:t>
            </a:r>
            <a:r>
              <a:rPr lang="en-US" altLang="ja-JP" sz="1800" dirty="0" smtClean="0">
                <a:solidFill>
                  <a:schemeClr val="accent5"/>
                </a:solidFill>
              </a:rPr>
              <a:t>y</a:t>
            </a:r>
            <a:r>
              <a:rPr lang="ja-JP" altLang="en-US" sz="1800" dirty="0" smtClean="0">
                <a:solidFill>
                  <a:schemeClr val="accent5"/>
                </a:solidFill>
              </a:rPr>
              <a:t>が答え</a:t>
            </a:r>
            <a:endParaRPr kumimoji="1" lang="ja-JP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6"/>
                </a:solidFill>
              </a:rPr>
              <a:t>Pillow</a:t>
            </a:r>
            <a:r>
              <a:rPr lang="ja-JP" altLang="en-US" dirty="0" smtClean="0">
                <a:solidFill>
                  <a:schemeClr val="accent6"/>
                </a:solidFill>
              </a:rPr>
              <a:t>による前処理</a:t>
            </a:r>
            <a:r>
              <a:rPr lang="en-US" altLang="ja-JP" dirty="0" smtClean="0">
                <a:solidFill>
                  <a:schemeClr val="accent6"/>
                </a:solidFill>
              </a:rPr>
              <a:t>: </a:t>
            </a:r>
            <a:r>
              <a:rPr lang="ja-JP" altLang="en-US" dirty="0" smtClean="0">
                <a:solidFill>
                  <a:schemeClr val="accent6"/>
                </a:solidFill>
              </a:rPr>
              <a:t>インポート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mydigit.jpg</a:t>
            </a:r>
            <a:r>
              <a:rPr lang="ja-JP" altLang="en-US" sz="1800" dirty="0" smtClean="0"/>
              <a:t>というのが，自筆の文字を</a:t>
            </a:r>
            <a:r>
              <a:rPr lang="en-US" altLang="ja-JP" sz="1800" dirty="0" err="1" smtClean="0"/>
              <a:t>iphone</a:t>
            </a:r>
            <a:r>
              <a:rPr lang="ja-JP" altLang="en-US" sz="1800" dirty="0" smtClean="0"/>
              <a:t>で撮影し，文字以外の部分を切り取ったデータ</a:t>
            </a:r>
            <a:r>
              <a:rPr lang="en-US" altLang="ja-JP" sz="1800" dirty="0" smtClean="0"/>
              <a:t>. 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from PIL import Image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 err="1"/>
              <a:t>im</a:t>
            </a:r>
            <a:r>
              <a:rPr lang="en-US" altLang="ja-JP" sz="1800" dirty="0"/>
              <a:t> = </a:t>
            </a:r>
            <a:r>
              <a:rPr lang="en-US" altLang="ja-JP" sz="1800" dirty="0" err="1"/>
              <a:t>Image.open</a:t>
            </a:r>
            <a:r>
              <a:rPr lang="en-US" altLang="ja-JP" sz="1800" dirty="0"/>
              <a:t>('</a:t>
            </a:r>
            <a:r>
              <a:rPr lang="en-US" altLang="ja-JP" sz="1800" dirty="0">
                <a:solidFill>
                  <a:schemeClr val="accent5"/>
                </a:solidFill>
              </a:rPr>
              <a:t>mydigit.jpg</a:t>
            </a:r>
            <a:r>
              <a:rPr lang="en-US" altLang="ja-JP" sz="1800" dirty="0"/>
              <a:t>')</a:t>
            </a:r>
          </a:p>
          <a:p>
            <a:pPr marL="0" indent="0">
              <a:buNone/>
            </a:pPr>
            <a:r>
              <a:rPr lang="en-US" altLang="ja-JP" sz="1800" dirty="0" smtClean="0"/>
              <a:t>fig</a:t>
            </a:r>
            <a:r>
              <a:rPr lang="en-US" altLang="ja-JP" sz="1800" dirty="0"/>
              <a:t>, ax = </a:t>
            </a:r>
            <a:r>
              <a:rPr lang="en-US" altLang="ja-JP" sz="1800" dirty="0" err="1"/>
              <a:t>pyplot.subplots</a:t>
            </a:r>
            <a:r>
              <a:rPr lang="en-US" altLang="ja-JP" sz="1800" dirty="0"/>
              <a:t>()</a:t>
            </a:r>
          </a:p>
          <a:p>
            <a:pPr marL="0" indent="0">
              <a:buNone/>
            </a:pPr>
            <a:r>
              <a:rPr lang="en-US" altLang="ja-JP" sz="1800" dirty="0" err="1"/>
              <a:t>ax.imshow</a:t>
            </a:r>
            <a:r>
              <a:rPr lang="en-US" altLang="ja-JP" sz="1800" dirty="0"/>
              <a:t>(</a:t>
            </a:r>
            <a:r>
              <a:rPr lang="en-US" altLang="ja-JP" sz="1800" dirty="0" err="1"/>
              <a:t>im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99" y="2646590"/>
            <a:ext cx="3474130" cy="34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7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6"/>
                </a:solidFill>
              </a:rPr>
              <a:t>Pillow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による前処理：明暗変更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from PIL import </a:t>
            </a:r>
            <a:r>
              <a:rPr lang="en-US" altLang="ja-JP" sz="1800" dirty="0" err="1" smtClean="0"/>
              <a:t>ImageEnhance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im_enhanced</a:t>
            </a:r>
            <a:r>
              <a:rPr lang="en-US" altLang="ja-JP" sz="1800" dirty="0" smtClean="0"/>
              <a:t> =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ImageEnhance.Brightness</a:t>
            </a:r>
            <a:r>
              <a:rPr lang="en-US" altLang="ja-JP" sz="1800" dirty="0" smtClean="0">
                <a:solidFill>
                  <a:srgbClr val="FF0000"/>
                </a:solidFill>
              </a:rPr>
              <a:t>(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im</a:t>
            </a:r>
            <a:r>
              <a:rPr lang="en-US" altLang="ja-JP" sz="1800" dirty="0" smtClean="0">
                <a:solidFill>
                  <a:srgbClr val="FF0000"/>
                </a:solidFill>
              </a:rPr>
              <a:t>)</a:t>
            </a:r>
            <a:r>
              <a:rPr lang="en-US" altLang="ja-JP" sz="1800" dirty="0" smtClean="0">
                <a:solidFill>
                  <a:schemeClr val="accent5"/>
                </a:solidFill>
              </a:rPr>
              <a:t>.</a:t>
            </a:r>
            <a:r>
              <a:rPr lang="en-US" altLang="ja-JP" sz="1800" dirty="0" smtClean="0">
                <a:solidFill>
                  <a:srgbClr val="0070C0"/>
                </a:solidFill>
              </a:rPr>
              <a:t>enhance(1.7)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accent5"/>
                </a:solidFill>
              </a:rPr>
              <a:t>	</a:t>
            </a:r>
            <a:r>
              <a:rPr lang="en-US" altLang="ja-JP" sz="1800" dirty="0" smtClean="0">
                <a:solidFill>
                  <a:schemeClr val="accent5"/>
                </a:solidFill>
              </a:rPr>
              <a:t>	</a:t>
            </a:r>
            <a:r>
              <a:rPr lang="en-US" altLang="ja-JP" sz="1800" dirty="0" smtClean="0">
                <a:solidFill>
                  <a:srgbClr val="FF0000"/>
                </a:solidFill>
              </a:rPr>
              <a:t>Brightness</a:t>
            </a:r>
            <a:r>
              <a:rPr lang="ja-JP" altLang="en-US" sz="1800" dirty="0" smtClean="0">
                <a:solidFill>
                  <a:srgbClr val="FF0000"/>
                </a:solidFill>
              </a:rPr>
              <a:t>オブジェクトで画像の明暗を調整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	</a:t>
            </a:r>
            <a:r>
              <a:rPr lang="en-US" altLang="ja-JP" sz="1800" dirty="0" smtClean="0">
                <a:solidFill>
                  <a:srgbClr val="FF0000"/>
                </a:solidFill>
              </a:rPr>
              <a:t>	</a:t>
            </a:r>
            <a:r>
              <a:rPr lang="en-US" altLang="ja-JP" sz="1800" dirty="0" smtClean="0">
                <a:solidFill>
                  <a:srgbClr val="0070C0"/>
                </a:solidFill>
              </a:rPr>
              <a:t>enhance()</a:t>
            </a:r>
            <a:r>
              <a:rPr lang="ja-JP" altLang="en-US" sz="1800" dirty="0" smtClean="0">
                <a:solidFill>
                  <a:srgbClr val="0070C0"/>
                </a:solidFill>
              </a:rPr>
              <a:t>メソッド，</a:t>
            </a:r>
            <a:r>
              <a:rPr lang="en-US" altLang="ja-JP" sz="1800" dirty="0" smtClean="0">
                <a:solidFill>
                  <a:srgbClr val="0070C0"/>
                </a:solidFill>
              </a:rPr>
              <a:t>0~1:</a:t>
            </a:r>
            <a:r>
              <a:rPr lang="ja-JP" altLang="en-US" sz="1800" dirty="0" smtClean="0">
                <a:solidFill>
                  <a:srgbClr val="0070C0"/>
                </a:solidFill>
              </a:rPr>
              <a:t>暗くなる．</a:t>
            </a:r>
            <a:r>
              <a:rPr lang="en-US" altLang="ja-JP" sz="1800" dirty="0" smtClean="0">
                <a:solidFill>
                  <a:srgbClr val="0070C0"/>
                </a:solidFill>
              </a:rPr>
              <a:t>1</a:t>
            </a:r>
            <a:r>
              <a:rPr lang="ja-JP" altLang="en-US" sz="1800" dirty="0" smtClean="0">
                <a:solidFill>
                  <a:srgbClr val="0070C0"/>
                </a:solidFill>
              </a:rPr>
              <a:t>以上で明るくなる．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fig, ax = </a:t>
            </a:r>
            <a:r>
              <a:rPr lang="en-US" altLang="ja-JP" sz="1800" dirty="0" err="1" smtClean="0"/>
              <a:t>pyplot.subplots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lang="en-US" altLang="ja-JP" sz="1800" dirty="0" err="1" smtClean="0"/>
              <a:t>ax.imshow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im_enhanced</a:t>
            </a:r>
            <a:r>
              <a:rPr lang="en-US" altLang="ja-JP" sz="1800" dirty="0" smtClean="0"/>
              <a:t>)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40707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6"/>
                </a:solidFill>
              </a:rPr>
              <a:t>Pillow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による前処理：グレースケール化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err="1" smtClean="0"/>
              <a:t>im_gray</a:t>
            </a:r>
            <a:r>
              <a:rPr lang="en-US" altLang="ja-JP" sz="1800" dirty="0" smtClean="0"/>
              <a:t> = </a:t>
            </a:r>
            <a:r>
              <a:rPr lang="en-US" altLang="ja-JP" sz="1800" dirty="0" err="1" smtClean="0"/>
              <a:t>im_enhanced.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convert</a:t>
            </a:r>
            <a:r>
              <a:rPr lang="en-US" altLang="ja-JP" sz="1800" dirty="0" smtClean="0">
                <a:solidFill>
                  <a:srgbClr val="FF0000"/>
                </a:solidFill>
              </a:rPr>
              <a:t>(mode='L')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accent5"/>
                </a:solidFill>
              </a:rPr>
              <a:t>	</a:t>
            </a:r>
            <a:r>
              <a:rPr lang="en-US" altLang="ja-JP" sz="1800" dirty="0" smtClean="0">
                <a:solidFill>
                  <a:schemeClr val="accent5"/>
                </a:solidFill>
              </a:rPr>
              <a:t>	</a:t>
            </a:r>
            <a:r>
              <a:rPr lang="en-US" altLang="ja-JP" sz="1800" dirty="0" smtClean="0">
                <a:solidFill>
                  <a:srgbClr val="FF0000"/>
                </a:solidFill>
              </a:rPr>
              <a:t>convert</a:t>
            </a:r>
            <a:r>
              <a:rPr lang="ja-JP" altLang="en-US" sz="1800" dirty="0" smtClean="0">
                <a:solidFill>
                  <a:srgbClr val="FF0000"/>
                </a:solidFill>
              </a:rPr>
              <a:t>で画像を変換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>
                <a:solidFill>
                  <a:srgbClr val="FF0000"/>
                </a:solidFill>
              </a:rPr>
              <a:t>		mode</a:t>
            </a:r>
            <a:r>
              <a:rPr lang="ja-JP" altLang="en-US" sz="1800" dirty="0" smtClean="0">
                <a:solidFill>
                  <a:srgbClr val="FF0000"/>
                </a:solidFill>
              </a:rPr>
              <a:t>引数で</a:t>
            </a:r>
            <a:r>
              <a:rPr lang="en-US" altLang="ja-JP" sz="1800" dirty="0" smtClean="0">
                <a:solidFill>
                  <a:srgbClr val="FF0000"/>
                </a:solidFill>
              </a:rPr>
              <a:t>L</a:t>
            </a:r>
            <a:r>
              <a:rPr lang="ja-JP" altLang="en-US" sz="1800" dirty="0" smtClean="0">
                <a:solidFill>
                  <a:srgbClr val="FF0000"/>
                </a:solidFill>
              </a:rPr>
              <a:t>をわたすと</a:t>
            </a:r>
            <a:r>
              <a:rPr lang="en-US" altLang="ja-JP" sz="1800" dirty="0" smtClean="0">
                <a:solidFill>
                  <a:srgbClr val="FF0000"/>
                </a:solidFill>
              </a:rPr>
              <a:t>256</a:t>
            </a:r>
            <a:r>
              <a:rPr lang="ja-JP" altLang="en-US" sz="1800" dirty="0" smtClean="0">
                <a:solidFill>
                  <a:srgbClr val="FF0000"/>
                </a:solidFill>
              </a:rPr>
              <a:t>階調のグレースケールになる．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fig, ax = </a:t>
            </a:r>
            <a:r>
              <a:rPr lang="en-US" altLang="ja-JP" sz="1800" dirty="0" err="1" smtClean="0"/>
              <a:t>pyplot.subplots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lang="en-US" altLang="ja-JP" sz="1800" dirty="0" err="1" smtClean="0"/>
              <a:t>ax.imshow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im_gray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cmap</a:t>
            </a:r>
            <a:r>
              <a:rPr lang="en-US" altLang="ja-JP" sz="1800" dirty="0" smtClean="0"/>
              <a:t>='gray')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199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6"/>
                </a:solidFill>
              </a:rPr>
              <a:t>Pillow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による前処理：リサイズ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im_8x8 = </a:t>
            </a:r>
            <a:r>
              <a:rPr lang="en-US" altLang="ja-JP" sz="1800" dirty="0" err="1" smtClean="0"/>
              <a:t>im_gray.</a:t>
            </a:r>
            <a:r>
              <a:rPr lang="en-US" altLang="ja-JP" sz="1800" dirty="0" err="1" smtClean="0">
                <a:solidFill>
                  <a:srgbClr val="0070C0"/>
                </a:solidFill>
              </a:rPr>
              <a:t>resize</a:t>
            </a:r>
            <a:r>
              <a:rPr lang="en-US" altLang="ja-JP" sz="1800" dirty="0" smtClean="0">
                <a:solidFill>
                  <a:srgbClr val="0070C0"/>
                </a:solidFill>
              </a:rPr>
              <a:t>((8, 8))</a:t>
            </a:r>
          </a:p>
          <a:p>
            <a:pPr marL="0" indent="0">
              <a:buNone/>
            </a:pPr>
            <a:r>
              <a:rPr lang="en-US" altLang="ja-JP" sz="1800" dirty="0" smtClean="0"/>
              <a:t>		</a:t>
            </a:r>
            <a:r>
              <a:rPr lang="ja-JP" altLang="en-US" sz="1800" dirty="0" smtClean="0">
                <a:solidFill>
                  <a:srgbClr val="0070C0"/>
                </a:solidFill>
              </a:rPr>
              <a:t>教師データと同じサイズに変更する．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fig, ax = </a:t>
            </a:r>
            <a:r>
              <a:rPr lang="en-US" altLang="ja-JP" sz="1800" dirty="0" err="1" smtClean="0"/>
              <a:t>pyplot.subplots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lang="en-US" altLang="ja-JP" sz="1800" dirty="0" err="1" smtClean="0"/>
              <a:t>ax.imshow</a:t>
            </a:r>
            <a:r>
              <a:rPr lang="en-US" altLang="ja-JP" sz="1800" dirty="0" smtClean="0"/>
              <a:t>(im_8x8, </a:t>
            </a:r>
            <a:r>
              <a:rPr lang="en-US" altLang="ja-JP" sz="1800" dirty="0" err="1" smtClean="0"/>
              <a:t>cmap</a:t>
            </a:r>
            <a:r>
              <a:rPr lang="en-US" altLang="ja-JP" sz="1800" dirty="0" smtClean="0"/>
              <a:t>='gray')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32557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6"/>
                </a:solidFill>
              </a:rPr>
              <a:t>Pillow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による前処理：リサイズ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UCI</a:t>
            </a:r>
            <a:r>
              <a:rPr lang="ja-JP" altLang="en-US" sz="1800" dirty="0" smtClean="0"/>
              <a:t>のデータセットは小さい値ほど明るく，大きい値ほど暗い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ja-JP" altLang="en-US" sz="1800" dirty="0" smtClean="0"/>
              <a:t>それに対し，</a:t>
            </a:r>
            <a:r>
              <a:rPr lang="en-US" altLang="ja-JP" sz="1800" dirty="0" smtClean="0"/>
              <a:t>Pillow</a:t>
            </a:r>
            <a:r>
              <a:rPr lang="ja-JP" altLang="en-US" sz="1800" dirty="0" smtClean="0"/>
              <a:t>は小さい値ほど暗く，大きい値ほど明るい値を割り振る．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そこで，</a:t>
            </a:r>
            <a:r>
              <a:rPr lang="en-US" altLang="ja-JP" sz="1800" dirty="0" smtClean="0"/>
              <a:t>Pillow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imageOps</a:t>
            </a:r>
            <a:r>
              <a:rPr lang="ja-JP" altLang="en-US" sz="1800" dirty="0" smtClean="0"/>
              <a:t>モジュールにある</a:t>
            </a:r>
            <a:r>
              <a:rPr lang="en-US" altLang="ja-JP" sz="1800" dirty="0" smtClean="0"/>
              <a:t>invert()</a:t>
            </a:r>
            <a:r>
              <a:rPr lang="ja-JP" altLang="en-US" sz="1800" dirty="0" smtClean="0"/>
              <a:t>関数で明暗を反転させる．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from PIL import </a:t>
            </a:r>
            <a:r>
              <a:rPr lang="en-US" altLang="ja-JP" sz="1800" dirty="0" err="1" smtClean="0"/>
              <a:t>ImageOps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im_inverted</a:t>
            </a:r>
            <a:r>
              <a:rPr lang="en-US" altLang="ja-JP" sz="1800" dirty="0" smtClean="0"/>
              <a:t> = </a:t>
            </a:r>
            <a:r>
              <a:rPr lang="en-US" altLang="ja-JP" sz="1800" dirty="0" err="1" smtClean="0"/>
              <a:t>ImageOps.invert</a:t>
            </a:r>
            <a:r>
              <a:rPr lang="en-US" altLang="ja-JP" sz="1800" dirty="0" smtClean="0"/>
              <a:t>(im_8x8)</a:t>
            </a:r>
          </a:p>
          <a:p>
            <a:pPr marL="0" indent="0">
              <a:buNone/>
            </a:pPr>
            <a:r>
              <a:rPr lang="en-US" altLang="ja-JP" sz="1800" dirty="0" smtClean="0"/>
              <a:t>fig, ax = </a:t>
            </a:r>
            <a:r>
              <a:rPr lang="en-US" altLang="ja-JP" sz="1800" dirty="0" err="1" smtClean="0"/>
              <a:t>pyplot.subplots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lang="en-US" altLang="ja-JP" sz="1800" dirty="0" err="1" smtClean="0"/>
              <a:t>ax.imshow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im_inverted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cmap</a:t>
            </a:r>
            <a:r>
              <a:rPr lang="en-US" altLang="ja-JP" sz="1800" dirty="0" smtClean="0"/>
              <a:t>='gray')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43213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627</Words>
  <Application>Microsoft Office PowerPoint</Application>
  <PresentationFormat>ワイド画面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Python勉強会</vt:lpstr>
      <vt:lpstr>scikit-learn, Pillow, NumPy, Matplotlibをインストールする.</vt:lpstr>
      <vt:lpstr>カリフォルニア大アーバイン校が作成した手書き数字セットを呼び出す</vt:lpstr>
      <vt:lpstr>回帰分析を用いて学習させる</vt:lpstr>
      <vt:lpstr>Pillowによる前処理: インポート</vt:lpstr>
      <vt:lpstr>Pillowによる前処理：明暗変更</vt:lpstr>
      <vt:lpstr>Pillowによる前処理：グレースケール化</vt:lpstr>
      <vt:lpstr>Pillowによる前処理：リサイズ</vt:lpstr>
      <vt:lpstr>Pillowによる前処理：リサイズ</vt:lpstr>
      <vt:lpstr>NumPyを使って画像を特徴ベクトルへ変換</vt:lpstr>
      <vt:lpstr>予測させる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river-m07</dc:creator>
  <cp:lastModifiedBy>river-m07</cp:lastModifiedBy>
  <cp:revision>7</cp:revision>
  <dcterms:created xsi:type="dcterms:W3CDTF">2020-06-23T00:40:43Z</dcterms:created>
  <dcterms:modified xsi:type="dcterms:W3CDTF">2020-06-23T01:41:23Z</dcterms:modified>
</cp:coreProperties>
</file>