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3" r:id="rId5"/>
    <p:sldId id="284" r:id="rId6"/>
    <p:sldId id="285" r:id="rId7"/>
    <p:sldId id="286" r:id="rId8"/>
    <p:sldId id="264" r:id="rId9"/>
    <p:sldId id="270" r:id="rId10"/>
    <p:sldId id="259" r:id="rId11"/>
    <p:sldId id="289" r:id="rId12"/>
    <p:sldId id="269" r:id="rId13"/>
    <p:sldId id="266" r:id="rId14"/>
    <p:sldId id="290" r:id="rId15"/>
    <p:sldId id="291" r:id="rId16"/>
    <p:sldId id="298" r:id="rId17"/>
    <p:sldId id="292" r:id="rId18"/>
    <p:sldId id="293" r:id="rId19"/>
    <p:sldId id="294" r:id="rId20"/>
    <p:sldId id="295" r:id="rId21"/>
    <p:sldId id="296" r:id="rId22"/>
    <p:sldId id="297" r:id="rId23"/>
    <p:sldId id="260" r:id="rId24"/>
    <p:sldId id="271" r:id="rId25"/>
    <p:sldId id="272" r:id="rId26"/>
    <p:sldId id="273" r:id="rId27"/>
    <p:sldId id="261" r:id="rId28"/>
    <p:sldId id="275" r:id="rId29"/>
    <p:sldId id="276" r:id="rId30"/>
    <p:sldId id="288" r:id="rId31"/>
    <p:sldId id="262" r:id="rId32"/>
    <p:sldId id="278" r:id="rId33"/>
    <p:sldId id="279" r:id="rId34"/>
    <p:sldId id="283" r:id="rId35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微软雅黑 Light" panose="020B0502040204020203" pitchFamily="34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D9BF-EF06-4664-87D1-BA8B23334F4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AAC2-3404-4325-BA90-11E1B89500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518"/>
            <a:ext cx="7772400" cy="11020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962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571"/>
            <a:ext cx="2895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151F69-C118-4984-B8EB-ACB73920D82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756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C24E-3E67-4479-BC9E-AA3AC6EE25F4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DC8-8A00-4360-9904-60FCBF4456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圆角矩形 1030"/>
          <p:cNvSpPr/>
          <p:nvPr/>
        </p:nvSpPr>
        <p:spPr>
          <a:xfrm>
            <a:off x="1634849" y="2781326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Presentation of Algorithms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01713" y="1364500"/>
            <a:ext cx="5904656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Optimization of a Truck-and-Drone Delivery System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084465" y="3286125"/>
            <a:ext cx="117790" cy="133898"/>
            <a:chOff x="860980" y="3583766"/>
            <a:chExt cx="100336" cy="114060"/>
          </a:xfrm>
          <a:solidFill>
            <a:schemeClr val="bg1">
              <a:lumMod val="65000"/>
            </a:schemeClr>
          </a:solidFill>
        </p:grpSpPr>
        <p:sp>
          <p:nvSpPr>
            <p:cNvPr id="48" name="Freeform 12"/>
            <p:cNvSpPr>
              <a:spLocks noEditPoints="1"/>
            </p:cNvSpPr>
            <p:nvPr/>
          </p:nvSpPr>
          <p:spPr bwMode="auto">
            <a:xfrm>
              <a:off x="884050" y="3583766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860980" y="3643355"/>
              <a:ext cx="100336" cy="54471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3268141" y="3232640"/>
            <a:ext cx="6607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 8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4127826" y="3232640"/>
            <a:ext cx="36125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Yiming LUO,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Feiyu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SHAO,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Wangzhi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WANG,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Ruizhong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QIU</a:t>
            </a:r>
          </a:p>
        </p:txBody>
      </p:sp>
    </p:spTree>
    <p:extLst>
      <p:ext uri="{BB962C8B-B14F-4D97-AF65-F5344CB8AC3E}">
        <p14:creationId xmlns:p14="http://schemas.microsoft.com/office/powerpoint/2010/main" val="144723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871018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Details in Algorithms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331323"/>
            <a:ext cx="2286000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Our algorithms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Details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Details in GA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08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871018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Details in Algorithms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331323"/>
            <a:ext cx="2286000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Our algorithms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Details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Details in GA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81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4268788" y="1434907"/>
            <a:ext cx="590550" cy="5875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4268788" y="2321006"/>
            <a:ext cx="590550" cy="5891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4268788" y="3208692"/>
            <a:ext cx="590550" cy="5891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4268788" y="4096378"/>
            <a:ext cx="590550" cy="5891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5" name="Freeform 31"/>
          <p:cNvSpPr>
            <a:spLocks/>
          </p:cNvSpPr>
          <p:nvPr/>
        </p:nvSpPr>
        <p:spPr bwMode="auto">
          <a:xfrm>
            <a:off x="4057651" y="1223705"/>
            <a:ext cx="1012825" cy="367302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6" name="Freeform 32"/>
          <p:cNvSpPr>
            <a:spLocks/>
          </p:cNvSpPr>
          <p:nvPr/>
        </p:nvSpPr>
        <p:spPr bwMode="auto">
          <a:xfrm>
            <a:off x="4968876" y="1531775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7" name="Freeform 33"/>
          <p:cNvSpPr>
            <a:spLocks/>
          </p:cNvSpPr>
          <p:nvPr/>
        </p:nvSpPr>
        <p:spPr bwMode="auto">
          <a:xfrm>
            <a:off x="3906839" y="2416285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8" name="Freeform 34"/>
          <p:cNvSpPr>
            <a:spLocks/>
          </p:cNvSpPr>
          <p:nvPr/>
        </p:nvSpPr>
        <p:spPr bwMode="auto">
          <a:xfrm>
            <a:off x="3906839" y="4191658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5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5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5"/>
                </a:lnTo>
                <a:lnTo>
                  <a:pt x="169" y="0"/>
                </a:lnTo>
                <a:lnTo>
                  <a:pt x="91" y="0"/>
                </a:lnTo>
                <a:lnTo>
                  <a:pt x="0" y="125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9" name="Freeform 35"/>
          <p:cNvSpPr>
            <a:spLocks/>
          </p:cNvSpPr>
          <p:nvPr/>
        </p:nvSpPr>
        <p:spPr bwMode="auto">
          <a:xfrm>
            <a:off x="4968876" y="3303971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4459288" y="2508388"/>
            <a:ext cx="227012" cy="215967"/>
            <a:chOff x="2809" y="1408"/>
            <a:chExt cx="143" cy="136"/>
          </a:xfrm>
        </p:grpSpPr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37"/>
            <p:cNvSpPr>
              <a:spLocks noEditPoints="1"/>
            </p:cNvSpPr>
            <p:nvPr/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4476751" y="1603234"/>
            <a:ext cx="195263" cy="268371"/>
            <a:chOff x="2820" y="838"/>
            <a:chExt cx="123" cy="169"/>
          </a:xfrm>
        </p:grpSpPr>
        <p:sp>
          <p:nvSpPr>
            <p:cNvPr id="11302" name="Freeform 38"/>
            <p:cNvSpPr>
              <a:spLocks noEditPoints="1"/>
            </p:cNvSpPr>
            <p:nvPr/>
          </p:nvSpPr>
          <p:spPr bwMode="auto">
            <a:xfrm>
              <a:off x="2841" y="856"/>
              <a:ext cx="55" cy="70"/>
            </a:xfrm>
            <a:custGeom>
              <a:avLst/>
              <a:gdLst>
                <a:gd name="T0" fmla="*/ 69 w 72"/>
                <a:gd name="T1" fmla="*/ 17 h 91"/>
                <a:gd name="T2" fmla="*/ 3 w 72"/>
                <a:gd name="T3" fmla="*/ 17 h 91"/>
                <a:gd name="T4" fmla="*/ 0 w 72"/>
                <a:gd name="T5" fmla="*/ 20 h 91"/>
                <a:gd name="T6" fmla="*/ 3 w 72"/>
                <a:gd name="T7" fmla="*/ 23 h 91"/>
                <a:gd name="T8" fmla="*/ 69 w 72"/>
                <a:gd name="T9" fmla="*/ 23 h 91"/>
                <a:gd name="T10" fmla="*/ 72 w 72"/>
                <a:gd name="T11" fmla="*/ 20 h 91"/>
                <a:gd name="T12" fmla="*/ 69 w 72"/>
                <a:gd name="T13" fmla="*/ 17 h 91"/>
                <a:gd name="T14" fmla="*/ 3 w 72"/>
                <a:gd name="T15" fmla="*/ 6 h 91"/>
                <a:gd name="T16" fmla="*/ 69 w 72"/>
                <a:gd name="T17" fmla="*/ 6 h 91"/>
                <a:gd name="T18" fmla="*/ 72 w 72"/>
                <a:gd name="T19" fmla="*/ 3 h 91"/>
                <a:gd name="T20" fmla="*/ 69 w 72"/>
                <a:gd name="T21" fmla="*/ 0 h 91"/>
                <a:gd name="T22" fmla="*/ 3 w 72"/>
                <a:gd name="T23" fmla="*/ 0 h 91"/>
                <a:gd name="T24" fmla="*/ 0 w 72"/>
                <a:gd name="T25" fmla="*/ 3 h 91"/>
                <a:gd name="T26" fmla="*/ 3 w 72"/>
                <a:gd name="T27" fmla="*/ 6 h 91"/>
                <a:gd name="T28" fmla="*/ 0 w 72"/>
                <a:gd name="T29" fmla="*/ 37 h 91"/>
                <a:gd name="T30" fmla="*/ 3 w 72"/>
                <a:gd name="T31" fmla="*/ 40 h 91"/>
                <a:gd name="T32" fmla="*/ 50 w 72"/>
                <a:gd name="T33" fmla="*/ 40 h 91"/>
                <a:gd name="T34" fmla="*/ 67 w 72"/>
                <a:gd name="T35" fmla="*/ 34 h 91"/>
                <a:gd name="T36" fmla="*/ 3 w 72"/>
                <a:gd name="T37" fmla="*/ 34 h 91"/>
                <a:gd name="T38" fmla="*/ 0 w 72"/>
                <a:gd name="T39" fmla="*/ 37 h 91"/>
                <a:gd name="T40" fmla="*/ 0 w 72"/>
                <a:gd name="T41" fmla="*/ 54 h 91"/>
                <a:gd name="T42" fmla="*/ 3 w 72"/>
                <a:gd name="T43" fmla="*/ 57 h 91"/>
                <a:gd name="T44" fmla="*/ 31 w 72"/>
                <a:gd name="T45" fmla="*/ 57 h 91"/>
                <a:gd name="T46" fmla="*/ 36 w 72"/>
                <a:gd name="T47" fmla="*/ 51 h 91"/>
                <a:gd name="T48" fmla="*/ 3 w 72"/>
                <a:gd name="T49" fmla="*/ 51 h 91"/>
                <a:gd name="T50" fmla="*/ 0 w 72"/>
                <a:gd name="T51" fmla="*/ 54 h 91"/>
                <a:gd name="T52" fmla="*/ 0 w 72"/>
                <a:gd name="T53" fmla="*/ 71 h 91"/>
                <a:gd name="T54" fmla="*/ 3 w 72"/>
                <a:gd name="T55" fmla="*/ 74 h 91"/>
                <a:gd name="T56" fmla="*/ 22 w 72"/>
                <a:gd name="T57" fmla="*/ 74 h 91"/>
                <a:gd name="T58" fmla="*/ 24 w 72"/>
                <a:gd name="T59" fmla="*/ 68 h 91"/>
                <a:gd name="T60" fmla="*/ 3 w 72"/>
                <a:gd name="T61" fmla="*/ 68 h 91"/>
                <a:gd name="T62" fmla="*/ 0 w 72"/>
                <a:gd name="T63" fmla="*/ 71 h 91"/>
                <a:gd name="T64" fmla="*/ 0 w 72"/>
                <a:gd name="T65" fmla="*/ 88 h 91"/>
                <a:gd name="T66" fmla="*/ 3 w 72"/>
                <a:gd name="T67" fmla="*/ 91 h 91"/>
                <a:gd name="T68" fmla="*/ 18 w 72"/>
                <a:gd name="T69" fmla="*/ 91 h 91"/>
                <a:gd name="T70" fmla="*/ 19 w 72"/>
                <a:gd name="T71" fmla="*/ 85 h 91"/>
                <a:gd name="T72" fmla="*/ 3 w 72"/>
                <a:gd name="T73" fmla="*/ 85 h 91"/>
                <a:gd name="T74" fmla="*/ 0 w 72"/>
                <a:gd name="T7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91">
                  <a:moveTo>
                    <a:pt x="69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3"/>
                    <a:pt x="72" y="22"/>
                    <a:pt x="72" y="20"/>
                  </a:cubicBezTo>
                  <a:cubicBezTo>
                    <a:pt x="72" y="19"/>
                    <a:pt x="71" y="17"/>
                    <a:pt x="69" y="17"/>
                  </a:cubicBezTo>
                  <a:close/>
                  <a:moveTo>
                    <a:pt x="3" y="6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71" y="6"/>
                    <a:pt x="72" y="5"/>
                    <a:pt x="72" y="3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0" y="37"/>
                  </a:moveTo>
                  <a:cubicBezTo>
                    <a:pt x="0" y="39"/>
                    <a:pt x="1" y="40"/>
                    <a:pt x="3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6" y="37"/>
                    <a:pt x="61" y="35"/>
                    <a:pt x="67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5"/>
                    <a:pt x="0" y="37"/>
                  </a:cubicBezTo>
                  <a:close/>
                  <a:moveTo>
                    <a:pt x="0" y="54"/>
                  </a:moveTo>
                  <a:cubicBezTo>
                    <a:pt x="0" y="56"/>
                    <a:pt x="1" y="57"/>
                    <a:pt x="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5"/>
                    <a:pt x="34" y="53"/>
                    <a:pt x="36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52"/>
                    <a:pt x="0" y="54"/>
                  </a:cubicBezTo>
                  <a:close/>
                  <a:moveTo>
                    <a:pt x="0" y="71"/>
                  </a:moveTo>
                  <a:cubicBezTo>
                    <a:pt x="0" y="72"/>
                    <a:pt x="1" y="74"/>
                    <a:pt x="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3" y="70"/>
                    <a:pt x="2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9"/>
                    <a:pt x="0" y="71"/>
                  </a:cubicBezTo>
                  <a:close/>
                  <a:moveTo>
                    <a:pt x="0" y="88"/>
                  </a:moveTo>
                  <a:cubicBezTo>
                    <a:pt x="0" y="89"/>
                    <a:pt x="1" y="91"/>
                    <a:pt x="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9" y="89"/>
                    <a:pt x="19" y="87"/>
                    <a:pt x="19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6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39"/>
            <p:cNvSpPr>
              <a:spLocks noEditPoints="1"/>
            </p:cNvSpPr>
            <p:nvPr/>
          </p:nvSpPr>
          <p:spPr bwMode="auto">
            <a:xfrm>
              <a:off x="2860" y="887"/>
              <a:ext cx="83" cy="81"/>
            </a:xfrm>
            <a:custGeom>
              <a:avLst/>
              <a:gdLst>
                <a:gd name="T0" fmla="*/ 90 w 109"/>
                <a:gd name="T1" fmla="*/ 19 h 106"/>
                <a:gd name="T2" fmla="*/ 20 w 109"/>
                <a:gd name="T3" fmla="*/ 19 h 106"/>
                <a:gd name="T4" fmla="*/ 20 w 109"/>
                <a:gd name="T5" fmla="*/ 87 h 106"/>
                <a:gd name="T6" fmla="*/ 90 w 109"/>
                <a:gd name="T7" fmla="*/ 87 h 106"/>
                <a:gd name="T8" fmla="*/ 90 w 109"/>
                <a:gd name="T9" fmla="*/ 19 h 106"/>
                <a:gd name="T10" fmla="*/ 30 w 109"/>
                <a:gd name="T11" fmla="*/ 77 h 106"/>
                <a:gd name="T12" fmla="*/ 30 w 109"/>
                <a:gd name="T13" fmla="*/ 29 h 106"/>
                <a:gd name="T14" fmla="*/ 79 w 109"/>
                <a:gd name="T15" fmla="*/ 29 h 106"/>
                <a:gd name="T16" fmla="*/ 79 w 109"/>
                <a:gd name="T17" fmla="*/ 77 h 106"/>
                <a:gd name="T18" fmla="*/ 30 w 109"/>
                <a:gd name="T1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6">
                  <a:moveTo>
                    <a:pt x="90" y="19"/>
                  </a:moveTo>
                  <a:cubicBezTo>
                    <a:pt x="70" y="0"/>
                    <a:pt x="39" y="0"/>
                    <a:pt x="20" y="19"/>
                  </a:cubicBezTo>
                  <a:cubicBezTo>
                    <a:pt x="0" y="38"/>
                    <a:pt x="0" y="68"/>
                    <a:pt x="20" y="87"/>
                  </a:cubicBezTo>
                  <a:cubicBezTo>
                    <a:pt x="39" y="106"/>
                    <a:pt x="70" y="106"/>
                    <a:pt x="90" y="87"/>
                  </a:cubicBezTo>
                  <a:cubicBezTo>
                    <a:pt x="109" y="68"/>
                    <a:pt x="109" y="38"/>
                    <a:pt x="90" y="19"/>
                  </a:cubicBezTo>
                  <a:close/>
                  <a:moveTo>
                    <a:pt x="30" y="77"/>
                  </a:moveTo>
                  <a:cubicBezTo>
                    <a:pt x="17" y="64"/>
                    <a:pt x="17" y="42"/>
                    <a:pt x="30" y="29"/>
                  </a:cubicBezTo>
                  <a:cubicBezTo>
                    <a:pt x="44" y="16"/>
                    <a:pt x="66" y="16"/>
                    <a:pt x="79" y="29"/>
                  </a:cubicBezTo>
                  <a:cubicBezTo>
                    <a:pt x="92" y="42"/>
                    <a:pt x="92" y="64"/>
                    <a:pt x="79" y="77"/>
                  </a:cubicBezTo>
                  <a:cubicBezTo>
                    <a:pt x="66" y="90"/>
                    <a:pt x="44" y="90"/>
                    <a:pt x="3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40"/>
            <p:cNvSpPr>
              <a:spLocks noEditPoints="1"/>
            </p:cNvSpPr>
            <p:nvPr/>
          </p:nvSpPr>
          <p:spPr bwMode="auto">
            <a:xfrm>
              <a:off x="2820" y="955"/>
              <a:ext cx="53" cy="52"/>
            </a:xfrm>
            <a:custGeom>
              <a:avLst/>
              <a:gdLst>
                <a:gd name="T0" fmla="*/ 65 w 69"/>
                <a:gd name="T1" fmla="*/ 4 h 68"/>
                <a:gd name="T2" fmla="*/ 51 w 69"/>
                <a:gd name="T3" fmla="*/ 4 h 68"/>
                <a:gd name="T4" fmla="*/ 51 w 69"/>
                <a:gd name="T5" fmla="*/ 4 h 68"/>
                <a:gd name="T6" fmla="*/ 65 w 69"/>
                <a:gd name="T7" fmla="*/ 18 h 68"/>
                <a:gd name="T8" fmla="*/ 65 w 69"/>
                <a:gd name="T9" fmla="*/ 18 h 68"/>
                <a:gd name="T10" fmla="*/ 65 w 69"/>
                <a:gd name="T11" fmla="*/ 4 h 68"/>
                <a:gd name="T12" fmla="*/ 4 w 69"/>
                <a:gd name="T13" fmla="*/ 50 h 68"/>
                <a:gd name="T14" fmla="*/ 4 w 69"/>
                <a:gd name="T15" fmla="*/ 64 h 68"/>
                <a:gd name="T16" fmla="*/ 18 w 69"/>
                <a:gd name="T17" fmla="*/ 64 h 68"/>
                <a:gd name="T18" fmla="*/ 60 w 69"/>
                <a:gd name="T19" fmla="*/ 23 h 68"/>
                <a:gd name="T20" fmla="*/ 46 w 69"/>
                <a:gd name="T21" fmla="*/ 9 h 68"/>
                <a:gd name="T22" fmla="*/ 4 w 69"/>
                <a:gd name="T23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5" y="4"/>
                  </a:moveTo>
                  <a:cubicBezTo>
                    <a:pt x="61" y="0"/>
                    <a:pt x="55" y="0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9" y="14"/>
                    <a:pt x="69" y="8"/>
                    <a:pt x="65" y="4"/>
                  </a:cubicBezTo>
                  <a:close/>
                  <a:moveTo>
                    <a:pt x="4" y="50"/>
                  </a:moveTo>
                  <a:cubicBezTo>
                    <a:pt x="0" y="54"/>
                    <a:pt x="0" y="60"/>
                    <a:pt x="4" y="64"/>
                  </a:cubicBezTo>
                  <a:cubicBezTo>
                    <a:pt x="8" y="68"/>
                    <a:pt x="14" y="68"/>
                    <a:pt x="18" y="64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46" y="9"/>
                    <a:pt x="46" y="9"/>
                    <a:pt x="46" y="9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2823" y="838"/>
              <a:ext cx="91" cy="104"/>
            </a:xfrm>
            <a:custGeom>
              <a:avLst/>
              <a:gdLst>
                <a:gd name="T0" fmla="*/ 57 w 119"/>
                <a:gd name="T1" fmla="*/ 125 h 136"/>
                <a:gd name="T2" fmla="*/ 18 w 119"/>
                <a:gd name="T3" fmla="*/ 125 h 136"/>
                <a:gd name="T4" fmla="*/ 11 w 119"/>
                <a:gd name="T5" fmla="*/ 119 h 136"/>
                <a:gd name="T6" fmla="*/ 11 w 119"/>
                <a:gd name="T7" fmla="*/ 18 h 136"/>
                <a:gd name="T8" fmla="*/ 18 w 119"/>
                <a:gd name="T9" fmla="*/ 12 h 136"/>
                <a:gd name="T10" fmla="*/ 100 w 119"/>
                <a:gd name="T11" fmla="*/ 12 h 136"/>
                <a:gd name="T12" fmla="*/ 107 w 119"/>
                <a:gd name="T13" fmla="*/ 18 h 136"/>
                <a:gd name="T14" fmla="*/ 107 w 119"/>
                <a:gd name="T15" fmla="*/ 71 h 136"/>
                <a:gd name="T16" fmla="*/ 119 w 119"/>
                <a:gd name="T17" fmla="*/ 73 h 136"/>
                <a:gd name="T18" fmla="*/ 119 w 119"/>
                <a:gd name="T19" fmla="*/ 18 h 136"/>
                <a:gd name="T20" fmla="*/ 100 w 119"/>
                <a:gd name="T21" fmla="*/ 0 h 136"/>
                <a:gd name="T22" fmla="*/ 18 w 119"/>
                <a:gd name="T23" fmla="*/ 0 h 136"/>
                <a:gd name="T24" fmla="*/ 0 w 119"/>
                <a:gd name="T25" fmla="*/ 18 h 136"/>
                <a:gd name="T26" fmla="*/ 0 w 119"/>
                <a:gd name="T27" fmla="*/ 119 h 136"/>
                <a:gd name="T28" fmla="*/ 18 w 119"/>
                <a:gd name="T29" fmla="*/ 136 h 136"/>
                <a:gd name="T30" fmla="*/ 61 w 119"/>
                <a:gd name="T31" fmla="*/ 136 h 136"/>
                <a:gd name="T32" fmla="*/ 57 w 119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57" y="125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14" y="125"/>
                    <a:pt x="11" y="122"/>
                    <a:pt x="11" y="1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4" y="12"/>
                    <a:pt x="107" y="15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1" y="71"/>
                    <a:pt x="115" y="72"/>
                    <a:pt x="119" y="73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8"/>
                    <a:pt x="111" y="0"/>
                    <a:pt x="10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8" y="136"/>
                    <a:pt x="18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9" y="133"/>
                    <a:pt x="58" y="129"/>
                    <a:pt x="57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5" name="Group 51"/>
          <p:cNvGrpSpPr>
            <a:grpSpLocks/>
          </p:cNvGrpSpPr>
          <p:nvPr/>
        </p:nvGrpSpPr>
        <p:grpSpPr bwMode="auto">
          <a:xfrm>
            <a:off x="4446588" y="3416719"/>
            <a:ext cx="215900" cy="174679"/>
            <a:chOff x="2801" y="1980"/>
            <a:chExt cx="136" cy="110"/>
          </a:xfrm>
        </p:grpSpPr>
        <p:sp>
          <p:nvSpPr>
            <p:cNvPr id="11306" name="Freeform 42"/>
            <p:cNvSpPr>
              <a:spLocks noEditPoints="1"/>
            </p:cNvSpPr>
            <p:nvPr/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4491038" y="4269470"/>
            <a:ext cx="177800" cy="242962"/>
            <a:chOff x="2829" y="2517"/>
            <a:chExt cx="112" cy="153"/>
          </a:xfrm>
        </p:grpSpPr>
        <p:sp>
          <p:nvSpPr>
            <p:cNvPr id="11308" name="Freeform 44"/>
            <p:cNvSpPr>
              <a:spLocks noEditPoints="1"/>
            </p:cNvSpPr>
            <p:nvPr/>
          </p:nvSpPr>
          <p:spPr bwMode="auto">
            <a:xfrm>
              <a:off x="2829" y="2517"/>
              <a:ext cx="112" cy="153"/>
            </a:xfrm>
            <a:custGeom>
              <a:avLst/>
              <a:gdLst>
                <a:gd name="T0" fmla="*/ 112 w 112"/>
                <a:gd name="T1" fmla="*/ 30 h 153"/>
                <a:gd name="T2" fmla="*/ 82 w 112"/>
                <a:gd name="T3" fmla="*/ 0 h 153"/>
                <a:gd name="T4" fmla="*/ 0 w 112"/>
                <a:gd name="T5" fmla="*/ 0 h 153"/>
                <a:gd name="T6" fmla="*/ 0 w 112"/>
                <a:gd name="T7" fmla="*/ 153 h 153"/>
                <a:gd name="T8" fmla="*/ 112 w 112"/>
                <a:gd name="T9" fmla="*/ 153 h 153"/>
                <a:gd name="T10" fmla="*/ 112 w 112"/>
                <a:gd name="T11" fmla="*/ 30 h 153"/>
                <a:gd name="T12" fmla="*/ 99 w 112"/>
                <a:gd name="T13" fmla="*/ 34 h 153"/>
                <a:gd name="T14" fmla="*/ 79 w 112"/>
                <a:gd name="T15" fmla="*/ 34 h 153"/>
                <a:gd name="T16" fmla="*/ 79 w 112"/>
                <a:gd name="T17" fmla="*/ 14 h 153"/>
                <a:gd name="T18" fmla="*/ 99 w 112"/>
                <a:gd name="T19" fmla="*/ 34 h 153"/>
                <a:gd name="T20" fmla="*/ 99 w 112"/>
                <a:gd name="T21" fmla="*/ 141 h 153"/>
                <a:gd name="T22" fmla="*/ 12 w 112"/>
                <a:gd name="T23" fmla="*/ 141 h 153"/>
                <a:gd name="T24" fmla="*/ 12 w 112"/>
                <a:gd name="T25" fmla="*/ 12 h 153"/>
                <a:gd name="T26" fmla="*/ 67 w 112"/>
                <a:gd name="T27" fmla="*/ 12 h 153"/>
                <a:gd name="T28" fmla="*/ 67 w 112"/>
                <a:gd name="T29" fmla="*/ 46 h 153"/>
                <a:gd name="T30" fmla="*/ 99 w 112"/>
                <a:gd name="T31" fmla="*/ 46 h 153"/>
                <a:gd name="T32" fmla="*/ 99 w 112"/>
                <a:gd name="T33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3">
                  <a:moveTo>
                    <a:pt x="112" y="30"/>
                  </a:moveTo>
                  <a:lnTo>
                    <a:pt x="8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12" y="153"/>
                  </a:lnTo>
                  <a:lnTo>
                    <a:pt x="112" y="30"/>
                  </a:lnTo>
                  <a:close/>
                  <a:moveTo>
                    <a:pt x="99" y="34"/>
                  </a:moveTo>
                  <a:lnTo>
                    <a:pt x="79" y="34"/>
                  </a:lnTo>
                  <a:lnTo>
                    <a:pt x="79" y="14"/>
                  </a:lnTo>
                  <a:lnTo>
                    <a:pt x="99" y="34"/>
                  </a:lnTo>
                  <a:close/>
                  <a:moveTo>
                    <a:pt x="99" y="141"/>
                  </a:moveTo>
                  <a:lnTo>
                    <a:pt x="12" y="141"/>
                  </a:lnTo>
                  <a:lnTo>
                    <a:pt x="12" y="12"/>
                  </a:lnTo>
                  <a:lnTo>
                    <a:pt x="67" y="12"/>
                  </a:lnTo>
                  <a:lnTo>
                    <a:pt x="67" y="46"/>
                  </a:lnTo>
                  <a:lnTo>
                    <a:pt x="99" y="46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850" y="2557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2850" y="2579"/>
              <a:ext cx="7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850" y="2602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850" y="2625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5435600" y="1436495"/>
            <a:ext cx="295275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Generating Initial Solution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Sorting by time windows and polar angles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5435600" y="3207103"/>
            <a:ext cx="29527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Finding adjacent solutions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Crossing-based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Modification-based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773113" y="2333709"/>
            <a:ext cx="295275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Annealing Schedule</a:t>
            </a: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Exponential cooling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773113" y="4104318"/>
            <a:ext cx="2952750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Solution Representation &amp; Computing Cost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Only represents paths</a:t>
            </a: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Finding starting time and drone assignment is computed</a:t>
            </a: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cost phase</a:t>
            </a: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 in SA.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17161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Outline of SA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74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962025" y="1389836"/>
            <a:ext cx="1206500" cy="12068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0" name="Rectangle 10" descr="001e90bc453a118d6b4237"/>
          <p:cNvSpPr>
            <a:spLocks noChangeArrowheads="1"/>
          </p:cNvSpPr>
          <p:nvPr/>
        </p:nvSpPr>
        <p:spPr bwMode="auto">
          <a:xfrm>
            <a:off x="2297114" y="1389836"/>
            <a:ext cx="1863725" cy="186747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16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279900" y="1389836"/>
            <a:ext cx="1868488" cy="12068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6272213" y="1389836"/>
            <a:ext cx="1225550" cy="120687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950076" y="2714220"/>
            <a:ext cx="1230313" cy="12068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2297114" y="3384352"/>
            <a:ext cx="1863725" cy="122434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5" name="Rectangle 15" descr="160621-20121008053110-8"/>
          <p:cNvSpPr>
            <a:spLocks noChangeArrowheads="1"/>
          </p:cNvSpPr>
          <p:nvPr/>
        </p:nvSpPr>
        <p:spPr bwMode="auto">
          <a:xfrm>
            <a:off x="4279900" y="2714219"/>
            <a:ext cx="2559050" cy="189447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4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962025" y="2714220"/>
            <a:ext cx="1206500" cy="120687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7385050" y="3088986"/>
            <a:ext cx="357188" cy="460517"/>
            <a:chOff x="0" y="0"/>
            <a:chExt cx="225" cy="290"/>
          </a:xfrm>
        </p:grpSpPr>
        <p:sp>
          <p:nvSpPr>
            <p:cNvPr id="35858" name="Freeform 18"/>
            <p:cNvSpPr>
              <a:spLocks/>
            </p:cNvSpPr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Freeform 19"/>
            <p:cNvSpPr>
              <a:spLocks/>
            </p:cNvSpPr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63" name="Group 23"/>
          <p:cNvGrpSpPr>
            <a:grpSpLocks/>
          </p:cNvGrpSpPr>
          <p:nvPr/>
        </p:nvGrpSpPr>
        <p:grpSpPr bwMode="auto">
          <a:xfrm>
            <a:off x="6661151" y="1734430"/>
            <a:ext cx="442913" cy="443049"/>
            <a:chOff x="0" y="0"/>
            <a:chExt cx="279" cy="279"/>
          </a:xfrm>
        </p:grpSpPr>
        <p:sp>
          <p:nvSpPr>
            <p:cNvPr id="35864" name="Freeform 24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Freeform 25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1344614" y="3092161"/>
            <a:ext cx="446087" cy="450989"/>
            <a:chOff x="0" y="0"/>
            <a:chExt cx="281" cy="284"/>
          </a:xfrm>
        </p:grpSpPr>
        <p:sp>
          <p:nvSpPr>
            <p:cNvPr id="35867" name="Freeform 27"/>
            <p:cNvSpPr>
              <a:spLocks/>
            </p:cNvSpPr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Freeform 28"/>
            <p:cNvSpPr>
              <a:spLocks/>
            </p:cNvSpPr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69" name="Group 29"/>
          <p:cNvGrpSpPr>
            <a:grpSpLocks/>
          </p:cNvGrpSpPr>
          <p:nvPr/>
        </p:nvGrpSpPr>
        <p:grpSpPr bwMode="auto">
          <a:xfrm>
            <a:off x="1362075" y="1783658"/>
            <a:ext cx="406400" cy="400173"/>
            <a:chOff x="0" y="0"/>
            <a:chExt cx="256" cy="252"/>
          </a:xfrm>
        </p:grpSpPr>
        <p:sp>
          <p:nvSpPr>
            <p:cNvPr id="35870" name="Freeform 30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Freeform 31"/>
            <p:cNvSpPr>
              <a:spLocks/>
            </p:cNvSpPr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4572001" y="1682026"/>
            <a:ext cx="13684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b="1" dirty="0">
                <a:solidFill>
                  <a:schemeClr val="bg1"/>
                </a:solidFill>
              </a:rPr>
              <a:t>Crossing-based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</a:rPr>
              <a:t>Crossing paths of the same truck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</a:rPr>
              <a:t>Crossing paths of different trucks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2555876" y="3698774"/>
            <a:ext cx="13684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b="1" dirty="0">
                <a:solidFill>
                  <a:schemeClr val="bg1"/>
                </a:solidFill>
              </a:rPr>
              <a:t>Modification-based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</a:rPr>
              <a:t>Adding/Removing trucks/drones/nodes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6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31806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Finding adjacent solutions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82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1416050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3521075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5559425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3" name="Freeform 57"/>
          <p:cNvSpPr>
            <a:spLocks/>
          </p:cNvSpPr>
          <p:nvPr/>
        </p:nvSpPr>
        <p:spPr bwMode="auto">
          <a:xfrm>
            <a:off x="767637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9" name="Freeform 63"/>
          <p:cNvSpPr>
            <a:spLocks/>
          </p:cNvSpPr>
          <p:nvPr/>
        </p:nvSpPr>
        <p:spPr bwMode="auto">
          <a:xfrm>
            <a:off x="491101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6" name="Freeform 60"/>
          <p:cNvSpPr>
            <a:spLocks/>
          </p:cNvSpPr>
          <p:nvPr/>
        </p:nvSpPr>
        <p:spPr bwMode="auto">
          <a:xfrm>
            <a:off x="287266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696913" y="3660316"/>
            <a:ext cx="1428750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Complex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Finding optimal starting time and drone assignment is complex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2801938" y="3660316"/>
            <a:ext cx="142875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 in SA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another SA to find optimal starting time and drone assignment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4843463" y="3660316"/>
            <a:ext cx="142875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Initial solution by customer permutation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Optimizing the permutation of customers to compute the cost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2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029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Computing cost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1003786" y="1993063"/>
            <a:ext cx="831469" cy="82889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414" name="Group 78"/>
          <p:cNvGrpSpPr>
            <a:grpSpLocks/>
          </p:cNvGrpSpPr>
          <p:nvPr/>
        </p:nvGrpSpPr>
        <p:grpSpPr bwMode="auto">
          <a:xfrm>
            <a:off x="1227208" y="2169876"/>
            <a:ext cx="384625" cy="468198"/>
            <a:chOff x="1074" y="1354"/>
            <a:chExt cx="272" cy="331"/>
          </a:xfrm>
        </p:grpSpPr>
        <p:sp>
          <p:nvSpPr>
            <p:cNvPr id="14404" name="Freeform 68"/>
            <p:cNvSpPr>
              <a:spLocks/>
            </p:cNvSpPr>
            <p:nvPr/>
          </p:nvSpPr>
          <p:spPr bwMode="auto">
            <a:xfrm>
              <a:off x="1144" y="1354"/>
              <a:ext cx="202" cy="208"/>
            </a:xfrm>
            <a:custGeom>
              <a:avLst/>
              <a:gdLst>
                <a:gd name="T0" fmla="*/ 62 w 123"/>
                <a:gd name="T1" fmla="*/ 33 h 127"/>
                <a:gd name="T2" fmla="*/ 49 w 123"/>
                <a:gd name="T3" fmla="*/ 30 h 127"/>
                <a:gd name="T4" fmla="*/ 49 w 123"/>
                <a:gd name="T5" fmla="*/ 0 h 127"/>
                <a:gd name="T6" fmla="*/ 0 w 123"/>
                <a:gd name="T7" fmla="*/ 48 h 127"/>
                <a:gd name="T8" fmla="*/ 49 w 123"/>
                <a:gd name="T9" fmla="*/ 95 h 127"/>
                <a:gd name="T10" fmla="*/ 49 w 123"/>
                <a:gd name="T11" fmla="*/ 65 h 127"/>
                <a:gd name="T12" fmla="*/ 96 w 123"/>
                <a:gd name="T13" fmla="*/ 107 h 127"/>
                <a:gd name="T14" fmla="*/ 78 w 123"/>
                <a:gd name="T15" fmla="*/ 127 h 127"/>
                <a:gd name="T16" fmla="*/ 115 w 123"/>
                <a:gd name="T17" fmla="*/ 98 h 127"/>
                <a:gd name="T18" fmla="*/ 62 w 123"/>
                <a:gd name="T19" fmla="*/ 3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7">
                  <a:moveTo>
                    <a:pt x="62" y="33"/>
                  </a:moveTo>
                  <a:cubicBezTo>
                    <a:pt x="57" y="31"/>
                    <a:pt x="53" y="30"/>
                    <a:pt x="49" y="3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86" y="67"/>
                    <a:pt x="102" y="86"/>
                    <a:pt x="96" y="107"/>
                  </a:cubicBezTo>
                  <a:cubicBezTo>
                    <a:pt x="93" y="116"/>
                    <a:pt x="86" y="123"/>
                    <a:pt x="78" y="127"/>
                  </a:cubicBezTo>
                  <a:cubicBezTo>
                    <a:pt x="96" y="123"/>
                    <a:pt x="111" y="113"/>
                    <a:pt x="115" y="98"/>
                  </a:cubicBezTo>
                  <a:cubicBezTo>
                    <a:pt x="123" y="72"/>
                    <a:pt x="99" y="43"/>
                    <a:pt x="6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1074" y="1477"/>
              <a:ext cx="202" cy="208"/>
            </a:xfrm>
            <a:custGeom>
              <a:avLst/>
              <a:gdLst>
                <a:gd name="T0" fmla="*/ 61 w 123"/>
                <a:gd name="T1" fmla="*/ 94 h 127"/>
                <a:gd name="T2" fmla="*/ 74 w 123"/>
                <a:gd name="T3" fmla="*/ 97 h 127"/>
                <a:gd name="T4" fmla="*/ 74 w 123"/>
                <a:gd name="T5" fmla="*/ 127 h 127"/>
                <a:gd name="T6" fmla="*/ 123 w 123"/>
                <a:gd name="T7" fmla="*/ 79 h 127"/>
                <a:gd name="T8" fmla="*/ 74 w 123"/>
                <a:gd name="T9" fmla="*/ 31 h 127"/>
                <a:gd name="T10" fmla="*/ 74 w 123"/>
                <a:gd name="T11" fmla="*/ 62 h 127"/>
                <a:gd name="T12" fmla="*/ 27 w 123"/>
                <a:gd name="T13" fmla="*/ 20 h 127"/>
                <a:gd name="T14" fmla="*/ 45 w 123"/>
                <a:gd name="T15" fmla="*/ 0 h 127"/>
                <a:gd name="T16" fmla="*/ 8 w 123"/>
                <a:gd name="T17" fmla="*/ 29 h 127"/>
                <a:gd name="T18" fmla="*/ 61 w 123"/>
                <a:gd name="T19" fmla="*/ 9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7">
                  <a:moveTo>
                    <a:pt x="61" y="94"/>
                  </a:moveTo>
                  <a:cubicBezTo>
                    <a:pt x="66" y="96"/>
                    <a:pt x="70" y="96"/>
                    <a:pt x="74" y="9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37" y="59"/>
                    <a:pt x="21" y="41"/>
                    <a:pt x="27" y="20"/>
                  </a:cubicBezTo>
                  <a:cubicBezTo>
                    <a:pt x="30" y="11"/>
                    <a:pt x="37" y="4"/>
                    <a:pt x="45" y="0"/>
                  </a:cubicBezTo>
                  <a:cubicBezTo>
                    <a:pt x="27" y="4"/>
                    <a:pt x="12" y="14"/>
                    <a:pt x="8" y="29"/>
                  </a:cubicBezTo>
                  <a:cubicBezTo>
                    <a:pt x="0" y="55"/>
                    <a:pt x="24" y="84"/>
                    <a:pt x="6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98" name="Oval 62"/>
          <p:cNvSpPr>
            <a:spLocks noChangeArrowheads="1"/>
          </p:cNvSpPr>
          <p:nvPr/>
        </p:nvSpPr>
        <p:spPr bwMode="auto">
          <a:xfrm>
            <a:off x="5147161" y="1993063"/>
            <a:ext cx="831469" cy="8288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415" name="Group 79"/>
          <p:cNvGrpSpPr>
            <a:grpSpLocks/>
          </p:cNvGrpSpPr>
          <p:nvPr/>
        </p:nvGrpSpPr>
        <p:grpSpPr bwMode="auto">
          <a:xfrm>
            <a:off x="5387551" y="2264646"/>
            <a:ext cx="352102" cy="321091"/>
            <a:chOff x="3286" y="1421"/>
            <a:chExt cx="249" cy="227"/>
          </a:xfrm>
        </p:grpSpPr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322" y="1613"/>
              <a:ext cx="170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3363" y="1449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363" y="1472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3363" y="1493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74"/>
            <p:cNvSpPr>
              <a:spLocks noEditPoints="1"/>
            </p:cNvSpPr>
            <p:nvPr/>
          </p:nvSpPr>
          <p:spPr bwMode="auto">
            <a:xfrm>
              <a:off x="3286" y="1421"/>
              <a:ext cx="249" cy="227"/>
            </a:xfrm>
            <a:custGeom>
              <a:avLst/>
              <a:gdLst>
                <a:gd name="T0" fmla="*/ 135 w 152"/>
                <a:gd name="T1" fmla="*/ 70 h 138"/>
                <a:gd name="T2" fmla="*/ 118 w 152"/>
                <a:gd name="T3" fmla="*/ 70 h 138"/>
                <a:gd name="T4" fmla="*/ 118 w 152"/>
                <a:gd name="T5" fmla="*/ 0 h 138"/>
                <a:gd name="T6" fmla="*/ 34 w 152"/>
                <a:gd name="T7" fmla="*/ 0 h 138"/>
                <a:gd name="T8" fmla="*/ 34 w 152"/>
                <a:gd name="T9" fmla="*/ 70 h 138"/>
                <a:gd name="T10" fmla="*/ 17 w 152"/>
                <a:gd name="T11" fmla="*/ 70 h 138"/>
                <a:gd name="T12" fmla="*/ 0 w 152"/>
                <a:gd name="T13" fmla="*/ 87 h 138"/>
                <a:gd name="T14" fmla="*/ 0 w 152"/>
                <a:gd name="T15" fmla="*/ 121 h 138"/>
                <a:gd name="T16" fmla="*/ 17 w 152"/>
                <a:gd name="T17" fmla="*/ 138 h 138"/>
                <a:gd name="T18" fmla="*/ 135 w 152"/>
                <a:gd name="T19" fmla="*/ 138 h 138"/>
                <a:gd name="T20" fmla="*/ 152 w 152"/>
                <a:gd name="T21" fmla="*/ 121 h 138"/>
                <a:gd name="T22" fmla="*/ 152 w 152"/>
                <a:gd name="T23" fmla="*/ 87 h 138"/>
                <a:gd name="T24" fmla="*/ 135 w 152"/>
                <a:gd name="T25" fmla="*/ 70 h 138"/>
                <a:gd name="T26" fmla="*/ 40 w 152"/>
                <a:gd name="T27" fmla="*/ 6 h 138"/>
                <a:gd name="T28" fmla="*/ 111 w 152"/>
                <a:gd name="T29" fmla="*/ 6 h 138"/>
                <a:gd name="T30" fmla="*/ 111 w 152"/>
                <a:gd name="T31" fmla="*/ 70 h 138"/>
                <a:gd name="T32" fmla="*/ 40 w 152"/>
                <a:gd name="T33" fmla="*/ 70 h 138"/>
                <a:gd name="T34" fmla="*/ 40 w 152"/>
                <a:gd name="T35" fmla="*/ 6 h 138"/>
                <a:gd name="T36" fmla="*/ 145 w 152"/>
                <a:gd name="T37" fmla="*/ 121 h 138"/>
                <a:gd name="T38" fmla="*/ 135 w 152"/>
                <a:gd name="T39" fmla="*/ 131 h 138"/>
                <a:gd name="T40" fmla="*/ 17 w 152"/>
                <a:gd name="T41" fmla="*/ 131 h 138"/>
                <a:gd name="T42" fmla="*/ 7 w 152"/>
                <a:gd name="T43" fmla="*/ 121 h 138"/>
                <a:gd name="T44" fmla="*/ 7 w 152"/>
                <a:gd name="T45" fmla="*/ 87 h 138"/>
                <a:gd name="T46" fmla="*/ 17 w 152"/>
                <a:gd name="T47" fmla="*/ 77 h 138"/>
                <a:gd name="T48" fmla="*/ 135 w 152"/>
                <a:gd name="T49" fmla="*/ 77 h 138"/>
                <a:gd name="T50" fmla="*/ 145 w 152"/>
                <a:gd name="T51" fmla="*/ 87 h 138"/>
                <a:gd name="T52" fmla="*/ 145 w 152"/>
                <a:gd name="T53" fmla="*/ 12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38">
                  <a:moveTo>
                    <a:pt x="135" y="70"/>
                  </a:moveTo>
                  <a:cubicBezTo>
                    <a:pt x="118" y="70"/>
                    <a:pt x="118" y="70"/>
                    <a:pt x="118" y="7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8" y="70"/>
                    <a:pt x="0" y="78"/>
                    <a:pt x="0" y="8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0"/>
                    <a:pt x="8" y="138"/>
                    <a:pt x="17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44" y="138"/>
                    <a:pt x="152" y="130"/>
                    <a:pt x="152" y="121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78"/>
                    <a:pt x="144" y="70"/>
                    <a:pt x="135" y="70"/>
                  </a:cubicBezTo>
                  <a:close/>
                  <a:moveTo>
                    <a:pt x="40" y="6"/>
                  </a:moveTo>
                  <a:cubicBezTo>
                    <a:pt x="111" y="6"/>
                    <a:pt x="111" y="6"/>
                    <a:pt x="111" y="6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40" y="70"/>
                    <a:pt x="40" y="70"/>
                    <a:pt x="40" y="70"/>
                  </a:cubicBezTo>
                  <a:lnTo>
                    <a:pt x="40" y="6"/>
                  </a:lnTo>
                  <a:close/>
                  <a:moveTo>
                    <a:pt x="145" y="121"/>
                  </a:moveTo>
                  <a:cubicBezTo>
                    <a:pt x="145" y="127"/>
                    <a:pt x="140" y="131"/>
                    <a:pt x="135" y="131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2" y="131"/>
                    <a:pt x="7" y="127"/>
                    <a:pt x="7" y="121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1"/>
                    <a:pt x="12" y="77"/>
                    <a:pt x="17" y="77"/>
                  </a:cubicBezTo>
                  <a:cubicBezTo>
                    <a:pt x="135" y="77"/>
                    <a:pt x="135" y="77"/>
                    <a:pt x="135" y="77"/>
                  </a:cubicBezTo>
                  <a:cubicBezTo>
                    <a:pt x="140" y="77"/>
                    <a:pt x="145" y="81"/>
                    <a:pt x="145" y="87"/>
                  </a:cubicBezTo>
                  <a:lnTo>
                    <a:pt x="145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Oval 75"/>
            <p:cNvSpPr>
              <a:spLocks noChangeArrowheads="1"/>
            </p:cNvSpPr>
            <p:nvPr/>
          </p:nvSpPr>
          <p:spPr bwMode="auto">
            <a:xfrm>
              <a:off x="3322" y="1564"/>
              <a:ext cx="16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Oval 76"/>
            <p:cNvSpPr>
              <a:spLocks noChangeArrowheads="1"/>
            </p:cNvSpPr>
            <p:nvPr/>
          </p:nvSpPr>
          <p:spPr bwMode="auto">
            <a:xfrm>
              <a:off x="3345" y="1564"/>
              <a:ext cx="14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95" name="Oval 59"/>
          <p:cNvSpPr>
            <a:spLocks noChangeArrowheads="1"/>
          </p:cNvSpPr>
          <p:nvPr/>
        </p:nvSpPr>
        <p:spPr bwMode="auto">
          <a:xfrm>
            <a:off x="3108811" y="1993063"/>
            <a:ext cx="831469" cy="8288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3" name="Freeform 77"/>
          <p:cNvSpPr>
            <a:spLocks noEditPoints="1"/>
          </p:cNvSpPr>
          <p:nvPr/>
        </p:nvSpPr>
        <p:spPr bwMode="auto">
          <a:xfrm>
            <a:off x="3332233" y="2227870"/>
            <a:ext cx="384625" cy="359282"/>
          </a:xfrm>
          <a:custGeom>
            <a:avLst/>
            <a:gdLst>
              <a:gd name="T0" fmla="*/ 27 w 166"/>
              <a:gd name="T1" fmla="*/ 100 h 155"/>
              <a:gd name="T2" fmla="*/ 23 w 166"/>
              <a:gd name="T3" fmla="*/ 90 h 155"/>
              <a:gd name="T4" fmla="*/ 20 w 166"/>
              <a:gd name="T5" fmla="*/ 23 h 155"/>
              <a:gd name="T6" fmla="*/ 50 w 166"/>
              <a:gd name="T7" fmla="*/ 26 h 155"/>
              <a:gd name="T8" fmla="*/ 50 w 166"/>
              <a:gd name="T9" fmla="*/ 0 h 155"/>
              <a:gd name="T10" fmla="*/ 114 w 166"/>
              <a:gd name="T11" fmla="*/ 26 h 155"/>
              <a:gd name="T12" fmla="*/ 119 w 166"/>
              <a:gd name="T13" fmla="*/ 30 h 155"/>
              <a:gd name="T14" fmla="*/ 166 w 166"/>
              <a:gd name="T15" fmla="*/ 80 h 155"/>
              <a:gd name="T16" fmla="*/ 139 w 166"/>
              <a:gd name="T17" fmla="*/ 95 h 155"/>
              <a:gd name="T18" fmla="*/ 155 w 166"/>
              <a:gd name="T19" fmla="*/ 117 h 155"/>
              <a:gd name="T20" fmla="*/ 89 w 166"/>
              <a:gd name="T21" fmla="*/ 134 h 155"/>
              <a:gd name="T22" fmla="*/ 82 w 166"/>
              <a:gd name="T23" fmla="*/ 135 h 155"/>
              <a:gd name="T24" fmla="*/ 80 w 166"/>
              <a:gd name="T25" fmla="*/ 135 h 155"/>
              <a:gd name="T26" fmla="*/ 13 w 166"/>
              <a:gd name="T27" fmla="*/ 118 h 155"/>
              <a:gd name="T28" fmla="*/ 36 w 166"/>
              <a:gd name="T29" fmla="*/ 79 h 155"/>
              <a:gd name="T30" fmla="*/ 42 w 166"/>
              <a:gd name="T31" fmla="*/ 97 h 155"/>
              <a:gd name="T32" fmla="*/ 44 w 166"/>
              <a:gd name="T33" fmla="*/ 101 h 155"/>
              <a:gd name="T34" fmla="*/ 61 w 166"/>
              <a:gd name="T35" fmla="*/ 135 h 155"/>
              <a:gd name="T36" fmla="*/ 77 w 166"/>
              <a:gd name="T37" fmla="*/ 120 h 155"/>
              <a:gd name="T38" fmla="*/ 82 w 166"/>
              <a:gd name="T39" fmla="*/ 120 h 155"/>
              <a:gd name="T40" fmla="*/ 91 w 166"/>
              <a:gd name="T41" fmla="*/ 119 h 155"/>
              <a:gd name="T42" fmla="*/ 107 w 166"/>
              <a:gd name="T43" fmla="*/ 133 h 155"/>
              <a:gd name="T44" fmla="*/ 122 w 166"/>
              <a:gd name="T45" fmla="*/ 97 h 155"/>
              <a:gd name="T46" fmla="*/ 127 w 166"/>
              <a:gd name="T47" fmla="*/ 82 h 155"/>
              <a:gd name="T48" fmla="*/ 128 w 166"/>
              <a:gd name="T49" fmla="*/ 77 h 155"/>
              <a:gd name="T50" fmla="*/ 137 w 166"/>
              <a:gd name="T51" fmla="*/ 39 h 155"/>
              <a:gd name="T52" fmla="*/ 113 w 166"/>
              <a:gd name="T53" fmla="*/ 43 h 155"/>
              <a:gd name="T54" fmla="*/ 103 w 166"/>
              <a:gd name="T55" fmla="*/ 37 h 155"/>
              <a:gd name="T56" fmla="*/ 99 w 166"/>
              <a:gd name="T57" fmla="*/ 14 h 155"/>
              <a:gd name="T58" fmla="*/ 65 w 166"/>
              <a:gd name="T59" fmla="*/ 34 h 155"/>
              <a:gd name="T60" fmla="*/ 50 w 166"/>
              <a:gd name="T61" fmla="*/ 44 h 155"/>
              <a:gd name="T62" fmla="*/ 47 w 166"/>
              <a:gd name="T63" fmla="*/ 47 h 155"/>
              <a:gd name="T64" fmla="*/ 19 w 166"/>
              <a:gd name="T65" fmla="*/ 73 h 155"/>
              <a:gd name="T66" fmla="*/ 83 w 166"/>
              <a:gd name="T67" fmla="*/ 50 h 155"/>
              <a:gd name="T68" fmla="*/ 110 w 166"/>
              <a:gd name="T69" fmla="*/ 75 h 155"/>
              <a:gd name="T70" fmla="*/ 83 w 166"/>
              <a:gd name="T71" fmla="*/ 101 h 155"/>
              <a:gd name="T72" fmla="*/ 83 w 166"/>
              <a:gd name="T73" fmla="*/ 94 h 155"/>
              <a:gd name="T74" fmla="*/ 95 w 166"/>
              <a:gd name="T75" fmla="*/ 75 h 155"/>
              <a:gd name="T76" fmla="*/ 83 w 166"/>
              <a:gd name="T77" fmla="*/ 64 h 155"/>
              <a:gd name="T78" fmla="*/ 72 w 166"/>
              <a:gd name="T79" fmla="*/ 75 h 155"/>
              <a:gd name="T80" fmla="*/ 83 w 166"/>
              <a:gd name="T81" fmla="*/ 87 h 155"/>
              <a:gd name="T82" fmla="*/ 83 w 166"/>
              <a:gd name="T83" fmla="*/ 94 h 155"/>
              <a:gd name="T84" fmla="*/ 57 w 166"/>
              <a:gd name="T85" fmla="*/ 7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6" h="155">
                <a:moveTo>
                  <a:pt x="13" y="118"/>
                </a:moveTo>
                <a:cubicBezTo>
                  <a:pt x="27" y="100"/>
                  <a:pt x="27" y="100"/>
                  <a:pt x="27" y="100"/>
                </a:cubicBezTo>
                <a:cubicBezTo>
                  <a:pt x="25" y="97"/>
                  <a:pt x="24" y="93"/>
                  <a:pt x="23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0" y="82"/>
                  <a:pt x="0" y="82"/>
                  <a:pt x="0" y="82"/>
                </a:cubicBezTo>
                <a:cubicBezTo>
                  <a:pt x="20" y="23"/>
                  <a:pt x="20" y="23"/>
                  <a:pt x="20" y="23"/>
                </a:cubicBezTo>
                <a:cubicBezTo>
                  <a:pt x="43" y="31"/>
                  <a:pt x="43" y="31"/>
                  <a:pt x="43" y="31"/>
                </a:cubicBezTo>
                <a:cubicBezTo>
                  <a:pt x="45" y="29"/>
                  <a:pt x="48" y="27"/>
                  <a:pt x="50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0"/>
                  <a:pt x="50" y="0"/>
                  <a:pt x="50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6" y="27"/>
                  <a:pt x="118" y="28"/>
                  <a:pt x="119" y="30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0" y="91"/>
                  <a:pt x="140" y="93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55" y="117"/>
                  <a:pt x="155" y="117"/>
                  <a:pt x="155" y="117"/>
                </a:cubicBezTo>
                <a:cubicBezTo>
                  <a:pt x="104" y="154"/>
                  <a:pt x="104" y="154"/>
                  <a:pt x="104" y="154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7" y="135"/>
                  <a:pt x="84" y="135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1" y="135"/>
                  <a:pt x="81" y="135"/>
                  <a:pt x="80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65" y="155"/>
                  <a:pt x="65" y="155"/>
                  <a:pt x="65" y="155"/>
                </a:cubicBezTo>
                <a:cubicBezTo>
                  <a:pt x="13" y="118"/>
                  <a:pt x="13" y="118"/>
                  <a:pt x="13" y="118"/>
                </a:cubicBezTo>
                <a:close/>
                <a:moveTo>
                  <a:pt x="19" y="73"/>
                </a:moveTo>
                <a:cubicBezTo>
                  <a:pt x="36" y="79"/>
                  <a:pt x="36" y="79"/>
                  <a:pt x="36" y="79"/>
                </a:cubicBezTo>
                <a:cubicBezTo>
                  <a:pt x="37" y="83"/>
                  <a:pt x="37" y="83"/>
                  <a:pt x="37" y="83"/>
                </a:cubicBezTo>
                <a:cubicBezTo>
                  <a:pt x="38" y="88"/>
                  <a:pt x="40" y="93"/>
                  <a:pt x="42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4" y="101"/>
                  <a:pt x="44" y="101"/>
                  <a:pt x="44" y="101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9" y="120"/>
                  <a:pt x="80" y="120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5" y="120"/>
                  <a:pt x="88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6" y="118"/>
                  <a:pt x="96" y="118"/>
                  <a:pt x="96" y="118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5" y="90"/>
                  <a:pt x="126" y="86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37" y="39"/>
                  <a:pt x="137" y="39"/>
                  <a:pt x="137" y="39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0" y="41"/>
                  <a:pt x="107" y="38"/>
                  <a:pt x="103" y="3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99" y="35"/>
                  <a:pt x="99" y="35"/>
                  <a:pt x="99" y="35"/>
                </a:cubicBezTo>
                <a:cubicBezTo>
                  <a:pt x="99" y="14"/>
                  <a:pt x="99" y="14"/>
                  <a:pt x="99" y="14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34"/>
                  <a:pt x="65" y="34"/>
                  <a:pt x="65" y="34"/>
                </a:cubicBezTo>
                <a:cubicBezTo>
                  <a:pt x="61" y="36"/>
                  <a:pt x="61" y="36"/>
                  <a:pt x="61" y="36"/>
                </a:cubicBezTo>
                <a:cubicBezTo>
                  <a:pt x="57" y="38"/>
                  <a:pt x="53" y="41"/>
                  <a:pt x="50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47" y="47"/>
                  <a:pt x="47" y="47"/>
                  <a:pt x="47" y="47"/>
                </a:cubicBezTo>
                <a:cubicBezTo>
                  <a:pt x="29" y="41"/>
                  <a:pt x="29" y="41"/>
                  <a:pt x="29" y="41"/>
                </a:cubicBezTo>
                <a:cubicBezTo>
                  <a:pt x="19" y="73"/>
                  <a:pt x="19" y="73"/>
                  <a:pt x="19" y="73"/>
                </a:cubicBezTo>
                <a:close/>
                <a:moveTo>
                  <a:pt x="57" y="75"/>
                </a:moveTo>
                <a:cubicBezTo>
                  <a:pt x="57" y="61"/>
                  <a:pt x="69" y="50"/>
                  <a:pt x="83" y="50"/>
                </a:cubicBezTo>
                <a:cubicBezTo>
                  <a:pt x="83" y="50"/>
                  <a:pt x="83" y="50"/>
                  <a:pt x="83" y="50"/>
                </a:cubicBezTo>
                <a:cubicBezTo>
                  <a:pt x="98" y="50"/>
                  <a:pt x="110" y="61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10" y="90"/>
                  <a:pt x="98" y="101"/>
                  <a:pt x="83" y="10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87"/>
                  <a:pt x="83" y="87"/>
                  <a:pt x="83" y="87"/>
                </a:cubicBezTo>
                <a:cubicBezTo>
                  <a:pt x="90" y="87"/>
                  <a:pt x="95" y="82"/>
                  <a:pt x="95" y="75"/>
                </a:cubicBezTo>
                <a:cubicBezTo>
                  <a:pt x="95" y="75"/>
                  <a:pt x="95" y="75"/>
                  <a:pt x="95" y="75"/>
                </a:cubicBezTo>
                <a:cubicBezTo>
                  <a:pt x="95" y="69"/>
                  <a:pt x="90" y="64"/>
                  <a:pt x="83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77" y="64"/>
                  <a:pt x="72" y="69"/>
                  <a:pt x="72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82"/>
                  <a:pt x="77" y="87"/>
                  <a:pt x="83" y="87"/>
                </a:cubicBezTo>
                <a:cubicBezTo>
                  <a:pt x="83" y="87"/>
                  <a:pt x="83" y="87"/>
                  <a:pt x="83" y="87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9" y="101"/>
                  <a:pt x="57" y="90"/>
                  <a:pt x="57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1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4268788" y="1434907"/>
            <a:ext cx="590550" cy="5875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4268788" y="2321006"/>
            <a:ext cx="590550" cy="5891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4268788" y="3208692"/>
            <a:ext cx="590550" cy="5891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4268788" y="4096378"/>
            <a:ext cx="590550" cy="5891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5" name="Freeform 31"/>
          <p:cNvSpPr>
            <a:spLocks/>
          </p:cNvSpPr>
          <p:nvPr/>
        </p:nvSpPr>
        <p:spPr bwMode="auto">
          <a:xfrm>
            <a:off x="4057651" y="1223705"/>
            <a:ext cx="1012825" cy="367302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6" name="Freeform 32"/>
          <p:cNvSpPr>
            <a:spLocks/>
          </p:cNvSpPr>
          <p:nvPr/>
        </p:nvSpPr>
        <p:spPr bwMode="auto">
          <a:xfrm>
            <a:off x="4968876" y="1531775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7" name="Freeform 33"/>
          <p:cNvSpPr>
            <a:spLocks/>
          </p:cNvSpPr>
          <p:nvPr/>
        </p:nvSpPr>
        <p:spPr bwMode="auto">
          <a:xfrm>
            <a:off x="3906839" y="2416285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8" name="Freeform 34"/>
          <p:cNvSpPr>
            <a:spLocks/>
          </p:cNvSpPr>
          <p:nvPr/>
        </p:nvSpPr>
        <p:spPr bwMode="auto">
          <a:xfrm>
            <a:off x="3906839" y="4191658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5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5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5"/>
                </a:lnTo>
                <a:lnTo>
                  <a:pt x="169" y="0"/>
                </a:lnTo>
                <a:lnTo>
                  <a:pt x="91" y="0"/>
                </a:lnTo>
                <a:lnTo>
                  <a:pt x="0" y="125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9" name="Freeform 35"/>
          <p:cNvSpPr>
            <a:spLocks/>
          </p:cNvSpPr>
          <p:nvPr/>
        </p:nvSpPr>
        <p:spPr bwMode="auto">
          <a:xfrm>
            <a:off x="4968876" y="3303971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4459288" y="2508388"/>
            <a:ext cx="227012" cy="215967"/>
            <a:chOff x="2809" y="1408"/>
            <a:chExt cx="143" cy="136"/>
          </a:xfrm>
        </p:grpSpPr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37"/>
            <p:cNvSpPr>
              <a:spLocks noEditPoints="1"/>
            </p:cNvSpPr>
            <p:nvPr/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4476751" y="1603234"/>
            <a:ext cx="195263" cy="268371"/>
            <a:chOff x="2820" y="838"/>
            <a:chExt cx="123" cy="169"/>
          </a:xfrm>
        </p:grpSpPr>
        <p:sp>
          <p:nvSpPr>
            <p:cNvPr id="11302" name="Freeform 38"/>
            <p:cNvSpPr>
              <a:spLocks noEditPoints="1"/>
            </p:cNvSpPr>
            <p:nvPr/>
          </p:nvSpPr>
          <p:spPr bwMode="auto">
            <a:xfrm>
              <a:off x="2841" y="856"/>
              <a:ext cx="55" cy="70"/>
            </a:xfrm>
            <a:custGeom>
              <a:avLst/>
              <a:gdLst>
                <a:gd name="T0" fmla="*/ 69 w 72"/>
                <a:gd name="T1" fmla="*/ 17 h 91"/>
                <a:gd name="T2" fmla="*/ 3 w 72"/>
                <a:gd name="T3" fmla="*/ 17 h 91"/>
                <a:gd name="T4" fmla="*/ 0 w 72"/>
                <a:gd name="T5" fmla="*/ 20 h 91"/>
                <a:gd name="T6" fmla="*/ 3 w 72"/>
                <a:gd name="T7" fmla="*/ 23 h 91"/>
                <a:gd name="T8" fmla="*/ 69 w 72"/>
                <a:gd name="T9" fmla="*/ 23 h 91"/>
                <a:gd name="T10" fmla="*/ 72 w 72"/>
                <a:gd name="T11" fmla="*/ 20 h 91"/>
                <a:gd name="T12" fmla="*/ 69 w 72"/>
                <a:gd name="T13" fmla="*/ 17 h 91"/>
                <a:gd name="T14" fmla="*/ 3 w 72"/>
                <a:gd name="T15" fmla="*/ 6 h 91"/>
                <a:gd name="T16" fmla="*/ 69 w 72"/>
                <a:gd name="T17" fmla="*/ 6 h 91"/>
                <a:gd name="T18" fmla="*/ 72 w 72"/>
                <a:gd name="T19" fmla="*/ 3 h 91"/>
                <a:gd name="T20" fmla="*/ 69 w 72"/>
                <a:gd name="T21" fmla="*/ 0 h 91"/>
                <a:gd name="T22" fmla="*/ 3 w 72"/>
                <a:gd name="T23" fmla="*/ 0 h 91"/>
                <a:gd name="T24" fmla="*/ 0 w 72"/>
                <a:gd name="T25" fmla="*/ 3 h 91"/>
                <a:gd name="T26" fmla="*/ 3 w 72"/>
                <a:gd name="T27" fmla="*/ 6 h 91"/>
                <a:gd name="T28" fmla="*/ 0 w 72"/>
                <a:gd name="T29" fmla="*/ 37 h 91"/>
                <a:gd name="T30" fmla="*/ 3 w 72"/>
                <a:gd name="T31" fmla="*/ 40 h 91"/>
                <a:gd name="T32" fmla="*/ 50 w 72"/>
                <a:gd name="T33" fmla="*/ 40 h 91"/>
                <a:gd name="T34" fmla="*/ 67 w 72"/>
                <a:gd name="T35" fmla="*/ 34 h 91"/>
                <a:gd name="T36" fmla="*/ 3 w 72"/>
                <a:gd name="T37" fmla="*/ 34 h 91"/>
                <a:gd name="T38" fmla="*/ 0 w 72"/>
                <a:gd name="T39" fmla="*/ 37 h 91"/>
                <a:gd name="T40" fmla="*/ 0 w 72"/>
                <a:gd name="T41" fmla="*/ 54 h 91"/>
                <a:gd name="T42" fmla="*/ 3 w 72"/>
                <a:gd name="T43" fmla="*/ 57 h 91"/>
                <a:gd name="T44" fmla="*/ 31 w 72"/>
                <a:gd name="T45" fmla="*/ 57 h 91"/>
                <a:gd name="T46" fmla="*/ 36 w 72"/>
                <a:gd name="T47" fmla="*/ 51 h 91"/>
                <a:gd name="T48" fmla="*/ 3 w 72"/>
                <a:gd name="T49" fmla="*/ 51 h 91"/>
                <a:gd name="T50" fmla="*/ 0 w 72"/>
                <a:gd name="T51" fmla="*/ 54 h 91"/>
                <a:gd name="T52" fmla="*/ 0 w 72"/>
                <a:gd name="T53" fmla="*/ 71 h 91"/>
                <a:gd name="T54" fmla="*/ 3 w 72"/>
                <a:gd name="T55" fmla="*/ 74 h 91"/>
                <a:gd name="T56" fmla="*/ 22 w 72"/>
                <a:gd name="T57" fmla="*/ 74 h 91"/>
                <a:gd name="T58" fmla="*/ 24 w 72"/>
                <a:gd name="T59" fmla="*/ 68 h 91"/>
                <a:gd name="T60" fmla="*/ 3 w 72"/>
                <a:gd name="T61" fmla="*/ 68 h 91"/>
                <a:gd name="T62" fmla="*/ 0 w 72"/>
                <a:gd name="T63" fmla="*/ 71 h 91"/>
                <a:gd name="T64" fmla="*/ 0 w 72"/>
                <a:gd name="T65" fmla="*/ 88 h 91"/>
                <a:gd name="T66" fmla="*/ 3 w 72"/>
                <a:gd name="T67" fmla="*/ 91 h 91"/>
                <a:gd name="T68" fmla="*/ 18 w 72"/>
                <a:gd name="T69" fmla="*/ 91 h 91"/>
                <a:gd name="T70" fmla="*/ 19 w 72"/>
                <a:gd name="T71" fmla="*/ 85 h 91"/>
                <a:gd name="T72" fmla="*/ 3 w 72"/>
                <a:gd name="T73" fmla="*/ 85 h 91"/>
                <a:gd name="T74" fmla="*/ 0 w 72"/>
                <a:gd name="T7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91">
                  <a:moveTo>
                    <a:pt x="69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3"/>
                    <a:pt x="72" y="22"/>
                    <a:pt x="72" y="20"/>
                  </a:cubicBezTo>
                  <a:cubicBezTo>
                    <a:pt x="72" y="19"/>
                    <a:pt x="71" y="17"/>
                    <a:pt x="69" y="17"/>
                  </a:cubicBezTo>
                  <a:close/>
                  <a:moveTo>
                    <a:pt x="3" y="6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71" y="6"/>
                    <a:pt x="72" y="5"/>
                    <a:pt x="72" y="3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0" y="37"/>
                  </a:moveTo>
                  <a:cubicBezTo>
                    <a:pt x="0" y="39"/>
                    <a:pt x="1" y="40"/>
                    <a:pt x="3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6" y="37"/>
                    <a:pt x="61" y="35"/>
                    <a:pt x="67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5"/>
                    <a:pt x="0" y="37"/>
                  </a:cubicBezTo>
                  <a:close/>
                  <a:moveTo>
                    <a:pt x="0" y="54"/>
                  </a:moveTo>
                  <a:cubicBezTo>
                    <a:pt x="0" y="56"/>
                    <a:pt x="1" y="57"/>
                    <a:pt x="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5"/>
                    <a:pt x="34" y="53"/>
                    <a:pt x="36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52"/>
                    <a:pt x="0" y="54"/>
                  </a:cubicBezTo>
                  <a:close/>
                  <a:moveTo>
                    <a:pt x="0" y="71"/>
                  </a:moveTo>
                  <a:cubicBezTo>
                    <a:pt x="0" y="72"/>
                    <a:pt x="1" y="74"/>
                    <a:pt x="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3" y="70"/>
                    <a:pt x="2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9"/>
                    <a:pt x="0" y="71"/>
                  </a:cubicBezTo>
                  <a:close/>
                  <a:moveTo>
                    <a:pt x="0" y="88"/>
                  </a:moveTo>
                  <a:cubicBezTo>
                    <a:pt x="0" y="89"/>
                    <a:pt x="1" y="91"/>
                    <a:pt x="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9" y="89"/>
                    <a:pt x="19" y="87"/>
                    <a:pt x="19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6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39"/>
            <p:cNvSpPr>
              <a:spLocks noEditPoints="1"/>
            </p:cNvSpPr>
            <p:nvPr/>
          </p:nvSpPr>
          <p:spPr bwMode="auto">
            <a:xfrm>
              <a:off x="2860" y="887"/>
              <a:ext cx="83" cy="81"/>
            </a:xfrm>
            <a:custGeom>
              <a:avLst/>
              <a:gdLst>
                <a:gd name="T0" fmla="*/ 90 w 109"/>
                <a:gd name="T1" fmla="*/ 19 h 106"/>
                <a:gd name="T2" fmla="*/ 20 w 109"/>
                <a:gd name="T3" fmla="*/ 19 h 106"/>
                <a:gd name="T4" fmla="*/ 20 w 109"/>
                <a:gd name="T5" fmla="*/ 87 h 106"/>
                <a:gd name="T6" fmla="*/ 90 w 109"/>
                <a:gd name="T7" fmla="*/ 87 h 106"/>
                <a:gd name="T8" fmla="*/ 90 w 109"/>
                <a:gd name="T9" fmla="*/ 19 h 106"/>
                <a:gd name="T10" fmla="*/ 30 w 109"/>
                <a:gd name="T11" fmla="*/ 77 h 106"/>
                <a:gd name="T12" fmla="*/ 30 w 109"/>
                <a:gd name="T13" fmla="*/ 29 h 106"/>
                <a:gd name="T14" fmla="*/ 79 w 109"/>
                <a:gd name="T15" fmla="*/ 29 h 106"/>
                <a:gd name="T16" fmla="*/ 79 w 109"/>
                <a:gd name="T17" fmla="*/ 77 h 106"/>
                <a:gd name="T18" fmla="*/ 30 w 109"/>
                <a:gd name="T1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6">
                  <a:moveTo>
                    <a:pt x="90" y="19"/>
                  </a:moveTo>
                  <a:cubicBezTo>
                    <a:pt x="70" y="0"/>
                    <a:pt x="39" y="0"/>
                    <a:pt x="20" y="19"/>
                  </a:cubicBezTo>
                  <a:cubicBezTo>
                    <a:pt x="0" y="38"/>
                    <a:pt x="0" y="68"/>
                    <a:pt x="20" y="87"/>
                  </a:cubicBezTo>
                  <a:cubicBezTo>
                    <a:pt x="39" y="106"/>
                    <a:pt x="70" y="106"/>
                    <a:pt x="90" y="87"/>
                  </a:cubicBezTo>
                  <a:cubicBezTo>
                    <a:pt x="109" y="68"/>
                    <a:pt x="109" y="38"/>
                    <a:pt x="90" y="19"/>
                  </a:cubicBezTo>
                  <a:close/>
                  <a:moveTo>
                    <a:pt x="30" y="77"/>
                  </a:moveTo>
                  <a:cubicBezTo>
                    <a:pt x="17" y="64"/>
                    <a:pt x="17" y="42"/>
                    <a:pt x="30" y="29"/>
                  </a:cubicBezTo>
                  <a:cubicBezTo>
                    <a:pt x="44" y="16"/>
                    <a:pt x="66" y="16"/>
                    <a:pt x="79" y="29"/>
                  </a:cubicBezTo>
                  <a:cubicBezTo>
                    <a:pt x="92" y="42"/>
                    <a:pt x="92" y="64"/>
                    <a:pt x="79" y="77"/>
                  </a:cubicBezTo>
                  <a:cubicBezTo>
                    <a:pt x="66" y="90"/>
                    <a:pt x="44" y="90"/>
                    <a:pt x="3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40"/>
            <p:cNvSpPr>
              <a:spLocks noEditPoints="1"/>
            </p:cNvSpPr>
            <p:nvPr/>
          </p:nvSpPr>
          <p:spPr bwMode="auto">
            <a:xfrm>
              <a:off x="2820" y="955"/>
              <a:ext cx="53" cy="52"/>
            </a:xfrm>
            <a:custGeom>
              <a:avLst/>
              <a:gdLst>
                <a:gd name="T0" fmla="*/ 65 w 69"/>
                <a:gd name="T1" fmla="*/ 4 h 68"/>
                <a:gd name="T2" fmla="*/ 51 w 69"/>
                <a:gd name="T3" fmla="*/ 4 h 68"/>
                <a:gd name="T4" fmla="*/ 51 w 69"/>
                <a:gd name="T5" fmla="*/ 4 h 68"/>
                <a:gd name="T6" fmla="*/ 65 w 69"/>
                <a:gd name="T7" fmla="*/ 18 h 68"/>
                <a:gd name="T8" fmla="*/ 65 w 69"/>
                <a:gd name="T9" fmla="*/ 18 h 68"/>
                <a:gd name="T10" fmla="*/ 65 w 69"/>
                <a:gd name="T11" fmla="*/ 4 h 68"/>
                <a:gd name="T12" fmla="*/ 4 w 69"/>
                <a:gd name="T13" fmla="*/ 50 h 68"/>
                <a:gd name="T14" fmla="*/ 4 w 69"/>
                <a:gd name="T15" fmla="*/ 64 h 68"/>
                <a:gd name="T16" fmla="*/ 18 w 69"/>
                <a:gd name="T17" fmla="*/ 64 h 68"/>
                <a:gd name="T18" fmla="*/ 60 w 69"/>
                <a:gd name="T19" fmla="*/ 23 h 68"/>
                <a:gd name="T20" fmla="*/ 46 w 69"/>
                <a:gd name="T21" fmla="*/ 9 h 68"/>
                <a:gd name="T22" fmla="*/ 4 w 69"/>
                <a:gd name="T23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5" y="4"/>
                  </a:moveTo>
                  <a:cubicBezTo>
                    <a:pt x="61" y="0"/>
                    <a:pt x="55" y="0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9" y="14"/>
                    <a:pt x="69" y="8"/>
                    <a:pt x="65" y="4"/>
                  </a:cubicBezTo>
                  <a:close/>
                  <a:moveTo>
                    <a:pt x="4" y="50"/>
                  </a:moveTo>
                  <a:cubicBezTo>
                    <a:pt x="0" y="54"/>
                    <a:pt x="0" y="60"/>
                    <a:pt x="4" y="64"/>
                  </a:cubicBezTo>
                  <a:cubicBezTo>
                    <a:pt x="8" y="68"/>
                    <a:pt x="14" y="68"/>
                    <a:pt x="18" y="64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46" y="9"/>
                    <a:pt x="46" y="9"/>
                    <a:pt x="46" y="9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2823" y="838"/>
              <a:ext cx="91" cy="104"/>
            </a:xfrm>
            <a:custGeom>
              <a:avLst/>
              <a:gdLst>
                <a:gd name="T0" fmla="*/ 57 w 119"/>
                <a:gd name="T1" fmla="*/ 125 h 136"/>
                <a:gd name="T2" fmla="*/ 18 w 119"/>
                <a:gd name="T3" fmla="*/ 125 h 136"/>
                <a:gd name="T4" fmla="*/ 11 w 119"/>
                <a:gd name="T5" fmla="*/ 119 h 136"/>
                <a:gd name="T6" fmla="*/ 11 w 119"/>
                <a:gd name="T7" fmla="*/ 18 h 136"/>
                <a:gd name="T8" fmla="*/ 18 w 119"/>
                <a:gd name="T9" fmla="*/ 12 h 136"/>
                <a:gd name="T10" fmla="*/ 100 w 119"/>
                <a:gd name="T11" fmla="*/ 12 h 136"/>
                <a:gd name="T12" fmla="*/ 107 w 119"/>
                <a:gd name="T13" fmla="*/ 18 h 136"/>
                <a:gd name="T14" fmla="*/ 107 w 119"/>
                <a:gd name="T15" fmla="*/ 71 h 136"/>
                <a:gd name="T16" fmla="*/ 119 w 119"/>
                <a:gd name="T17" fmla="*/ 73 h 136"/>
                <a:gd name="T18" fmla="*/ 119 w 119"/>
                <a:gd name="T19" fmla="*/ 18 h 136"/>
                <a:gd name="T20" fmla="*/ 100 w 119"/>
                <a:gd name="T21" fmla="*/ 0 h 136"/>
                <a:gd name="T22" fmla="*/ 18 w 119"/>
                <a:gd name="T23" fmla="*/ 0 h 136"/>
                <a:gd name="T24" fmla="*/ 0 w 119"/>
                <a:gd name="T25" fmla="*/ 18 h 136"/>
                <a:gd name="T26" fmla="*/ 0 w 119"/>
                <a:gd name="T27" fmla="*/ 119 h 136"/>
                <a:gd name="T28" fmla="*/ 18 w 119"/>
                <a:gd name="T29" fmla="*/ 136 h 136"/>
                <a:gd name="T30" fmla="*/ 61 w 119"/>
                <a:gd name="T31" fmla="*/ 136 h 136"/>
                <a:gd name="T32" fmla="*/ 57 w 119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57" y="125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14" y="125"/>
                    <a:pt x="11" y="122"/>
                    <a:pt x="11" y="1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4" y="12"/>
                    <a:pt x="107" y="15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1" y="71"/>
                    <a:pt x="115" y="72"/>
                    <a:pt x="119" y="73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8"/>
                    <a:pt x="111" y="0"/>
                    <a:pt x="10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8" y="136"/>
                    <a:pt x="18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9" y="133"/>
                    <a:pt x="58" y="129"/>
                    <a:pt x="57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5" name="Group 51"/>
          <p:cNvGrpSpPr>
            <a:grpSpLocks/>
          </p:cNvGrpSpPr>
          <p:nvPr/>
        </p:nvGrpSpPr>
        <p:grpSpPr bwMode="auto">
          <a:xfrm>
            <a:off x="4446588" y="3416719"/>
            <a:ext cx="215900" cy="174679"/>
            <a:chOff x="2801" y="1980"/>
            <a:chExt cx="136" cy="110"/>
          </a:xfrm>
        </p:grpSpPr>
        <p:sp>
          <p:nvSpPr>
            <p:cNvPr id="11306" name="Freeform 42"/>
            <p:cNvSpPr>
              <a:spLocks noEditPoints="1"/>
            </p:cNvSpPr>
            <p:nvPr/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4491038" y="4269470"/>
            <a:ext cx="177800" cy="242962"/>
            <a:chOff x="2829" y="2517"/>
            <a:chExt cx="112" cy="153"/>
          </a:xfrm>
        </p:grpSpPr>
        <p:sp>
          <p:nvSpPr>
            <p:cNvPr id="11308" name="Freeform 44"/>
            <p:cNvSpPr>
              <a:spLocks noEditPoints="1"/>
            </p:cNvSpPr>
            <p:nvPr/>
          </p:nvSpPr>
          <p:spPr bwMode="auto">
            <a:xfrm>
              <a:off x="2829" y="2517"/>
              <a:ext cx="112" cy="153"/>
            </a:xfrm>
            <a:custGeom>
              <a:avLst/>
              <a:gdLst>
                <a:gd name="T0" fmla="*/ 112 w 112"/>
                <a:gd name="T1" fmla="*/ 30 h 153"/>
                <a:gd name="T2" fmla="*/ 82 w 112"/>
                <a:gd name="T3" fmla="*/ 0 h 153"/>
                <a:gd name="T4" fmla="*/ 0 w 112"/>
                <a:gd name="T5" fmla="*/ 0 h 153"/>
                <a:gd name="T6" fmla="*/ 0 w 112"/>
                <a:gd name="T7" fmla="*/ 153 h 153"/>
                <a:gd name="T8" fmla="*/ 112 w 112"/>
                <a:gd name="T9" fmla="*/ 153 h 153"/>
                <a:gd name="T10" fmla="*/ 112 w 112"/>
                <a:gd name="T11" fmla="*/ 30 h 153"/>
                <a:gd name="T12" fmla="*/ 99 w 112"/>
                <a:gd name="T13" fmla="*/ 34 h 153"/>
                <a:gd name="T14" fmla="*/ 79 w 112"/>
                <a:gd name="T15" fmla="*/ 34 h 153"/>
                <a:gd name="T16" fmla="*/ 79 w 112"/>
                <a:gd name="T17" fmla="*/ 14 h 153"/>
                <a:gd name="T18" fmla="*/ 99 w 112"/>
                <a:gd name="T19" fmla="*/ 34 h 153"/>
                <a:gd name="T20" fmla="*/ 99 w 112"/>
                <a:gd name="T21" fmla="*/ 141 h 153"/>
                <a:gd name="T22" fmla="*/ 12 w 112"/>
                <a:gd name="T23" fmla="*/ 141 h 153"/>
                <a:gd name="T24" fmla="*/ 12 w 112"/>
                <a:gd name="T25" fmla="*/ 12 h 153"/>
                <a:gd name="T26" fmla="*/ 67 w 112"/>
                <a:gd name="T27" fmla="*/ 12 h 153"/>
                <a:gd name="T28" fmla="*/ 67 w 112"/>
                <a:gd name="T29" fmla="*/ 46 h 153"/>
                <a:gd name="T30" fmla="*/ 99 w 112"/>
                <a:gd name="T31" fmla="*/ 46 h 153"/>
                <a:gd name="T32" fmla="*/ 99 w 112"/>
                <a:gd name="T33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3">
                  <a:moveTo>
                    <a:pt x="112" y="30"/>
                  </a:moveTo>
                  <a:lnTo>
                    <a:pt x="8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12" y="153"/>
                  </a:lnTo>
                  <a:lnTo>
                    <a:pt x="112" y="30"/>
                  </a:lnTo>
                  <a:close/>
                  <a:moveTo>
                    <a:pt x="99" y="34"/>
                  </a:moveTo>
                  <a:lnTo>
                    <a:pt x="79" y="34"/>
                  </a:lnTo>
                  <a:lnTo>
                    <a:pt x="79" y="14"/>
                  </a:lnTo>
                  <a:lnTo>
                    <a:pt x="99" y="34"/>
                  </a:lnTo>
                  <a:close/>
                  <a:moveTo>
                    <a:pt x="99" y="141"/>
                  </a:moveTo>
                  <a:lnTo>
                    <a:pt x="12" y="141"/>
                  </a:lnTo>
                  <a:lnTo>
                    <a:pt x="12" y="12"/>
                  </a:lnTo>
                  <a:lnTo>
                    <a:pt x="67" y="12"/>
                  </a:lnTo>
                  <a:lnTo>
                    <a:pt x="67" y="46"/>
                  </a:lnTo>
                  <a:lnTo>
                    <a:pt x="99" y="46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850" y="2557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2850" y="2579"/>
              <a:ext cx="7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850" y="2602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850" y="2625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5435600" y="1436495"/>
            <a:ext cx="29527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Generating Initial Solution</a:t>
            </a: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5435600" y="3207103"/>
            <a:ext cx="29527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Crossover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773113" y="2333709"/>
            <a:ext cx="29527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Parent Selection</a:t>
            </a: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773113" y="4104318"/>
            <a:ext cx="29527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Mutation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17626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Outline of GA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18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4067944" y="1419622"/>
            <a:ext cx="590550" cy="5875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4067944" y="2305721"/>
            <a:ext cx="590550" cy="5891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4067944" y="3193407"/>
            <a:ext cx="590550" cy="5891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6" name="Freeform 32"/>
          <p:cNvSpPr>
            <a:spLocks/>
          </p:cNvSpPr>
          <p:nvPr/>
        </p:nvSpPr>
        <p:spPr bwMode="auto">
          <a:xfrm>
            <a:off x="4768032" y="1516490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7" name="Freeform 33"/>
          <p:cNvSpPr>
            <a:spLocks/>
          </p:cNvSpPr>
          <p:nvPr/>
        </p:nvSpPr>
        <p:spPr bwMode="auto">
          <a:xfrm>
            <a:off x="3705995" y="2401000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9" name="Freeform 35"/>
          <p:cNvSpPr>
            <a:spLocks/>
          </p:cNvSpPr>
          <p:nvPr/>
        </p:nvSpPr>
        <p:spPr bwMode="auto">
          <a:xfrm>
            <a:off x="4768032" y="3288686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4258444" y="2493103"/>
            <a:ext cx="227012" cy="215967"/>
            <a:chOff x="2809" y="1408"/>
            <a:chExt cx="143" cy="136"/>
          </a:xfrm>
        </p:grpSpPr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37"/>
            <p:cNvSpPr>
              <a:spLocks noEditPoints="1"/>
            </p:cNvSpPr>
            <p:nvPr/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4275907" y="1587949"/>
            <a:ext cx="195263" cy="268371"/>
            <a:chOff x="2820" y="838"/>
            <a:chExt cx="123" cy="169"/>
          </a:xfrm>
        </p:grpSpPr>
        <p:sp>
          <p:nvSpPr>
            <p:cNvPr id="11302" name="Freeform 38"/>
            <p:cNvSpPr>
              <a:spLocks noEditPoints="1"/>
            </p:cNvSpPr>
            <p:nvPr/>
          </p:nvSpPr>
          <p:spPr bwMode="auto">
            <a:xfrm>
              <a:off x="2841" y="856"/>
              <a:ext cx="55" cy="70"/>
            </a:xfrm>
            <a:custGeom>
              <a:avLst/>
              <a:gdLst>
                <a:gd name="T0" fmla="*/ 69 w 72"/>
                <a:gd name="T1" fmla="*/ 17 h 91"/>
                <a:gd name="T2" fmla="*/ 3 w 72"/>
                <a:gd name="T3" fmla="*/ 17 h 91"/>
                <a:gd name="T4" fmla="*/ 0 w 72"/>
                <a:gd name="T5" fmla="*/ 20 h 91"/>
                <a:gd name="T6" fmla="*/ 3 w 72"/>
                <a:gd name="T7" fmla="*/ 23 h 91"/>
                <a:gd name="T8" fmla="*/ 69 w 72"/>
                <a:gd name="T9" fmla="*/ 23 h 91"/>
                <a:gd name="T10" fmla="*/ 72 w 72"/>
                <a:gd name="T11" fmla="*/ 20 h 91"/>
                <a:gd name="T12" fmla="*/ 69 w 72"/>
                <a:gd name="T13" fmla="*/ 17 h 91"/>
                <a:gd name="T14" fmla="*/ 3 w 72"/>
                <a:gd name="T15" fmla="*/ 6 h 91"/>
                <a:gd name="T16" fmla="*/ 69 w 72"/>
                <a:gd name="T17" fmla="*/ 6 h 91"/>
                <a:gd name="T18" fmla="*/ 72 w 72"/>
                <a:gd name="T19" fmla="*/ 3 h 91"/>
                <a:gd name="T20" fmla="*/ 69 w 72"/>
                <a:gd name="T21" fmla="*/ 0 h 91"/>
                <a:gd name="T22" fmla="*/ 3 w 72"/>
                <a:gd name="T23" fmla="*/ 0 h 91"/>
                <a:gd name="T24" fmla="*/ 0 w 72"/>
                <a:gd name="T25" fmla="*/ 3 h 91"/>
                <a:gd name="T26" fmla="*/ 3 w 72"/>
                <a:gd name="T27" fmla="*/ 6 h 91"/>
                <a:gd name="T28" fmla="*/ 0 w 72"/>
                <a:gd name="T29" fmla="*/ 37 h 91"/>
                <a:gd name="T30" fmla="*/ 3 w 72"/>
                <a:gd name="T31" fmla="*/ 40 h 91"/>
                <a:gd name="T32" fmla="*/ 50 w 72"/>
                <a:gd name="T33" fmla="*/ 40 h 91"/>
                <a:gd name="T34" fmla="*/ 67 w 72"/>
                <a:gd name="T35" fmla="*/ 34 h 91"/>
                <a:gd name="T36" fmla="*/ 3 w 72"/>
                <a:gd name="T37" fmla="*/ 34 h 91"/>
                <a:gd name="T38" fmla="*/ 0 w 72"/>
                <a:gd name="T39" fmla="*/ 37 h 91"/>
                <a:gd name="T40" fmla="*/ 0 w 72"/>
                <a:gd name="T41" fmla="*/ 54 h 91"/>
                <a:gd name="T42" fmla="*/ 3 w 72"/>
                <a:gd name="T43" fmla="*/ 57 h 91"/>
                <a:gd name="T44" fmla="*/ 31 w 72"/>
                <a:gd name="T45" fmla="*/ 57 h 91"/>
                <a:gd name="T46" fmla="*/ 36 w 72"/>
                <a:gd name="T47" fmla="*/ 51 h 91"/>
                <a:gd name="T48" fmla="*/ 3 w 72"/>
                <a:gd name="T49" fmla="*/ 51 h 91"/>
                <a:gd name="T50" fmla="*/ 0 w 72"/>
                <a:gd name="T51" fmla="*/ 54 h 91"/>
                <a:gd name="T52" fmla="*/ 0 w 72"/>
                <a:gd name="T53" fmla="*/ 71 h 91"/>
                <a:gd name="T54" fmla="*/ 3 w 72"/>
                <a:gd name="T55" fmla="*/ 74 h 91"/>
                <a:gd name="T56" fmla="*/ 22 w 72"/>
                <a:gd name="T57" fmla="*/ 74 h 91"/>
                <a:gd name="T58" fmla="*/ 24 w 72"/>
                <a:gd name="T59" fmla="*/ 68 h 91"/>
                <a:gd name="T60" fmla="*/ 3 w 72"/>
                <a:gd name="T61" fmla="*/ 68 h 91"/>
                <a:gd name="T62" fmla="*/ 0 w 72"/>
                <a:gd name="T63" fmla="*/ 71 h 91"/>
                <a:gd name="T64" fmla="*/ 0 w 72"/>
                <a:gd name="T65" fmla="*/ 88 h 91"/>
                <a:gd name="T66" fmla="*/ 3 w 72"/>
                <a:gd name="T67" fmla="*/ 91 h 91"/>
                <a:gd name="T68" fmla="*/ 18 w 72"/>
                <a:gd name="T69" fmla="*/ 91 h 91"/>
                <a:gd name="T70" fmla="*/ 19 w 72"/>
                <a:gd name="T71" fmla="*/ 85 h 91"/>
                <a:gd name="T72" fmla="*/ 3 w 72"/>
                <a:gd name="T73" fmla="*/ 85 h 91"/>
                <a:gd name="T74" fmla="*/ 0 w 72"/>
                <a:gd name="T7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91">
                  <a:moveTo>
                    <a:pt x="69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3"/>
                    <a:pt x="72" y="22"/>
                    <a:pt x="72" y="20"/>
                  </a:cubicBezTo>
                  <a:cubicBezTo>
                    <a:pt x="72" y="19"/>
                    <a:pt x="71" y="17"/>
                    <a:pt x="69" y="17"/>
                  </a:cubicBezTo>
                  <a:close/>
                  <a:moveTo>
                    <a:pt x="3" y="6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71" y="6"/>
                    <a:pt x="72" y="5"/>
                    <a:pt x="72" y="3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0" y="37"/>
                  </a:moveTo>
                  <a:cubicBezTo>
                    <a:pt x="0" y="39"/>
                    <a:pt x="1" y="40"/>
                    <a:pt x="3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6" y="37"/>
                    <a:pt x="61" y="35"/>
                    <a:pt x="67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5"/>
                    <a:pt x="0" y="37"/>
                  </a:cubicBezTo>
                  <a:close/>
                  <a:moveTo>
                    <a:pt x="0" y="54"/>
                  </a:moveTo>
                  <a:cubicBezTo>
                    <a:pt x="0" y="56"/>
                    <a:pt x="1" y="57"/>
                    <a:pt x="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5"/>
                    <a:pt x="34" y="53"/>
                    <a:pt x="36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52"/>
                    <a:pt x="0" y="54"/>
                  </a:cubicBezTo>
                  <a:close/>
                  <a:moveTo>
                    <a:pt x="0" y="71"/>
                  </a:moveTo>
                  <a:cubicBezTo>
                    <a:pt x="0" y="72"/>
                    <a:pt x="1" y="74"/>
                    <a:pt x="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3" y="70"/>
                    <a:pt x="2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9"/>
                    <a:pt x="0" y="71"/>
                  </a:cubicBezTo>
                  <a:close/>
                  <a:moveTo>
                    <a:pt x="0" y="88"/>
                  </a:moveTo>
                  <a:cubicBezTo>
                    <a:pt x="0" y="89"/>
                    <a:pt x="1" y="91"/>
                    <a:pt x="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9" y="89"/>
                    <a:pt x="19" y="87"/>
                    <a:pt x="19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6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39"/>
            <p:cNvSpPr>
              <a:spLocks noEditPoints="1"/>
            </p:cNvSpPr>
            <p:nvPr/>
          </p:nvSpPr>
          <p:spPr bwMode="auto">
            <a:xfrm>
              <a:off x="2860" y="887"/>
              <a:ext cx="83" cy="81"/>
            </a:xfrm>
            <a:custGeom>
              <a:avLst/>
              <a:gdLst>
                <a:gd name="T0" fmla="*/ 90 w 109"/>
                <a:gd name="T1" fmla="*/ 19 h 106"/>
                <a:gd name="T2" fmla="*/ 20 w 109"/>
                <a:gd name="T3" fmla="*/ 19 h 106"/>
                <a:gd name="T4" fmla="*/ 20 w 109"/>
                <a:gd name="T5" fmla="*/ 87 h 106"/>
                <a:gd name="T6" fmla="*/ 90 w 109"/>
                <a:gd name="T7" fmla="*/ 87 h 106"/>
                <a:gd name="T8" fmla="*/ 90 w 109"/>
                <a:gd name="T9" fmla="*/ 19 h 106"/>
                <a:gd name="T10" fmla="*/ 30 w 109"/>
                <a:gd name="T11" fmla="*/ 77 h 106"/>
                <a:gd name="T12" fmla="*/ 30 w 109"/>
                <a:gd name="T13" fmla="*/ 29 h 106"/>
                <a:gd name="T14" fmla="*/ 79 w 109"/>
                <a:gd name="T15" fmla="*/ 29 h 106"/>
                <a:gd name="T16" fmla="*/ 79 w 109"/>
                <a:gd name="T17" fmla="*/ 77 h 106"/>
                <a:gd name="T18" fmla="*/ 30 w 109"/>
                <a:gd name="T1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6">
                  <a:moveTo>
                    <a:pt x="90" y="19"/>
                  </a:moveTo>
                  <a:cubicBezTo>
                    <a:pt x="70" y="0"/>
                    <a:pt x="39" y="0"/>
                    <a:pt x="20" y="19"/>
                  </a:cubicBezTo>
                  <a:cubicBezTo>
                    <a:pt x="0" y="38"/>
                    <a:pt x="0" y="68"/>
                    <a:pt x="20" y="87"/>
                  </a:cubicBezTo>
                  <a:cubicBezTo>
                    <a:pt x="39" y="106"/>
                    <a:pt x="70" y="106"/>
                    <a:pt x="90" y="87"/>
                  </a:cubicBezTo>
                  <a:cubicBezTo>
                    <a:pt x="109" y="68"/>
                    <a:pt x="109" y="38"/>
                    <a:pt x="90" y="19"/>
                  </a:cubicBezTo>
                  <a:close/>
                  <a:moveTo>
                    <a:pt x="30" y="77"/>
                  </a:moveTo>
                  <a:cubicBezTo>
                    <a:pt x="17" y="64"/>
                    <a:pt x="17" y="42"/>
                    <a:pt x="30" y="29"/>
                  </a:cubicBezTo>
                  <a:cubicBezTo>
                    <a:pt x="44" y="16"/>
                    <a:pt x="66" y="16"/>
                    <a:pt x="79" y="29"/>
                  </a:cubicBezTo>
                  <a:cubicBezTo>
                    <a:pt x="92" y="42"/>
                    <a:pt x="92" y="64"/>
                    <a:pt x="79" y="77"/>
                  </a:cubicBezTo>
                  <a:cubicBezTo>
                    <a:pt x="66" y="90"/>
                    <a:pt x="44" y="90"/>
                    <a:pt x="3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40"/>
            <p:cNvSpPr>
              <a:spLocks noEditPoints="1"/>
            </p:cNvSpPr>
            <p:nvPr/>
          </p:nvSpPr>
          <p:spPr bwMode="auto">
            <a:xfrm>
              <a:off x="2820" y="955"/>
              <a:ext cx="53" cy="52"/>
            </a:xfrm>
            <a:custGeom>
              <a:avLst/>
              <a:gdLst>
                <a:gd name="T0" fmla="*/ 65 w 69"/>
                <a:gd name="T1" fmla="*/ 4 h 68"/>
                <a:gd name="T2" fmla="*/ 51 w 69"/>
                <a:gd name="T3" fmla="*/ 4 h 68"/>
                <a:gd name="T4" fmla="*/ 51 w 69"/>
                <a:gd name="T5" fmla="*/ 4 h 68"/>
                <a:gd name="T6" fmla="*/ 65 w 69"/>
                <a:gd name="T7" fmla="*/ 18 h 68"/>
                <a:gd name="T8" fmla="*/ 65 w 69"/>
                <a:gd name="T9" fmla="*/ 18 h 68"/>
                <a:gd name="T10" fmla="*/ 65 w 69"/>
                <a:gd name="T11" fmla="*/ 4 h 68"/>
                <a:gd name="T12" fmla="*/ 4 w 69"/>
                <a:gd name="T13" fmla="*/ 50 h 68"/>
                <a:gd name="T14" fmla="*/ 4 w 69"/>
                <a:gd name="T15" fmla="*/ 64 h 68"/>
                <a:gd name="T16" fmla="*/ 18 w 69"/>
                <a:gd name="T17" fmla="*/ 64 h 68"/>
                <a:gd name="T18" fmla="*/ 60 w 69"/>
                <a:gd name="T19" fmla="*/ 23 h 68"/>
                <a:gd name="T20" fmla="*/ 46 w 69"/>
                <a:gd name="T21" fmla="*/ 9 h 68"/>
                <a:gd name="T22" fmla="*/ 4 w 69"/>
                <a:gd name="T23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5" y="4"/>
                  </a:moveTo>
                  <a:cubicBezTo>
                    <a:pt x="61" y="0"/>
                    <a:pt x="55" y="0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9" y="14"/>
                    <a:pt x="69" y="8"/>
                    <a:pt x="65" y="4"/>
                  </a:cubicBezTo>
                  <a:close/>
                  <a:moveTo>
                    <a:pt x="4" y="50"/>
                  </a:moveTo>
                  <a:cubicBezTo>
                    <a:pt x="0" y="54"/>
                    <a:pt x="0" y="60"/>
                    <a:pt x="4" y="64"/>
                  </a:cubicBezTo>
                  <a:cubicBezTo>
                    <a:pt x="8" y="68"/>
                    <a:pt x="14" y="68"/>
                    <a:pt x="18" y="64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46" y="9"/>
                    <a:pt x="46" y="9"/>
                    <a:pt x="46" y="9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2823" y="838"/>
              <a:ext cx="91" cy="104"/>
            </a:xfrm>
            <a:custGeom>
              <a:avLst/>
              <a:gdLst>
                <a:gd name="T0" fmla="*/ 57 w 119"/>
                <a:gd name="T1" fmla="*/ 125 h 136"/>
                <a:gd name="T2" fmla="*/ 18 w 119"/>
                <a:gd name="T3" fmla="*/ 125 h 136"/>
                <a:gd name="T4" fmla="*/ 11 w 119"/>
                <a:gd name="T5" fmla="*/ 119 h 136"/>
                <a:gd name="T6" fmla="*/ 11 w 119"/>
                <a:gd name="T7" fmla="*/ 18 h 136"/>
                <a:gd name="T8" fmla="*/ 18 w 119"/>
                <a:gd name="T9" fmla="*/ 12 h 136"/>
                <a:gd name="T10" fmla="*/ 100 w 119"/>
                <a:gd name="T11" fmla="*/ 12 h 136"/>
                <a:gd name="T12" fmla="*/ 107 w 119"/>
                <a:gd name="T13" fmla="*/ 18 h 136"/>
                <a:gd name="T14" fmla="*/ 107 w 119"/>
                <a:gd name="T15" fmla="*/ 71 h 136"/>
                <a:gd name="T16" fmla="*/ 119 w 119"/>
                <a:gd name="T17" fmla="*/ 73 h 136"/>
                <a:gd name="T18" fmla="*/ 119 w 119"/>
                <a:gd name="T19" fmla="*/ 18 h 136"/>
                <a:gd name="T20" fmla="*/ 100 w 119"/>
                <a:gd name="T21" fmla="*/ 0 h 136"/>
                <a:gd name="T22" fmla="*/ 18 w 119"/>
                <a:gd name="T23" fmla="*/ 0 h 136"/>
                <a:gd name="T24" fmla="*/ 0 w 119"/>
                <a:gd name="T25" fmla="*/ 18 h 136"/>
                <a:gd name="T26" fmla="*/ 0 w 119"/>
                <a:gd name="T27" fmla="*/ 119 h 136"/>
                <a:gd name="T28" fmla="*/ 18 w 119"/>
                <a:gd name="T29" fmla="*/ 136 h 136"/>
                <a:gd name="T30" fmla="*/ 61 w 119"/>
                <a:gd name="T31" fmla="*/ 136 h 136"/>
                <a:gd name="T32" fmla="*/ 57 w 119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57" y="125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14" y="125"/>
                    <a:pt x="11" y="122"/>
                    <a:pt x="11" y="1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4" y="12"/>
                    <a:pt x="107" y="15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1" y="71"/>
                    <a:pt x="115" y="72"/>
                    <a:pt x="119" y="73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8"/>
                    <a:pt x="111" y="0"/>
                    <a:pt x="10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8" y="136"/>
                    <a:pt x="18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9" y="133"/>
                    <a:pt x="58" y="129"/>
                    <a:pt x="57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5" name="Group 51"/>
          <p:cNvGrpSpPr>
            <a:grpSpLocks/>
          </p:cNvGrpSpPr>
          <p:nvPr/>
        </p:nvGrpSpPr>
        <p:grpSpPr bwMode="auto">
          <a:xfrm>
            <a:off x="4245744" y="3401434"/>
            <a:ext cx="215900" cy="174679"/>
            <a:chOff x="2801" y="1980"/>
            <a:chExt cx="136" cy="110"/>
          </a:xfrm>
        </p:grpSpPr>
        <p:sp>
          <p:nvSpPr>
            <p:cNvPr id="11306" name="Freeform 42"/>
            <p:cNvSpPr>
              <a:spLocks noEditPoints="1"/>
            </p:cNvSpPr>
            <p:nvPr/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4290194" y="4254185"/>
            <a:ext cx="177800" cy="242962"/>
            <a:chOff x="2829" y="2517"/>
            <a:chExt cx="112" cy="153"/>
          </a:xfrm>
        </p:grpSpPr>
        <p:sp>
          <p:nvSpPr>
            <p:cNvPr id="11308" name="Freeform 44"/>
            <p:cNvSpPr>
              <a:spLocks noEditPoints="1"/>
            </p:cNvSpPr>
            <p:nvPr/>
          </p:nvSpPr>
          <p:spPr bwMode="auto">
            <a:xfrm>
              <a:off x="2829" y="2517"/>
              <a:ext cx="112" cy="153"/>
            </a:xfrm>
            <a:custGeom>
              <a:avLst/>
              <a:gdLst>
                <a:gd name="T0" fmla="*/ 112 w 112"/>
                <a:gd name="T1" fmla="*/ 30 h 153"/>
                <a:gd name="T2" fmla="*/ 82 w 112"/>
                <a:gd name="T3" fmla="*/ 0 h 153"/>
                <a:gd name="T4" fmla="*/ 0 w 112"/>
                <a:gd name="T5" fmla="*/ 0 h 153"/>
                <a:gd name="T6" fmla="*/ 0 w 112"/>
                <a:gd name="T7" fmla="*/ 153 h 153"/>
                <a:gd name="T8" fmla="*/ 112 w 112"/>
                <a:gd name="T9" fmla="*/ 153 h 153"/>
                <a:gd name="T10" fmla="*/ 112 w 112"/>
                <a:gd name="T11" fmla="*/ 30 h 153"/>
                <a:gd name="T12" fmla="*/ 99 w 112"/>
                <a:gd name="T13" fmla="*/ 34 h 153"/>
                <a:gd name="T14" fmla="*/ 79 w 112"/>
                <a:gd name="T15" fmla="*/ 34 h 153"/>
                <a:gd name="T16" fmla="*/ 79 w 112"/>
                <a:gd name="T17" fmla="*/ 14 h 153"/>
                <a:gd name="T18" fmla="*/ 99 w 112"/>
                <a:gd name="T19" fmla="*/ 34 h 153"/>
                <a:gd name="T20" fmla="*/ 99 w 112"/>
                <a:gd name="T21" fmla="*/ 141 h 153"/>
                <a:gd name="T22" fmla="*/ 12 w 112"/>
                <a:gd name="T23" fmla="*/ 141 h 153"/>
                <a:gd name="T24" fmla="*/ 12 w 112"/>
                <a:gd name="T25" fmla="*/ 12 h 153"/>
                <a:gd name="T26" fmla="*/ 67 w 112"/>
                <a:gd name="T27" fmla="*/ 12 h 153"/>
                <a:gd name="T28" fmla="*/ 67 w 112"/>
                <a:gd name="T29" fmla="*/ 46 h 153"/>
                <a:gd name="T30" fmla="*/ 99 w 112"/>
                <a:gd name="T31" fmla="*/ 46 h 153"/>
                <a:gd name="T32" fmla="*/ 99 w 112"/>
                <a:gd name="T33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3">
                  <a:moveTo>
                    <a:pt x="112" y="30"/>
                  </a:moveTo>
                  <a:lnTo>
                    <a:pt x="8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12" y="153"/>
                  </a:lnTo>
                  <a:lnTo>
                    <a:pt x="112" y="30"/>
                  </a:lnTo>
                  <a:close/>
                  <a:moveTo>
                    <a:pt x="99" y="34"/>
                  </a:moveTo>
                  <a:lnTo>
                    <a:pt x="79" y="34"/>
                  </a:lnTo>
                  <a:lnTo>
                    <a:pt x="79" y="14"/>
                  </a:lnTo>
                  <a:lnTo>
                    <a:pt x="99" y="34"/>
                  </a:lnTo>
                  <a:close/>
                  <a:moveTo>
                    <a:pt x="99" y="141"/>
                  </a:moveTo>
                  <a:lnTo>
                    <a:pt x="12" y="141"/>
                  </a:lnTo>
                  <a:lnTo>
                    <a:pt x="12" y="12"/>
                  </a:lnTo>
                  <a:lnTo>
                    <a:pt x="67" y="12"/>
                  </a:lnTo>
                  <a:lnTo>
                    <a:pt x="67" y="46"/>
                  </a:lnTo>
                  <a:lnTo>
                    <a:pt x="99" y="46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850" y="2557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2850" y="2579"/>
              <a:ext cx="7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850" y="2602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850" y="2625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4139952" y="1419622"/>
            <a:ext cx="2952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" altLang="zh-CN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</a:t>
            </a:r>
          </a:p>
          <a:p>
            <a:pPr algn="ctr"/>
            <a:r>
              <a:rPr lang="en" altLang="zh-CN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Ranking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773113" y="2333709"/>
            <a:ext cx="2960688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" altLang="zh-CN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Sigma Scaling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402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Parent Selection</a:t>
            </a:r>
            <a:endParaRPr lang="en-US" altLang="zh-CN" sz="2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53">
            <a:extLst>
              <a:ext uri="{FF2B5EF4-FFF2-40B4-BE49-F238E27FC236}">
                <a16:creationId xmlns:a16="http://schemas.microsoft.com/office/drawing/2014/main" id="{B91213FB-FF0C-4E01-A4FF-1CFFB4E5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58" y="2305784"/>
            <a:ext cx="2952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" altLang="zh-CN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Sigma</a:t>
            </a:r>
          </a:p>
          <a:p>
            <a:pPr algn="ctr"/>
            <a:r>
              <a:rPr lang="en" altLang="zh-CN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Scaling</a:t>
            </a:r>
          </a:p>
        </p:txBody>
      </p:sp>
      <p:sp>
        <p:nvSpPr>
          <p:cNvPr id="3" name="Rectangle 53">
            <a:extLst>
              <a:ext uri="{FF2B5EF4-FFF2-40B4-BE49-F238E27FC236}">
                <a16:creationId xmlns:a16="http://schemas.microsoft.com/office/drawing/2014/main" id="{E98ACFC9-DD28-41FB-90EA-BE61A4A9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3241888"/>
            <a:ext cx="2952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" altLang="zh-CN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dirty="0" err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ournament</a:t>
            </a:r>
            <a:endParaRPr lang="en-US" altLang="zh-CN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Selection</a:t>
            </a:r>
            <a:endParaRPr lang="en" altLang="zh-CN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585B2C-E23C-468E-9735-77E6403E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11946"/>
            <a:ext cx="2474914" cy="719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D1095F-AAF7-4F6B-968F-86C7E162A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795886"/>
            <a:ext cx="3794012" cy="13005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E436A5-6B65-4D2B-9552-4C55F93BD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149" y="17720"/>
            <a:ext cx="3975826" cy="14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2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1323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Crossover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4CDA4A-FC55-4A42-ACDD-1A7D9E36E20D}"/>
              </a:ext>
            </a:extLst>
          </p:cNvPr>
          <p:cNvSpPr/>
          <p:nvPr/>
        </p:nvSpPr>
        <p:spPr>
          <a:xfrm>
            <a:off x="755576" y="748686"/>
            <a:ext cx="73439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Step1:Order Crossover + Point Crossover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218195A6-BC3E-45D6-B830-39AA43CAE2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2060" y="1551271"/>
          <a:ext cx="8211940" cy="432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1194">
                  <a:extLst>
                    <a:ext uri="{9D8B030D-6E8A-4147-A177-3AD203B41FA5}">
                      <a16:colId xmlns:a16="http://schemas.microsoft.com/office/drawing/2014/main" val="195425965"/>
                    </a:ext>
                  </a:extLst>
                </a:gridCol>
                <a:gridCol w="821194">
                  <a:extLst>
                    <a:ext uri="{9D8B030D-6E8A-4147-A177-3AD203B41FA5}">
                      <a16:colId xmlns:a16="http://schemas.microsoft.com/office/drawing/2014/main" val="958160975"/>
                    </a:ext>
                  </a:extLst>
                </a:gridCol>
                <a:gridCol w="821194">
                  <a:extLst>
                    <a:ext uri="{9D8B030D-6E8A-4147-A177-3AD203B41FA5}">
                      <a16:colId xmlns:a16="http://schemas.microsoft.com/office/drawing/2014/main" val="2830792650"/>
                    </a:ext>
                  </a:extLst>
                </a:gridCol>
                <a:gridCol w="821194">
                  <a:extLst>
                    <a:ext uri="{9D8B030D-6E8A-4147-A177-3AD203B41FA5}">
                      <a16:colId xmlns:a16="http://schemas.microsoft.com/office/drawing/2014/main" val="778860954"/>
                    </a:ext>
                  </a:extLst>
                </a:gridCol>
                <a:gridCol w="821194">
                  <a:extLst>
                    <a:ext uri="{9D8B030D-6E8A-4147-A177-3AD203B41FA5}">
                      <a16:colId xmlns:a16="http://schemas.microsoft.com/office/drawing/2014/main" val="1476219148"/>
                    </a:ext>
                  </a:extLst>
                </a:gridCol>
                <a:gridCol w="821194">
                  <a:extLst>
                    <a:ext uri="{9D8B030D-6E8A-4147-A177-3AD203B41FA5}">
                      <a16:colId xmlns:a16="http://schemas.microsoft.com/office/drawing/2014/main" val="491485624"/>
                    </a:ext>
                  </a:extLst>
                </a:gridCol>
                <a:gridCol w="821194">
                  <a:extLst>
                    <a:ext uri="{9D8B030D-6E8A-4147-A177-3AD203B41FA5}">
                      <a16:colId xmlns:a16="http://schemas.microsoft.com/office/drawing/2014/main" val="4274332444"/>
                    </a:ext>
                  </a:extLst>
                </a:gridCol>
                <a:gridCol w="821194">
                  <a:extLst>
                    <a:ext uri="{9D8B030D-6E8A-4147-A177-3AD203B41FA5}">
                      <a16:colId xmlns:a16="http://schemas.microsoft.com/office/drawing/2014/main" val="1603290615"/>
                    </a:ext>
                  </a:extLst>
                </a:gridCol>
                <a:gridCol w="821194">
                  <a:extLst>
                    <a:ext uri="{9D8B030D-6E8A-4147-A177-3AD203B41FA5}">
                      <a16:colId xmlns:a16="http://schemas.microsoft.com/office/drawing/2014/main" val="679368225"/>
                    </a:ext>
                  </a:extLst>
                </a:gridCol>
                <a:gridCol w="821194">
                  <a:extLst>
                    <a:ext uri="{9D8B030D-6E8A-4147-A177-3AD203B41FA5}">
                      <a16:colId xmlns:a16="http://schemas.microsoft.com/office/drawing/2014/main" val="3859206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Trcuk3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6518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45135D4E-2D0B-4EE2-A728-2DD83B461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4608" y="2201129"/>
          <a:ext cx="8207020" cy="432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702">
                  <a:extLst>
                    <a:ext uri="{9D8B030D-6E8A-4147-A177-3AD203B41FA5}">
                      <a16:colId xmlns:a16="http://schemas.microsoft.com/office/drawing/2014/main" val="2662394805"/>
                    </a:ext>
                  </a:extLst>
                </a:gridCol>
                <a:gridCol w="820702">
                  <a:extLst>
                    <a:ext uri="{9D8B030D-6E8A-4147-A177-3AD203B41FA5}">
                      <a16:colId xmlns:a16="http://schemas.microsoft.com/office/drawing/2014/main" val="1352410563"/>
                    </a:ext>
                  </a:extLst>
                </a:gridCol>
                <a:gridCol w="820702">
                  <a:extLst>
                    <a:ext uri="{9D8B030D-6E8A-4147-A177-3AD203B41FA5}">
                      <a16:colId xmlns:a16="http://schemas.microsoft.com/office/drawing/2014/main" val="1093286444"/>
                    </a:ext>
                  </a:extLst>
                </a:gridCol>
                <a:gridCol w="820702">
                  <a:extLst>
                    <a:ext uri="{9D8B030D-6E8A-4147-A177-3AD203B41FA5}">
                      <a16:colId xmlns:a16="http://schemas.microsoft.com/office/drawing/2014/main" val="239537432"/>
                    </a:ext>
                  </a:extLst>
                </a:gridCol>
                <a:gridCol w="820702">
                  <a:extLst>
                    <a:ext uri="{9D8B030D-6E8A-4147-A177-3AD203B41FA5}">
                      <a16:colId xmlns:a16="http://schemas.microsoft.com/office/drawing/2014/main" val="2291487764"/>
                    </a:ext>
                  </a:extLst>
                </a:gridCol>
                <a:gridCol w="820702">
                  <a:extLst>
                    <a:ext uri="{9D8B030D-6E8A-4147-A177-3AD203B41FA5}">
                      <a16:colId xmlns:a16="http://schemas.microsoft.com/office/drawing/2014/main" val="3499751601"/>
                    </a:ext>
                  </a:extLst>
                </a:gridCol>
                <a:gridCol w="820702">
                  <a:extLst>
                    <a:ext uri="{9D8B030D-6E8A-4147-A177-3AD203B41FA5}">
                      <a16:colId xmlns:a16="http://schemas.microsoft.com/office/drawing/2014/main" val="2616731635"/>
                    </a:ext>
                  </a:extLst>
                </a:gridCol>
                <a:gridCol w="820702">
                  <a:extLst>
                    <a:ext uri="{9D8B030D-6E8A-4147-A177-3AD203B41FA5}">
                      <a16:colId xmlns:a16="http://schemas.microsoft.com/office/drawing/2014/main" val="3114031302"/>
                    </a:ext>
                  </a:extLst>
                </a:gridCol>
                <a:gridCol w="820702">
                  <a:extLst>
                    <a:ext uri="{9D8B030D-6E8A-4147-A177-3AD203B41FA5}">
                      <a16:colId xmlns:a16="http://schemas.microsoft.com/office/drawing/2014/main" val="2126179156"/>
                    </a:ext>
                  </a:extLst>
                </a:gridCol>
                <a:gridCol w="820702">
                  <a:extLst>
                    <a:ext uri="{9D8B030D-6E8A-4147-A177-3AD203B41FA5}">
                      <a16:colId xmlns:a16="http://schemas.microsoft.com/office/drawing/2014/main" val="32680546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33905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7AF64FED-15F4-4489-A37C-8540144A77BE}"/>
              </a:ext>
            </a:extLst>
          </p:cNvPr>
          <p:cNvSpPr txBox="1"/>
          <p:nvPr/>
        </p:nvSpPr>
        <p:spPr>
          <a:xfrm>
            <a:off x="0" y="1556771"/>
            <a:ext cx="10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Parent 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DB91D7E-B386-4169-8C04-44F17DB59893}"/>
              </a:ext>
            </a:extLst>
          </p:cNvPr>
          <p:cNvSpPr txBox="1"/>
          <p:nvPr/>
        </p:nvSpPr>
        <p:spPr>
          <a:xfrm>
            <a:off x="32372" y="2202418"/>
            <a:ext cx="10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Parent2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7DCBD0-134A-488E-AA11-88E2C1B6EC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329" y="3363838"/>
          <a:ext cx="435428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7855650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490238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841666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5823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2571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Turn1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Turn2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Turn3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Turn 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2125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1A6D0B4-66C5-4117-BF92-C8AB32B7F9E5}"/>
              </a:ext>
            </a:extLst>
          </p:cNvPr>
          <p:cNvSpPr txBox="1"/>
          <p:nvPr/>
        </p:nvSpPr>
        <p:spPr>
          <a:xfrm>
            <a:off x="301185" y="3363838"/>
            <a:ext cx="95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73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1323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Crossover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4CDA4A-FC55-4A42-ACDD-1A7D9E36E20D}"/>
              </a:ext>
            </a:extLst>
          </p:cNvPr>
          <p:cNvSpPr/>
          <p:nvPr/>
        </p:nvSpPr>
        <p:spPr>
          <a:xfrm>
            <a:off x="746105" y="747305"/>
            <a:ext cx="73439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Step1:Order Crossover + Point Crossover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AF64FED-15F4-4489-A37C-8540144A77BE}"/>
              </a:ext>
            </a:extLst>
          </p:cNvPr>
          <p:cNvSpPr txBox="1"/>
          <p:nvPr/>
        </p:nvSpPr>
        <p:spPr>
          <a:xfrm>
            <a:off x="792081" y="1398607"/>
            <a:ext cx="10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DB91D7E-B386-4169-8C04-44F17DB59893}"/>
              </a:ext>
            </a:extLst>
          </p:cNvPr>
          <p:cNvSpPr txBox="1"/>
          <p:nvPr/>
        </p:nvSpPr>
        <p:spPr>
          <a:xfrm>
            <a:off x="2843808" y="139860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Truck2                      ……           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BC8840-59F2-494A-84C5-A9315C8F91C4}"/>
                  </a:ext>
                </a:extLst>
              </p:cNvPr>
              <p:cNvSpPr txBox="1"/>
              <p:nvPr/>
            </p:nvSpPr>
            <p:spPr>
              <a:xfrm>
                <a:off x="181661" y="2113186"/>
                <a:ext cx="46140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BC8840-59F2-494A-84C5-A9315C8F9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1" y="2113186"/>
                <a:ext cx="461408" cy="345929"/>
              </a:xfrm>
              <a:prstGeom prst="rect">
                <a:avLst/>
              </a:prstGeom>
              <a:blipFill>
                <a:blip r:embed="rId2"/>
                <a:stretch>
                  <a:fillRect l="-12000" t="-3571" r="-1066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E245B0D-F1D3-495F-8CAF-F77470080417}"/>
              </a:ext>
            </a:extLst>
          </p:cNvPr>
          <p:cNvSpPr txBox="1"/>
          <p:nvPr/>
        </p:nvSpPr>
        <p:spPr>
          <a:xfrm>
            <a:off x="6516216" y="13986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Truck0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BFA4EB-5265-4044-A252-1A84A03A1151}"/>
              </a:ext>
            </a:extLst>
          </p:cNvPr>
          <p:cNvCxnSpPr>
            <a:cxnSpLocks/>
          </p:cNvCxnSpPr>
          <p:nvPr/>
        </p:nvCxnSpPr>
        <p:spPr>
          <a:xfrm flipH="1">
            <a:off x="719572" y="1851670"/>
            <a:ext cx="252029" cy="1729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E7E3F-790B-4647-8173-05CD9F06557C}"/>
              </a:ext>
            </a:extLst>
          </p:cNvPr>
          <p:cNvCxnSpPr>
            <a:cxnSpLocks/>
          </p:cNvCxnSpPr>
          <p:nvPr/>
        </p:nvCxnSpPr>
        <p:spPr>
          <a:xfrm>
            <a:off x="1403648" y="1833085"/>
            <a:ext cx="288032" cy="1915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A443513-919F-4075-95C6-FC795E618FD4}"/>
              </a:ext>
            </a:extLst>
          </p:cNvPr>
          <p:cNvCxnSpPr>
            <a:cxnSpLocks/>
          </p:cNvCxnSpPr>
          <p:nvPr/>
        </p:nvCxnSpPr>
        <p:spPr>
          <a:xfrm flipH="1">
            <a:off x="2789802" y="1833085"/>
            <a:ext cx="270030" cy="2182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8601B8D-6AE0-498D-90CF-3823AE7893BE}"/>
              </a:ext>
            </a:extLst>
          </p:cNvPr>
          <p:cNvCxnSpPr>
            <a:cxnSpLocks/>
          </p:cNvCxnSpPr>
          <p:nvPr/>
        </p:nvCxnSpPr>
        <p:spPr>
          <a:xfrm>
            <a:off x="3275856" y="1851670"/>
            <a:ext cx="427907" cy="2406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226E284-0661-419E-B5DA-1905F7C23F5C}"/>
              </a:ext>
            </a:extLst>
          </p:cNvPr>
          <p:cNvCxnSpPr>
            <a:cxnSpLocks/>
          </p:cNvCxnSpPr>
          <p:nvPr/>
        </p:nvCxnSpPr>
        <p:spPr>
          <a:xfrm flipH="1">
            <a:off x="6336197" y="1833085"/>
            <a:ext cx="396043" cy="2182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97C70B5-EBF1-465E-8372-053FF855EFC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056276" y="1767939"/>
            <a:ext cx="503423" cy="283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A70D5E0-5819-4FA5-BD50-7FB4812FFDEB}"/>
                  </a:ext>
                </a:extLst>
              </p:cNvPr>
              <p:cNvSpPr txBox="1"/>
              <p:nvPr/>
            </p:nvSpPr>
            <p:spPr>
              <a:xfrm>
                <a:off x="1611325" y="2113186"/>
                <a:ext cx="46140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A70D5E0-5819-4FA5-BD50-7FB4812FF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25" y="2113186"/>
                <a:ext cx="461408" cy="358431"/>
              </a:xfrm>
              <a:prstGeom prst="rect">
                <a:avLst/>
              </a:prstGeom>
              <a:blipFill>
                <a:blip r:embed="rId3"/>
                <a:stretch>
                  <a:fillRect l="-10526" t="-3448" r="-10526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B506D8-B47B-4F14-A3EC-3803C738C9C7}"/>
                  </a:ext>
                </a:extLst>
              </p:cNvPr>
              <p:cNvSpPr txBox="1"/>
              <p:nvPr/>
            </p:nvSpPr>
            <p:spPr>
              <a:xfrm>
                <a:off x="2280410" y="2113185"/>
                <a:ext cx="46140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B506D8-B47B-4F14-A3EC-3803C738C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10" y="2113185"/>
                <a:ext cx="461408" cy="345929"/>
              </a:xfrm>
              <a:prstGeom prst="rect">
                <a:avLst/>
              </a:prstGeom>
              <a:blipFill>
                <a:blip r:embed="rId4"/>
                <a:stretch>
                  <a:fillRect l="-10526" t="-3571" r="-10526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FE9D61D-21C1-4396-8513-228E31C7ABFB}"/>
                  </a:ext>
                </a:extLst>
              </p:cNvPr>
              <p:cNvSpPr txBox="1"/>
              <p:nvPr/>
            </p:nvSpPr>
            <p:spPr>
              <a:xfrm>
                <a:off x="3710074" y="2113185"/>
                <a:ext cx="461408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FE9D61D-21C1-4396-8513-228E31C7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74" y="2113185"/>
                <a:ext cx="461408" cy="352597"/>
              </a:xfrm>
              <a:prstGeom prst="rect">
                <a:avLst/>
              </a:prstGeom>
              <a:blipFill>
                <a:blip r:embed="rId5"/>
                <a:stretch>
                  <a:fillRect l="-12000" t="-3509" r="-10667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0D1CD7-31B6-444C-AE24-E2D6FE48A7E3}"/>
                  </a:ext>
                </a:extLst>
              </p:cNvPr>
              <p:cNvSpPr txBox="1"/>
              <p:nvPr/>
            </p:nvSpPr>
            <p:spPr>
              <a:xfrm>
                <a:off x="5874455" y="2113184"/>
                <a:ext cx="46140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0D1CD7-31B6-444C-AE24-E2D6FE48A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55" y="2113184"/>
                <a:ext cx="461408" cy="345929"/>
              </a:xfrm>
              <a:prstGeom prst="rect">
                <a:avLst/>
              </a:prstGeom>
              <a:blipFill>
                <a:blip r:embed="rId6"/>
                <a:stretch>
                  <a:fillRect l="-12000" t="-3571" r="-1066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A72613-950E-47BA-A11D-6FB945B96AAE}"/>
                  </a:ext>
                </a:extLst>
              </p:cNvPr>
              <p:cNvSpPr txBox="1"/>
              <p:nvPr/>
            </p:nvSpPr>
            <p:spPr>
              <a:xfrm>
                <a:off x="7566010" y="2113183"/>
                <a:ext cx="46140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A72613-950E-47BA-A11D-6FB945B9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010" y="2113183"/>
                <a:ext cx="461408" cy="358431"/>
              </a:xfrm>
              <a:prstGeom prst="rect">
                <a:avLst/>
              </a:prstGeom>
              <a:blipFill>
                <a:blip r:embed="rId7"/>
                <a:stretch>
                  <a:fillRect l="-10526" t="-3448" r="-10526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B5865503-E8BF-4C24-A767-A646A56A411A}"/>
              </a:ext>
            </a:extLst>
          </p:cNvPr>
          <p:cNvSpPr txBox="1"/>
          <p:nvPr/>
        </p:nvSpPr>
        <p:spPr>
          <a:xfrm>
            <a:off x="725883" y="2101482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FC8B2B9-4058-4C4D-96DA-8552C09E8BA0}"/>
              </a:ext>
            </a:extLst>
          </p:cNvPr>
          <p:cNvSpPr txBox="1"/>
          <p:nvPr/>
        </p:nvSpPr>
        <p:spPr>
          <a:xfrm>
            <a:off x="2886489" y="2052901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3D90FA9-7DCE-415A-8271-4617A387406E}"/>
              </a:ext>
            </a:extLst>
          </p:cNvPr>
          <p:cNvSpPr txBox="1"/>
          <p:nvPr/>
        </p:nvSpPr>
        <p:spPr>
          <a:xfrm>
            <a:off x="6623628" y="2096450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C6FF7A-09F0-4899-9359-C275EA160C35}"/>
              </a:ext>
            </a:extLst>
          </p:cNvPr>
          <p:cNvSpPr txBox="1"/>
          <p:nvPr/>
        </p:nvSpPr>
        <p:spPr>
          <a:xfrm>
            <a:off x="4684086" y="2113183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F69DD2-157C-4152-BC8B-1999A5577671}"/>
              </a:ext>
            </a:extLst>
          </p:cNvPr>
          <p:cNvSpPr txBox="1"/>
          <p:nvPr/>
        </p:nvSpPr>
        <p:spPr>
          <a:xfrm>
            <a:off x="297981" y="2608593"/>
            <a:ext cx="7044052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AutoNum type="arabicPeriod"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Choose a random cut point </a:t>
            </a:r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parent 1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AutoNum type="arabicPeriod"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Choose a random cut point </a:t>
            </a:r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parent 2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AutoNum type="arabicPeriod"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Sort the shorter part based on the sequence of longer part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AutoNum type="arabicPeriod"/>
            </a:pP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B7ECA53-9513-403F-99C4-962009E99D50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2684084" y="1629562"/>
            <a:ext cx="182786" cy="186689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EF6244C-B5C7-4A84-AE1C-24EB52CC0339}"/>
              </a:ext>
            </a:extLst>
          </p:cNvPr>
          <p:cNvSpPr txBox="1"/>
          <p:nvPr/>
        </p:nvSpPr>
        <p:spPr>
          <a:xfrm>
            <a:off x="1077838" y="3731867"/>
            <a:ext cx="10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Truck1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4500D01-C7C2-4FF4-945B-DEB66288E76D}"/>
              </a:ext>
            </a:extLst>
          </p:cNvPr>
          <p:cNvSpPr txBox="1"/>
          <p:nvPr/>
        </p:nvSpPr>
        <p:spPr>
          <a:xfrm>
            <a:off x="3129565" y="373186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Truck2                      ……           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3562CDF-5970-4D3D-9F5F-0E576D69F673}"/>
                  </a:ext>
                </a:extLst>
              </p:cNvPr>
              <p:cNvSpPr txBox="1"/>
              <p:nvPr/>
            </p:nvSpPr>
            <p:spPr>
              <a:xfrm>
                <a:off x="467418" y="4446446"/>
                <a:ext cx="46140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3562CDF-5970-4D3D-9F5F-0E576D69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8" y="4446446"/>
                <a:ext cx="461408" cy="345929"/>
              </a:xfrm>
              <a:prstGeom prst="rect">
                <a:avLst/>
              </a:prstGeom>
              <a:blipFill>
                <a:blip r:embed="rId8"/>
                <a:stretch>
                  <a:fillRect l="-12000" t="-3509" r="-10667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EDA4743E-F48A-4F5A-9E36-EAF31D7E03F9}"/>
              </a:ext>
            </a:extLst>
          </p:cNvPr>
          <p:cNvSpPr txBox="1"/>
          <p:nvPr/>
        </p:nvSpPr>
        <p:spPr>
          <a:xfrm>
            <a:off x="6801973" y="373186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Truck0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AA3B843-EAFD-41CE-A980-4EF30DC9F5AC}"/>
              </a:ext>
            </a:extLst>
          </p:cNvPr>
          <p:cNvCxnSpPr>
            <a:cxnSpLocks/>
          </p:cNvCxnSpPr>
          <p:nvPr/>
        </p:nvCxnSpPr>
        <p:spPr>
          <a:xfrm flipH="1">
            <a:off x="1005329" y="4184930"/>
            <a:ext cx="252029" cy="1729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18B3AE1-2710-4ED3-8CD2-092C6E64E9AD}"/>
              </a:ext>
            </a:extLst>
          </p:cNvPr>
          <p:cNvCxnSpPr>
            <a:cxnSpLocks/>
          </p:cNvCxnSpPr>
          <p:nvPr/>
        </p:nvCxnSpPr>
        <p:spPr>
          <a:xfrm>
            <a:off x="1689405" y="4166345"/>
            <a:ext cx="288032" cy="1915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EB32D70-BEFB-470E-8A98-6C31A210E9B4}"/>
              </a:ext>
            </a:extLst>
          </p:cNvPr>
          <p:cNvCxnSpPr>
            <a:cxnSpLocks/>
          </p:cNvCxnSpPr>
          <p:nvPr/>
        </p:nvCxnSpPr>
        <p:spPr>
          <a:xfrm flipH="1">
            <a:off x="3075559" y="4166345"/>
            <a:ext cx="270030" cy="2182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191C97F-9832-4E7D-A645-3D4A26D9DD7A}"/>
              </a:ext>
            </a:extLst>
          </p:cNvPr>
          <p:cNvCxnSpPr>
            <a:cxnSpLocks/>
          </p:cNvCxnSpPr>
          <p:nvPr/>
        </p:nvCxnSpPr>
        <p:spPr>
          <a:xfrm>
            <a:off x="3561613" y="4184930"/>
            <a:ext cx="427907" cy="2406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CBBC7D9-1928-4D07-884B-4FD137FB8BD0}"/>
              </a:ext>
            </a:extLst>
          </p:cNvPr>
          <p:cNvCxnSpPr>
            <a:cxnSpLocks/>
          </p:cNvCxnSpPr>
          <p:nvPr/>
        </p:nvCxnSpPr>
        <p:spPr>
          <a:xfrm flipH="1">
            <a:off x="6621954" y="4166345"/>
            <a:ext cx="396043" cy="2182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1A806D8-C70A-4298-B6CC-E8B350A2DEA7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7342033" y="4101199"/>
            <a:ext cx="503423" cy="283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39C78AE-C0A3-403B-8FEA-D0EE89201352}"/>
                  </a:ext>
                </a:extLst>
              </p:cNvPr>
              <p:cNvSpPr txBox="1"/>
              <p:nvPr/>
            </p:nvSpPr>
            <p:spPr>
              <a:xfrm>
                <a:off x="1897082" y="4446446"/>
                <a:ext cx="46140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39C78AE-C0A3-403B-8FEA-D0EE8920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082" y="4446446"/>
                <a:ext cx="461408" cy="358431"/>
              </a:xfrm>
              <a:prstGeom prst="rect">
                <a:avLst/>
              </a:prstGeom>
              <a:blipFill>
                <a:blip r:embed="rId9"/>
                <a:stretch>
                  <a:fillRect l="-10526" t="-3390" r="-10526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D835748-08DE-4A3A-B07D-23F858C03E6C}"/>
                  </a:ext>
                </a:extLst>
              </p:cNvPr>
              <p:cNvSpPr txBox="1"/>
              <p:nvPr/>
            </p:nvSpPr>
            <p:spPr>
              <a:xfrm>
                <a:off x="2566167" y="4446445"/>
                <a:ext cx="46140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D835748-08DE-4A3A-B07D-23F858C03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67" y="4446445"/>
                <a:ext cx="461408" cy="345929"/>
              </a:xfrm>
              <a:prstGeom prst="rect">
                <a:avLst/>
              </a:prstGeom>
              <a:blipFill>
                <a:blip r:embed="rId10"/>
                <a:stretch>
                  <a:fillRect l="-11842" t="-3509" r="-9211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836A235-264D-4B43-BAAB-E7696878A3E8}"/>
                  </a:ext>
                </a:extLst>
              </p:cNvPr>
              <p:cNvSpPr txBox="1"/>
              <p:nvPr/>
            </p:nvSpPr>
            <p:spPr>
              <a:xfrm>
                <a:off x="3995831" y="4446445"/>
                <a:ext cx="461408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836A235-264D-4B43-BAAB-E7696878A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31" y="4446445"/>
                <a:ext cx="461408" cy="352597"/>
              </a:xfrm>
              <a:prstGeom prst="rect">
                <a:avLst/>
              </a:prstGeom>
              <a:blipFill>
                <a:blip r:embed="rId11"/>
                <a:stretch>
                  <a:fillRect l="-10526" t="-3448" r="-10526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8274AA-4D34-4E05-B993-925BAC3ADA37}"/>
                  </a:ext>
                </a:extLst>
              </p:cNvPr>
              <p:cNvSpPr txBox="1"/>
              <p:nvPr/>
            </p:nvSpPr>
            <p:spPr>
              <a:xfrm>
                <a:off x="6160212" y="4446444"/>
                <a:ext cx="46140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8274AA-4D34-4E05-B993-925BAC3AD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212" y="4446444"/>
                <a:ext cx="461408" cy="345929"/>
              </a:xfrm>
              <a:prstGeom prst="rect">
                <a:avLst/>
              </a:prstGeom>
              <a:blipFill>
                <a:blip r:embed="rId12"/>
                <a:stretch>
                  <a:fillRect l="-12000" t="-3509" r="-10667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F017624-5DF9-4345-973A-A020C74940A9}"/>
                  </a:ext>
                </a:extLst>
              </p:cNvPr>
              <p:cNvSpPr txBox="1"/>
              <p:nvPr/>
            </p:nvSpPr>
            <p:spPr>
              <a:xfrm>
                <a:off x="7851767" y="4446443"/>
                <a:ext cx="46140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F017624-5DF9-4345-973A-A020C74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67" y="4446443"/>
                <a:ext cx="461408" cy="358431"/>
              </a:xfrm>
              <a:prstGeom prst="rect">
                <a:avLst/>
              </a:prstGeom>
              <a:blipFill>
                <a:blip r:embed="rId13"/>
                <a:stretch>
                  <a:fillRect l="-10526" t="-3390" r="-10526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30F744BD-BA6D-4048-94BA-4C675DA01C56}"/>
              </a:ext>
            </a:extLst>
          </p:cNvPr>
          <p:cNvSpPr txBox="1"/>
          <p:nvPr/>
        </p:nvSpPr>
        <p:spPr>
          <a:xfrm>
            <a:off x="1011640" y="4434742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71D43D4-63A0-4F5C-B565-9F6316140C1D}"/>
              </a:ext>
            </a:extLst>
          </p:cNvPr>
          <p:cNvSpPr txBox="1"/>
          <p:nvPr/>
        </p:nvSpPr>
        <p:spPr>
          <a:xfrm>
            <a:off x="3172246" y="4386161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6E22747-E2CB-418C-9B21-DEC5047A2676}"/>
              </a:ext>
            </a:extLst>
          </p:cNvPr>
          <p:cNvSpPr txBox="1"/>
          <p:nvPr/>
        </p:nvSpPr>
        <p:spPr>
          <a:xfrm>
            <a:off x="6909385" y="4429710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B31914B-8A74-460E-A2D9-72994A9BC486}"/>
              </a:ext>
            </a:extLst>
          </p:cNvPr>
          <p:cNvSpPr txBox="1"/>
          <p:nvPr/>
        </p:nvSpPr>
        <p:spPr>
          <a:xfrm>
            <a:off x="4969843" y="4446443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481AF6-16FF-4276-A86A-2EDC86E20B6C}"/>
              </a:ext>
            </a:extLst>
          </p:cNvPr>
          <p:cNvSpPr txBox="1"/>
          <p:nvPr/>
        </p:nvSpPr>
        <p:spPr>
          <a:xfrm flipH="1">
            <a:off x="-68211" y="1407209"/>
            <a:ext cx="11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Parent1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AF85A4-E782-40F1-84F5-FA2E4A477830}"/>
              </a:ext>
            </a:extLst>
          </p:cNvPr>
          <p:cNvSpPr txBox="1"/>
          <p:nvPr/>
        </p:nvSpPr>
        <p:spPr>
          <a:xfrm flipH="1">
            <a:off x="-14641" y="3715835"/>
            <a:ext cx="11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Parent2</a:t>
            </a:r>
            <a:endParaRPr lang="zh-CN" altLang="en-US" dirty="0"/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72ED5FE5-B69C-4587-B75B-EEFC5E6927B7}"/>
              </a:ext>
            </a:extLst>
          </p:cNvPr>
          <p:cNvCxnSpPr>
            <a:endCxn id="69" idx="0"/>
          </p:cNvCxnSpPr>
          <p:nvPr/>
        </p:nvCxnSpPr>
        <p:spPr>
          <a:xfrm rot="16200000" flipH="1">
            <a:off x="3403511" y="3623421"/>
            <a:ext cx="1123276" cy="5227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4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1323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Crossover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4CDA4A-FC55-4A42-ACDD-1A7D9E36E20D}"/>
              </a:ext>
            </a:extLst>
          </p:cNvPr>
          <p:cNvSpPr/>
          <p:nvPr/>
        </p:nvSpPr>
        <p:spPr>
          <a:xfrm>
            <a:off x="746105" y="747305"/>
            <a:ext cx="73439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Step1:Order Crossover + Point Crossover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481AF6-16FF-4276-A86A-2EDC86E20B6C}"/>
              </a:ext>
            </a:extLst>
          </p:cNvPr>
          <p:cNvSpPr txBox="1"/>
          <p:nvPr/>
        </p:nvSpPr>
        <p:spPr>
          <a:xfrm flipH="1">
            <a:off x="64231" y="1463470"/>
            <a:ext cx="11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Parent1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329A5A2-FBC6-4C23-A298-A1DA937A4D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1593352"/>
          <a:ext cx="81724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7240">
                  <a:extLst>
                    <a:ext uri="{9D8B030D-6E8A-4147-A177-3AD203B41FA5}">
                      <a16:colId xmlns:a16="http://schemas.microsoft.com/office/drawing/2014/main" val="448272422"/>
                    </a:ext>
                  </a:extLst>
                </a:gridCol>
                <a:gridCol w="817240">
                  <a:extLst>
                    <a:ext uri="{9D8B030D-6E8A-4147-A177-3AD203B41FA5}">
                      <a16:colId xmlns:a16="http://schemas.microsoft.com/office/drawing/2014/main" val="2631601057"/>
                    </a:ext>
                  </a:extLst>
                </a:gridCol>
                <a:gridCol w="817240">
                  <a:extLst>
                    <a:ext uri="{9D8B030D-6E8A-4147-A177-3AD203B41FA5}">
                      <a16:colId xmlns:a16="http://schemas.microsoft.com/office/drawing/2014/main" val="3662157317"/>
                    </a:ext>
                  </a:extLst>
                </a:gridCol>
                <a:gridCol w="817240">
                  <a:extLst>
                    <a:ext uri="{9D8B030D-6E8A-4147-A177-3AD203B41FA5}">
                      <a16:colId xmlns:a16="http://schemas.microsoft.com/office/drawing/2014/main" val="3027668745"/>
                    </a:ext>
                  </a:extLst>
                </a:gridCol>
                <a:gridCol w="817240">
                  <a:extLst>
                    <a:ext uri="{9D8B030D-6E8A-4147-A177-3AD203B41FA5}">
                      <a16:colId xmlns:a16="http://schemas.microsoft.com/office/drawing/2014/main" val="793035301"/>
                    </a:ext>
                  </a:extLst>
                </a:gridCol>
                <a:gridCol w="817240">
                  <a:extLst>
                    <a:ext uri="{9D8B030D-6E8A-4147-A177-3AD203B41FA5}">
                      <a16:colId xmlns:a16="http://schemas.microsoft.com/office/drawing/2014/main" val="340339578"/>
                    </a:ext>
                  </a:extLst>
                </a:gridCol>
                <a:gridCol w="817240">
                  <a:extLst>
                    <a:ext uri="{9D8B030D-6E8A-4147-A177-3AD203B41FA5}">
                      <a16:colId xmlns:a16="http://schemas.microsoft.com/office/drawing/2014/main" val="1637019278"/>
                    </a:ext>
                  </a:extLst>
                </a:gridCol>
                <a:gridCol w="817240">
                  <a:extLst>
                    <a:ext uri="{9D8B030D-6E8A-4147-A177-3AD203B41FA5}">
                      <a16:colId xmlns:a16="http://schemas.microsoft.com/office/drawing/2014/main" val="952816813"/>
                    </a:ext>
                  </a:extLst>
                </a:gridCol>
                <a:gridCol w="817240">
                  <a:extLst>
                    <a:ext uri="{9D8B030D-6E8A-4147-A177-3AD203B41FA5}">
                      <a16:colId xmlns:a16="http://schemas.microsoft.com/office/drawing/2014/main" val="2991693951"/>
                    </a:ext>
                  </a:extLst>
                </a:gridCol>
                <a:gridCol w="817240">
                  <a:extLst>
                    <a:ext uri="{9D8B030D-6E8A-4147-A177-3AD203B41FA5}">
                      <a16:colId xmlns:a16="http://schemas.microsoft.com/office/drawing/2014/main" val="226599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Truck1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Truck2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Truck3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Truck4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Truck5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Truck6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Truck7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Truck8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Truck9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Truck0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6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462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BDDA785-4834-4046-AEAE-8D6B1507F755}"/>
              </a:ext>
            </a:extLst>
          </p:cNvPr>
          <p:cNvSpPr txBox="1"/>
          <p:nvPr/>
        </p:nvSpPr>
        <p:spPr>
          <a:xfrm>
            <a:off x="143508" y="1903147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of Turns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D1C38B6-3A27-446B-B5D7-30CBEB9A6946}"/>
              </a:ext>
            </a:extLst>
          </p:cNvPr>
          <p:cNvCxnSpPr/>
          <p:nvPr/>
        </p:nvCxnSpPr>
        <p:spPr>
          <a:xfrm>
            <a:off x="4644008" y="242773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9F12066-3FBE-4BA6-9990-1B93D3222BD2}"/>
              </a:ext>
            </a:extLst>
          </p:cNvPr>
          <p:cNvSpPr txBox="1"/>
          <p:nvPr/>
        </p:nvSpPr>
        <p:spPr>
          <a:xfrm flipH="1">
            <a:off x="4833743" y="2503759"/>
            <a:ext cx="36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Randomly </a:t>
            </a:r>
            <a:r>
              <a:rPr lang="en-US" altLang="zh-CN" dirty="0" err="1"/>
              <a:t>Commbination</a:t>
            </a:r>
            <a:r>
              <a:rPr lang="en-US" altLang="zh-CN" dirty="0"/>
              <a:t> to 5 groups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B503D3C-E1B5-4C0D-A07A-D08E5EFE1330}"/>
                  </a:ext>
                </a:extLst>
              </p:cNvPr>
              <p:cNvSpPr txBox="1"/>
              <p:nvPr/>
            </p:nvSpPr>
            <p:spPr>
              <a:xfrm>
                <a:off x="-612576" y="4252489"/>
                <a:ext cx="7426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B503D3C-E1B5-4C0D-A07A-D08E5EFE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576" y="4252489"/>
                <a:ext cx="742629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FAF4228-8BEC-4C0D-9770-7B2635C0E21D}"/>
              </a:ext>
            </a:extLst>
          </p:cNvPr>
          <p:cNvSpPr txBox="1"/>
          <p:nvPr/>
        </p:nvSpPr>
        <p:spPr>
          <a:xfrm flipH="1">
            <a:off x="143508" y="362898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each group, we use the following conversion: 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6A4B95D-0AC1-4D7A-A112-52FC6A311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22" y="3998317"/>
            <a:ext cx="2202371" cy="876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99A17A9-3F01-4BD1-903A-6F3EDCC117F7}"/>
                  </a:ext>
                </a:extLst>
              </p:cNvPr>
              <p:cNvSpPr txBox="1"/>
              <p:nvPr/>
            </p:nvSpPr>
            <p:spPr>
              <a:xfrm>
                <a:off x="971600" y="2972440"/>
                <a:ext cx="7426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99A17A9-3F01-4BD1-903A-6F3EDCC1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72440"/>
                <a:ext cx="74262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51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41135" y="66422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-21236"/>
            <a:ext cx="3311528" cy="5164737"/>
            <a:chOff x="-1" y="-21236"/>
            <a:chExt cx="3311528" cy="5164737"/>
          </a:xfrm>
        </p:grpSpPr>
        <p:sp>
          <p:nvSpPr>
            <p:cNvPr id="3" name="Freeform 36"/>
            <p:cNvSpPr>
              <a:spLocks/>
            </p:cNvSpPr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80834" y="703128"/>
            <a:ext cx="2381945" cy="3737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5359" y="3403384"/>
            <a:ext cx="1957384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CONTENS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741164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42184" y="719179"/>
            <a:ext cx="307149" cy="413301"/>
            <a:chOff x="4211960" y="594800"/>
            <a:chExt cx="374475" cy="662059"/>
          </a:xfrm>
        </p:grpSpPr>
        <p:sp>
          <p:nvSpPr>
            <p:cNvPr id="37" name="直角三角形 36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37" idx="4"/>
              <a:endCxn id="37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41135" y="147956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056" y="155650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Details in Algorithms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1135" y="231014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6056" y="2387084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Completeness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41135" y="3125480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3202424"/>
            <a:ext cx="230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Evaluation of Results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1135" y="39332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6056" y="401014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Innovation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542184" y="1534519"/>
            <a:ext cx="307149" cy="413301"/>
            <a:chOff x="4211960" y="594800"/>
            <a:chExt cx="374475" cy="662059"/>
          </a:xfrm>
        </p:grpSpPr>
        <p:sp>
          <p:nvSpPr>
            <p:cNvPr id="42" name="直角三角形 41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4"/>
              <a:endCxn id="42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4542184" y="2365099"/>
            <a:ext cx="307149" cy="413301"/>
            <a:chOff x="4211960" y="594800"/>
            <a:chExt cx="374475" cy="662059"/>
          </a:xfrm>
        </p:grpSpPr>
        <p:sp>
          <p:nvSpPr>
            <p:cNvPr id="45" name="直角三角形 44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5" idx="4"/>
              <a:endCxn id="45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542184" y="3180439"/>
            <a:ext cx="307149" cy="413301"/>
            <a:chOff x="4211960" y="594800"/>
            <a:chExt cx="374475" cy="662059"/>
          </a:xfrm>
        </p:grpSpPr>
        <p:sp>
          <p:nvSpPr>
            <p:cNvPr id="48" name="直角三角形 47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>
              <a:stCxn id="48" idx="4"/>
              <a:endCxn id="48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542184" y="3988159"/>
            <a:ext cx="307149" cy="413301"/>
            <a:chOff x="4211960" y="594800"/>
            <a:chExt cx="374475" cy="662059"/>
          </a:xfrm>
        </p:grpSpPr>
        <p:sp>
          <p:nvSpPr>
            <p:cNvPr id="51" name="直角三角形 50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1" idx="4"/>
              <a:endCxn id="51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56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1323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Crossover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4CDA4A-FC55-4A42-ACDD-1A7D9E36E20D}"/>
              </a:ext>
            </a:extLst>
          </p:cNvPr>
          <p:cNvSpPr/>
          <p:nvPr/>
        </p:nvSpPr>
        <p:spPr>
          <a:xfrm>
            <a:off x="755576" y="748686"/>
            <a:ext cx="73439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Step2:Cycle Crossover + Point Crossover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AF64FED-15F4-4489-A37C-8540144A77BE}"/>
              </a:ext>
            </a:extLst>
          </p:cNvPr>
          <p:cNvSpPr txBox="1"/>
          <p:nvPr/>
        </p:nvSpPr>
        <p:spPr>
          <a:xfrm>
            <a:off x="0" y="1556771"/>
            <a:ext cx="10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Parent 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DB91D7E-B386-4169-8C04-44F17DB59893}"/>
              </a:ext>
            </a:extLst>
          </p:cNvPr>
          <p:cNvSpPr txBox="1"/>
          <p:nvPr/>
        </p:nvSpPr>
        <p:spPr>
          <a:xfrm>
            <a:off x="32372" y="2202418"/>
            <a:ext cx="10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Parent2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7DCBD0-134A-488E-AA11-88E2C1B6EC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4601" y="3363838"/>
          <a:ext cx="64177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3544">
                  <a:extLst>
                    <a:ext uri="{9D8B030D-6E8A-4147-A177-3AD203B41FA5}">
                      <a16:colId xmlns:a16="http://schemas.microsoft.com/office/drawing/2014/main" val="1785565033"/>
                    </a:ext>
                  </a:extLst>
                </a:gridCol>
                <a:gridCol w="1283544">
                  <a:extLst>
                    <a:ext uri="{9D8B030D-6E8A-4147-A177-3AD203B41FA5}">
                      <a16:colId xmlns:a16="http://schemas.microsoft.com/office/drawing/2014/main" val="3549023804"/>
                    </a:ext>
                  </a:extLst>
                </a:gridCol>
                <a:gridCol w="1283544">
                  <a:extLst>
                    <a:ext uri="{9D8B030D-6E8A-4147-A177-3AD203B41FA5}">
                      <a16:colId xmlns:a16="http://schemas.microsoft.com/office/drawing/2014/main" val="1684166683"/>
                    </a:ext>
                  </a:extLst>
                </a:gridCol>
                <a:gridCol w="1283544">
                  <a:extLst>
                    <a:ext uri="{9D8B030D-6E8A-4147-A177-3AD203B41FA5}">
                      <a16:colId xmlns:a16="http://schemas.microsoft.com/office/drawing/2014/main" val="865823716"/>
                    </a:ext>
                  </a:extLst>
                </a:gridCol>
                <a:gridCol w="1283544">
                  <a:extLst>
                    <a:ext uri="{9D8B030D-6E8A-4147-A177-3AD203B41FA5}">
                      <a16:colId xmlns:a16="http://schemas.microsoft.com/office/drawing/2014/main" val="132571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 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2125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1A6D0B4-66C5-4117-BF92-C8AB32B7F9E5}"/>
              </a:ext>
            </a:extLst>
          </p:cNvPr>
          <p:cNvSpPr txBox="1"/>
          <p:nvPr/>
        </p:nvSpPr>
        <p:spPr>
          <a:xfrm>
            <a:off x="301185" y="3363838"/>
            <a:ext cx="95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Turn 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651B874-586E-4428-BF24-C654A54CE3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2174635"/>
          <a:ext cx="435428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7855650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490238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841666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5823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2571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Turn1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Turn2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Turn3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Turn 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2125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E4FA8C4-A125-44A8-8C5E-882DBF1AF2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594242"/>
          <a:ext cx="435428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7855650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490238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841666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5823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2571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Turn1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Turn2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Turn3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Turn 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2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09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1323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Crossover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4CDA4A-FC55-4A42-ACDD-1A7D9E36E20D}"/>
              </a:ext>
            </a:extLst>
          </p:cNvPr>
          <p:cNvSpPr/>
          <p:nvPr/>
        </p:nvSpPr>
        <p:spPr>
          <a:xfrm>
            <a:off x="746105" y="747305"/>
            <a:ext cx="73439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Step2:Cycle Crossover + Point Crossover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AF64FED-15F4-4489-A37C-8540144A77BE}"/>
              </a:ext>
            </a:extLst>
          </p:cNvPr>
          <p:cNvSpPr txBox="1"/>
          <p:nvPr/>
        </p:nvSpPr>
        <p:spPr>
          <a:xfrm>
            <a:off x="792081" y="1398607"/>
            <a:ext cx="10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DB91D7E-B386-4169-8C04-44F17DB59893}"/>
              </a:ext>
            </a:extLst>
          </p:cNvPr>
          <p:cNvSpPr txBox="1"/>
          <p:nvPr/>
        </p:nvSpPr>
        <p:spPr>
          <a:xfrm>
            <a:off x="2843808" y="139860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Truck2                      ……           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BC8840-59F2-494A-84C5-A9315C8F91C4}"/>
                  </a:ext>
                </a:extLst>
              </p:cNvPr>
              <p:cNvSpPr txBox="1"/>
              <p:nvPr/>
            </p:nvSpPr>
            <p:spPr>
              <a:xfrm>
                <a:off x="181661" y="2113186"/>
                <a:ext cx="45268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BC8840-59F2-494A-84C5-A9315C8F9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1" y="2113186"/>
                <a:ext cx="452688" cy="345929"/>
              </a:xfrm>
              <a:prstGeom prst="rect">
                <a:avLst/>
              </a:prstGeom>
              <a:blipFill>
                <a:blip r:embed="rId2"/>
                <a:stretch>
                  <a:fillRect l="-12162" t="-3571" r="-10811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E245B0D-F1D3-495F-8CAF-F77470080417}"/>
              </a:ext>
            </a:extLst>
          </p:cNvPr>
          <p:cNvSpPr txBox="1"/>
          <p:nvPr/>
        </p:nvSpPr>
        <p:spPr>
          <a:xfrm>
            <a:off x="6516216" y="13986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Truck0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BFA4EB-5265-4044-A252-1A84A03A1151}"/>
              </a:ext>
            </a:extLst>
          </p:cNvPr>
          <p:cNvCxnSpPr>
            <a:cxnSpLocks/>
          </p:cNvCxnSpPr>
          <p:nvPr/>
        </p:nvCxnSpPr>
        <p:spPr>
          <a:xfrm flipH="1">
            <a:off x="719572" y="1851670"/>
            <a:ext cx="252029" cy="1729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E7E3F-790B-4647-8173-05CD9F06557C}"/>
              </a:ext>
            </a:extLst>
          </p:cNvPr>
          <p:cNvCxnSpPr>
            <a:cxnSpLocks/>
          </p:cNvCxnSpPr>
          <p:nvPr/>
        </p:nvCxnSpPr>
        <p:spPr>
          <a:xfrm>
            <a:off x="1403648" y="1833085"/>
            <a:ext cx="288032" cy="1915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A443513-919F-4075-95C6-FC795E618FD4}"/>
              </a:ext>
            </a:extLst>
          </p:cNvPr>
          <p:cNvCxnSpPr>
            <a:cxnSpLocks/>
          </p:cNvCxnSpPr>
          <p:nvPr/>
        </p:nvCxnSpPr>
        <p:spPr>
          <a:xfrm flipH="1">
            <a:off x="2789802" y="1833085"/>
            <a:ext cx="270030" cy="2182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8601B8D-6AE0-498D-90CF-3823AE7893BE}"/>
              </a:ext>
            </a:extLst>
          </p:cNvPr>
          <p:cNvCxnSpPr>
            <a:cxnSpLocks/>
          </p:cNvCxnSpPr>
          <p:nvPr/>
        </p:nvCxnSpPr>
        <p:spPr>
          <a:xfrm>
            <a:off x="3275856" y="1851670"/>
            <a:ext cx="427907" cy="2406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226E284-0661-419E-B5DA-1905F7C23F5C}"/>
              </a:ext>
            </a:extLst>
          </p:cNvPr>
          <p:cNvCxnSpPr>
            <a:cxnSpLocks/>
          </p:cNvCxnSpPr>
          <p:nvPr/>
        </p:nvCxnSpPr>
        <p:spPr>
          <a:xfrm flipH="1">
            <a:off x="6336197" y="1833085"/>
            <a:ext cx="396043" cy="2182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97C70B5-EBF1-465E-8372-053FF855EFC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056276" y="1767939"/>
            <a:ext cx="503423" cy="283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A70D5E0-5819-4FA5-BD50-7FB4812FFDEB}"/>
                  </a:ext>
                </a:extLst>
              </p:cNvPr>
              <p:cNvSpPr txBox="1"/>
              <p:nvPr/>
            </p:nvSpPr>
            <p:spPr>
              <a:xfrm>
                <a:off x="1611325" y="2113186"/>
                <a:ext cx="452688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A70D5E0-5819-4FA5-BD50-7FB4812FF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25" y="2113186"/>
                <a:ext cx="452688" cy="352597"/>
              </a:xfrm>
              <a:prstGeom prst="rect">
                <a:avLst/>
              </a:prstGeom>
              <a:blipFill>
                <a:blip r:embed="rId3"/>
                <a:stretch>
                  <a:fillRect l="-10667" t="-3509" r="-10667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B506D8-B47B-4F14-A3EC-3803C738C9C7}"/>
                  </a:ext>
                </a:extLst>
              </p:cNvPr>
              <p:cNvSpPr txBox="1"/>
              <p:nvPr/>
            </p:nvSpPr>
            <p:spPr>
              <a:xfrm>
                <a:off x="2280410" y="2113185"/>
                <a:ext cx="45268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B506D8-B47B-4F14-A3EC-3803C738C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10" y="2113185"/>
                <a:ext cx="452688" cy="345929"/>
              </a:xfrm>
              <a:prstGeom prst="rect">
                <a:avLst/>
              </a:prstGeom>
              <a:blipFill>
                <a:blip r:embed="rId4"/>
                <a:stretch>
                  <a:fillRect l="-10811" t="-3571" r="-1216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FE9D61D-21C1-4396-8513-228E31C7ABFB}"/>
                  </a:ext>
                </a:extLst>
              </p:cNvPr>
              <p:cNvSpPr txBox="1"/>
              <p:nvPr/>
            </p:nvSpPr>
            <p:spPr>
              <a:xfrm>
                <a:off x="3710074" y="2113185"/>
                <a:ext cx="452688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FE9D61D-21C1-4396-8513-228E31C7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74" y="2113185"/>
                <a:ext cx="452688" cy="352597"/>
              </a:xfrm>
              <a:prstGeom prst="rect">
                <a:avLst/>
              </a:prstGeom>
              <a:blipFill>
                <a:blip r:embed="rId5"/>
                <a:stretch>
                  <a:fillRect l="-12162" t="-3509" r="-10811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0D1CD7-31B6-444C-AE24-E2D6FE48A7E3}"/>
                  </a:ext>
                </a:extLst>
              </p:cNvPr>
              <p:cNvSpPr txBox="1"/>
              <p:nvPr/>
            </p:nvSpPr>
            <p:spPr>
              <a:xfrm>
                <a:off x="5874455" y="2113184"/>
                <a:ext cx="45268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0D1CD7-31B6-444C-AE24-E2D6FE48A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55" y="2113184"/>
                <a:ext cx="452688" cy="345929"/>
              </a:xfrm>
              <a:prstGeom prst="rect">
                <a:avLst/>
              </a:prstGeom>
              <a:blipFill>
                <a:blip r:embed="rId6"/>
                <a:stretch>
                  <a:fillRect l="-12162" t="-3571" r="-10811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A72613-950E-47BA-A11D-6FB945B96AAE}"/>
                  </a:ext>
                </a:extLst>
              </p:cNvPr>
              <p:cNvSpPr txBox="1"/>
              <p:nvPr/>
            </p:nvSpPr>
            <p:spPr>
              <a:xfrm>
                <a:off x="7566010" y="2113183"/>
                <a:ext cx="452688" cy="352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A72613-950E-47BA-A11D-6FB945B9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010" y="2113183"/>
                <a:ext cx="452688" cy="352789"/>
              </a:xfrm>
              <a:prstGeom prst="rect">
                <a:avLst/>
              </a:prstGeom>
              <a:blipFill>
                <a:blip r:embed="rId7"/>
                <a:stretch>
                  <a:fillRect l="-10811" t="-3448" r="-12162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B5865503-E8BF-4C24-A767-A646A56A411A}"/>
              </a:ext>
            </a:extLst>
          </p:cNvPr>
          <p:cNvSpPr txBox="1"/>
          <p:nvPr/>
        </p:nvSpPr>
        <p:spPr>
          <a:xfrm>
            <a:off x="725883" y="2101482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FC8B2B9-4058-4C4D-96DA-8552C09E8BA0}"/>
              </a:ext>
            </a:extLst>
          </p:cNvPr>
          <p:cNvSpPr txBox="1"/>
          <p:nvPr/>
        </p:nvSpPr>
        <p:spPr>
          <a:xfrm>
            <a:off x="2886489" y="2052901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3D90FA9-7DCE-415A-8271-4617A387406E}"/>
              </a:ext>
            </a:extLst>
          </p:cNvPr>
          <p:cNvSpPr txBox="1"/>
          <p:nvPr/>
        </p:nvSpPr>
        <p:spPr>
          <a:xfrm>
            <a:off x="6623628" y="2096450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C6FF7A-09F0-4899-9359-C275EA160C35}"/>
              </a:ext>
            </a:extLst>
          </p:cNvPr>
          <p:cNvSpPr txBox="1"/>
          <p:nvPr/>
        </p:nvSpPr>
        <p:spPr>
          <a:xfrm>
            <a:off x="4684086" y="2113183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481AF6-16FF-4276-A86A-2EDC86E20B6C}"/>
              </a:ext>
            </a:extLst>
          </p:cNvPr>
          <p:cNvSpPr txBox="1"/>
          <p:nvPr/>
        </p:nvSpPr>
        <p:spPr>
          <a:xfrm flipH="1">
            <a:off x="-68211" y="1407209"/>
            <a:ext cx="11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Parent1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AF85A4-E782-40F1-84F5-FA2E4A477830}"/>
              </a:ext>
            </a:extLst>
          </p:cNvPr>
          <p:cNvSpPr txBox="1"/>
          <p:nvPr/>
        </p:nvSpPr>
        <p:spPr>
          <a:xfrm flipH="1">
            <a:off x="-14641" y="3715835"/>
            <a:ext cx="11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Parent2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298C6C8-B207-4E0A-B467-101A5B04B1DC}"/>
              </a:ext>
            </a:extLst>
          </p:cNvPr>
          <p:cNvSpPr txBox="1"/>
          <p:nvPr/>
        </p:nvSpPr>
        <p:spPr>
          <a:xfrm>
            <a:off x="892574" y="3794801"/>
            <a:ext cx="10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Truck1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FEB33FA-5F44-4189-AF1D-E7CB7CEFD161}"/>
              </a:ext>
            </a:extLst>
          </p:cNvPr>
          <p:cNvSpPr txBox="1"/>
          <p:nvPr/>
        </p:nvSpPr>
        <p:spPr>
          <a:xfrm>
            <a:off x="2944301" y="379480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Truck2                      ……             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D97C539-983F-489F-AF1E-FD393E01A865}"/>
              </a:ext>
            </a:extLst>
          </p:cNvPr>
          <p:cNvSpPr txBox="1"/>
          <p:nvPr/>
        </p:nvSpPr>
        <p:spPr>
          <a:xfrm>
            <a:off x="6616709" y="379480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Truck0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64280F5-8BD9-453A-B0F0-6FCFE0E3A1B4}"/>
              </a:ext>
            </a:extLst>
          </p:cNvPr>
          <p:cNvCxnSpPr>
            <a:cxnSpLocks/>
          </p:cNvCxnSpPr>
          <p:nvPr/>
        </p:nvCxnSpPr>
        <p:spPr>
          <a:xfrm flipH="1">
            <a:off x="820065" y="4247864"/>
            <a:ext cx="252029" cy="1729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6A31FDA-6565-4C89-881F-FE3A9AB48F7A}"/>
              </a:ext>
            </a:extLst>
          </p:cNvPr>
          <p:cNvCxnSpPr>
            <a:cxnSpLocks/>
          </p:cNvCxnSpPr>
          <p:nvPr/>
        </p:nvCxnSpPr>
        <p:spPr>
          <a:xfrm>
            <a:off x="1504141" y="4229279"/>
            <a:ext cx="288032" cy="1915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1F13694-27BC-475B-807F-0CF1F9A22A41}"/>
              </a:ext>
            </a:extLst>
          </p:cNvPr>
          <p:cNvCxnSpPr>
            <a:cxnSpLocks/>
          </p:cNvCxnSpPr>
          <p:nvPr/>
        </p:nvCxnSpPr>
        <p:spPr>
          <a:xfrm flipH="1">
            <a:off x="2890295" y="4229279"/>
            <a:ext cx="270030" cy="2182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9015D5B-C4B6-44DC-B810-A37E14677D75}"/>
              </a:ext>
            </a:extLst>
          </p:cNvPr>
          <p:cNvCxnSpPr>
            <a:cxnSpLocks/>
          </p:cNvCxnSpPr>
          <p:nvPr/>
        </p:nvCxnSpPr>
        <p:spPr>
          <a:xfrm>
            <a:off x="3376349" y="4247864"/>
            <a:ext cx="427907" cy="2406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87F1600-3D97-489D-8F51-8FBEEF840CB9}"/>
              </a:ext>
            </a:extLst>
          </p:cNvPr>
          <p:cNvCxnSpPr>
            <a:cxnSpLocks/>
          </p:cNvCxnSpPr>
          <p:nvPr/>
        </p:nvCxnSpPr>
        <p:spPr>
          <a:xfrm flipH="1">
            <a:off x="6436690" y="4229279"/>
            <a:ext cx="396043" cy="2182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EE860E9-F0A3-4D0F-8D41-D9C7762D177A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7156769" y="4164133"/>
            <a:ext cx="503423" cy="283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BB08757-105C-4D79-9B6A-26AD95C397D3}"/>
                  </a:ext>
                </a:extLst>
              </p:cNvPr>
              <p:cNvSpPr txBox="1"/>
              <p:nvPr/>
            </p:nvSpPr>
            <p:spPr>
              <a:xfrm>
                <a:off x="1711818" y="4509380"/>
                <a:ext cx="452688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BB08757-105C-4D79-9B6A-26AD95C3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18" y="4509380"/>
                <a:ext cx="452688" cy="352597"/>
              </a:xfrm>
              <a:prstGeom prst="rect">
                <a:avLst/>
              </a:prstGeom>
              <a:blipFill>
                <a:blip r:embed="rId8"/>
                <a:stretch>
                  <a:fillRect l="-12162" t="-3448" r="-10811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0F4D1F2-9195-406C-8313-61702A47EEC9}"/>
                  </a:ext>
                </a:extLst>
              </p:cNvPr>
              <p:cNvSpPr txBox="1"/>
              <p:nvPr/>
            </p:nvSpPr>
            <p:spPr>
              <a:xfrm>
                <a:off x="2380903" y="4509379"/>
                <a:ext cx="45268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0F4D1F2-9195-406C-8313-61702A47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03" y="4509379"/>
                <a:ext cx="452688" cy="345929"/>
              </a:xfrm>
              <a:prstGeom prst="rect">
                <a:avLst/>
              </a:prstGeom>
              <a:blipFill>
                <a:blip r:embed="rId9"/>
                <a:stretch>
                  <a:fillRect l="-12162" t="-3571" r="-10811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186AAE0-183D-4334-B2E9-27B134BD1E38}"/>
                  </a:ext>
                </a:extLst>
              </p:cNvPr>
              <p:cNvSpPr txBox="1"/>
              <p:nvPr/>
            </p:nvSpPr>
            <p:spPr>
              <a:xfrm>
                <a:off x="3810567" y="4509379"/>
                <a:ext cx="452688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186AAE0-183D-4334-B2E9-27B134BD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567" y="4509379"/>
                <a:ext cx="452688" cy="352597"/>
              </a:xfrm>
              <a:prstGeom prst="rect">
                <a:avLst/>
              </a:prstGeom>
              <a:blipFill>
                <a:blip r:embed="rId10"/>
                <a:stretch>
                  <a:fillRect l="-10811" t="-3448" r="-12162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D87AAF9-C7B0-4E63-B076-E484AC70E449}"/>
                  </a:ext>
                </a:extLst>
              </p:cNvPr>
              <p:cNvSpPr txBox="1"/>
              <p:nvPr/>
            </p:nvSpPr>
            <p:spPr>
              <a:xfrm>
                <a:off x="5974948" y="4509378"/>
                <a:ext cx="45268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D87AAF9-C7B0-4E63-B076-E484AC70E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48" y="4509378"/>
                <a:ext cx="452688" cy="345929"/>
              </a:xfrm>
              <a:prstGeom prst="rect">
                <a:avLst/>
              </a:prstGeom>
              <a:blipFill>
                <a:blip r:embed="rId11"/>
                <a:stretch>
                  <a:fillRect l="-10811" t="-3571" r="-1216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45FE55F-792B-4116-8B43-736CAF0E4B0F}"/>
                  </a:ext>
                </a:extLst>
              </p:cNvPr>
              <p:cNvSpPr txBox="1"/>
              <p:nvPr/>
            </p:nvSpPr>
            <p:spPr>
              <a:xfrm>
                <a:off x="7666503" y="4509377"/>
                <a:ext cx="452688" cy="352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45FE55F-792B-4116-8B43-736CAF0E4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03" y="4509377"/>
                <a:ext cx="452688" cy="352789"/>
              </a:xfrm>
              <a:prstGeom prst="rect">
                <a:avLst/>
              </a:prstGeom>
              <a:blipFill>
                <a:blip r:embed="rId12"/>
                <a:stretch>
                  <a:fillRect l="-12162" t="-3448" r="-10811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文本框 109">
            <a:extLst>
              <a:ext uri="{FF2B5EF4-FFF2-40B4-BE49-F238E27FC236}">
                <a16:creationId xmlns:a16="http://schemas.microsoft.com/office/drawing/2014/main" id="{4F96782B-FA19-4DA5-A069-179CAE32A8FD}"/>
              </a:ext>
            </a:extLst>
          </p:cNvPr>
          <p:cNvSpPr txBox="1"/>
          <p:nvPr/>
        </p:nvSpPr>
        <p:spPr>
          <a:xfrm>
            <a:off x="826376" y="4497676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4E24F1F-87DF-415C-998C-4F749BCC84B3}"/>
              </a:ext>
            </a:extLst>
          </p:cNvPr>
          <p:cNvSpPr txBox="1"/>
          <p:nvPr/>
        </p:nvSpPr>
        <p:spPr>
          <a:xfrm>
            <a:off x="2986982" y="4449095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A5DD964-797F-46DA-809C-DF42B051DCCE}"/>
              </a:ext>
            </a:extLst>
          </p:cNvPr>
          <p:cNvSpPr txBox="1"/>
          <p:nvPr/>
        </p:nvSpPr>
        <p:spPr>
          <a:xfrm>
            <a:off x="6724121" y="4492644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72A55A1-824D-4ED1-9B0E-EC74EF6EE1FC}"/>
              </a:ext>
            </a:extLst>
          </p:cNvPr>
          <p:cNvSpPr txBox="1"/>
          <p:nvPr/>
        </p:nvSpPr>
        <p:spPr>
          <a:xfrm>
            <a:off x="4784579" y="4509377"/>
            <a:ext cx="6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8461B5C-F863-46A4-B073-8EDBBECC84A8}"/>
                  </a:ext>
                </a:extLst>
              </p:cNvPr>
              <p:cNvSpPr txBox="1"/>
              <p:nvPr/>
            </p:nvSpPr>
            <p:spPr>
              <a:xfrm>
                <a:off x="303547" y="4528557"/>
                <a:ext cx="45268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8461B5C-F863-46A4-B073-8EDBBECC8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47" y="4528557"/>
                <a:ext cx="452688" cy="345929"/>
              </a:xfrm>
              <a:prstGeom prst="rect">
                <a:avLst/>
              </a:prstGeom>
              <a:blipFill>
                <a:blip r:embed="rId13"/>
                <a:stretch>
                  <a:fillRect l="-12162" t="-3509" r="-10811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37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2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78726" y="176322"/>
            <a:ext cx="1645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800" b="1" dirty="0">
                <a:solidFill>
                  <a:schemeClr val="accent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75593-18AF-4D23-83E3-159580359CCB}"/>
              </a:ext>
            </a:extLst>
          </p:cNvPr>
          <p:cNvSpPr txBox="1"/>
          <p:nvPr/>
        </p:nvSpPr>
        <p:spPr>
          <a:xfrm>
            <a:off x="137840" y="6056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a child, its has M trucks with M routes,  we mutate each route: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31D7DC-6953-4D32-8A8B-93DFD93D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83" y="885056"/>
            <a:ext cx="6829425" cy="2190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36B1E1-2BF1-4E99-BAB3-C51AF5496DC2}"/>
              </a:ext>
            </a:extLst>
          </p:cNvPr>
          <p:cNvSpPr txBox="1"/>
          <p:nvPr/>
        </p:nvSpPr>
        <p:spPr>
          <a:xfrm>
            <a:off x="-58855" y="987574"/>
            <a:ext cx="419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Uniform mutation centered at vector t: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29477A-7B0E-4DFB-BAE4-8602814D094B}"/>
              </a:ext>
            </a:extLst>
          </p:cNvPr>
          <p:cNvSpPr txBox="1"/>
          <p:nvPr/>
        </p:nvSpPr>
        <p:spPr>
          <a:xfrm>
            <a:off x="-50133" y="3149555"/>
            <a:ext cx="803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Inversion mutation at vector p and vector f for each route:</a:t>
            </a:r>
          </a:p>
          <a:p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	The vertices at two sides are chosen to be  same to ensure connectivity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115D60-BE54-4EB7-BD30-5576A14151F8}"/>
              </a:ext>
            </a:extLst>
          </p:cNvPr>
          <p:cNvSpPr txBox="1"/>
          <p:nvPr/>
        </p:nvSpPr>
        <p:spPr>
          <a:xfrm>
            <a:off x="-9190" y="4073778"/>
            <a:ext cx="803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Reciprocal exchange for vector c for each route.</a:t>
            </a:r>
          </a:p>
        </p:txBody>
      </p:sp>
    </p:spTree>
    <p:extLst>
      <p:ext uri="{BB962C8B-B14F-4D97-AF65-F5344CB8AC3E}">
        <p14:creationId xmlns:p14="http://schemas.microsoft.com/office/powerpoint/2010/main" val="1923856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5979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Completeness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220096"/>
            <a:ext cx="2286000" cy="54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99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80"/>
          <p:cNvSpPr>
            <a:spLocks/>
          </p:cNvSpPr>
          <p:nvPr/>
        </p:nvSpPr>
        <p:spPr bwMode="auto">
          <a:xfrm>
            <a:off x="5796136" y="1995686"/>
            <a:ext cx="1975121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3 w 1555"/>
              <a:gd name="T7" fmla="*/ 1114 h 1114"/>
              <a:gd name="T8" fmla="*/ 1555 w 1555"/>
              <a:gd name="T9" fmla="*/ 557 h 1114"/>
              <a:gd name="T10" fmla="*/ 1153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3" y="1114"/>
                </a:lnTo>
                <a:lnTo>
                  <a:pt x="1555" y="557"/>
                </a:lnTo>
                <a:lnTo>
                  <a:pt x="11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6344847" y="2545444"/>
            <a:ext cx="1054054" cy="56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Drones</a:t>
            </a:r>
          </a:p>
        </p:txBody>
      </p:sp>
      <p:grpSp>
        <p:nvGrpSpPr>
          <p:cNvPr id="50" name="Group 85"/>
          <p:cNvGrpSpPr>
            <a:grpSpLocks/>
          </p:cNvGrpSpPr>
          <p:nvPr/>
        </p:nvGrpSpPr>
        <p:grpSpPr bwMode="auto">
          <a:xfrm>
            <a:off x="6731515" y="2130529"/>
            <a:ext cx="321354" cy="259196"/>
            <a:chOff x="3898" y="1638"/>
            <a:chExt cx="253" cy="204"/>
          </a:xfrm>
        </p:grpSpPr>
        <p:sp>
          <p:nvSpPr>
            <p:cNvPr id="51" name="Freeform 65"/>
            <p:cNvSpPr>
              <a:spLocks noEditPoints="1"/>
            </p:cNvSpPr>
            <p:nvPr/>
          </p:nvSpPr>
          <p:spPr bwMode="auto">
            <a:xfrm>
              <a:off x="3898" y="1707"/>
              <a:ext cx="227" cy="135"/>
            </a:xfrm>
            <a:custGeom>
              <a:avLst/>
              <a:gdLst>
                <a:gd name="T0" fmla="*/ 56 w 203"/>
                <a:gd name="T1" fmla="*/ 46 h 121"/>
                <a:gd name="T2" fmla="*/ 56 w 203"/>
                <a:gd name="T3" fmla="*/ 121 h 121"/>
                <a:gd name="T4" fmla="*/ 91 w 203"/>
                <a:gd name="T5" fmla="*/ 121 h 121"/>
                <a:gd name="T6" fmla="*/ 91 w 203"/>
                <a:gd name="T7" fmla="*/ 46 h 121"/>
                <a:gd name="T8" fmla="*/ 73 w 203"/>
                <a:gd name="T9" fmla="*/ 32 h 121"/>
                <a:gd name="T10" fmla="*/ 56 w 203"/>
                <a:gd name="T11" fmla="*/ 46 h 121"/>
                <a:gd name="T12" fmla="*/ 0 w 203"/>
                <a:gd name="T13" fmla="*/ 121 h 121"/>
                <a:gd name="T14" fmla="*/ 33 w 203"/>
                <a:gd name="T15" fmla="*/ 121 h 121"/>
                <a:gd name="T16" fmla="*/ 33 w 203"/>
                <a:gd name="T17" fmla="*/ 65 h 121"/>
                <a:gd name="T18" fmla="*/ 0 w 203"/>
                <a:gd name="T19" fmla="*/ 91 h 121"/>
                <a:gd name="T20" fmla="*/ 0 w 203"/>
                <a:gd name="T21" fmla="*/ 121 h 121"/>
                <a:gd name="T22" fmla="*/ 170 w 203"/>
                <a:gd name="T23" fmla="*/ 28 h 121"/>
                <a:gd name="T24" fmla="*/ 170 w 203"/>
                <a:gd name="T25" fmla="*/ 121 h 121"/>
                <a:gd name="T26" fmla="*/ 203 w 203"/>
                <a:gd name="T27" fmla="*/ 121 h 121"/>
                <a:gd name="T28" fmla="*/ 203 w 203"/>
                <a:gd name="T29" fmla="*/ 0 h 121"/>
                <a:gd name="T30" fmla="*/ 170 w 203"/>
                <a:gd name="T31" fmla="*/ 28 h 121"/>
                <a:gd name="T32" fmla="*/ 114 w 203"/>
                <a:gd name="T33" fmla="*/ 65 h 121"/>
                <a:gd name="T34" fmla="*/ 114 w 203"/>
                <a:gd name="T35" fmla="*/ 121 h 121"/>
                <a:gd name="T36" fmla="*/ 147 w 203"/>
                <a:gd name="T37" fmla="*/ 121 h 121"/>
                <a:gd name="T38" fmla="*/ 147 w 203"/>
                <a:gd name="T39" fmla="*/ 47 h 121"/>
                <a:gd name="T40" fmla="*/ 121 w 203"/>
                <a:gd name="T41" fmla="*/ 70 h 121"/>
                <a:gd name="T42" fmla="*/ 114 w 203"/>
                <a:gd name="T43" fmla="*/ 6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" h="121">
                  <a:moveTo>
                    <a:pt x="56" y="46"/>
                  </a:moveTo>
                  <a:lnTo>
                    <a:pt x="56" y="121"/>
                  </a:lnTo>
                  <a:lnTo>
                    <a:pt x="91" y="121"/>
                  </a:lnTo>
                  <a:lnTo>
                    <a:pt x="91" y="46"/>
                  </a:lnTo>
                  <a:lnTo>
                    <a:pt x="73" y="32"/>
                  </a:lnTo>
                  <a:lnTo>
                    <a:pt x="56" y="46"/>
                  </a:lnTo>
                  <a:close/>
                  <a:moveTo>
                    <a:pt x="0" y="121"/>
                  </a:moveTo>
                  <a:lnTo>
                    <a:pt x="33" y="121"/>
                  </a:lnTo>
                  <a:lnTo>
                    <a:pt x="33" y="65"/>
                  </a:lnTo>
                  <a:lnTo>
                    <a:pt x="0" y="91"/>
                  </a:lnTo>
                  <a:lnTo>
                    <a:pt x="0" y="121"/>
                  </a:lnTo>
                  <a:close/>
                  <a:moveTo>
                    <a:pt x="170" y="28"/>
                  </a:moveTo>
                  <a:lnTo>
                    <a:pt x="170" y="121"/>
                  </a:lnTo>
                  <a:lnTo>
                    <a:pt x="203" y="121"/>
                  </a:lnTo>
                  <a:lnTo>
                    <a:pt x="203" y="0"/>
                  </a:lnTo>
                  <a:lnTo>
                    <a:pt x="170" y="28"/>
                  </a:lnTo>
                  <a:close/>
                  <a:moveTo>
                    <a:pt x="114" y="65"/>
                  </a:moveTo>
                  <a:lnTo>
                    <a:pt x="114" y="121"/>
                  </a:lnTo>
                  <a:lnTo>
                    <a:pt x="147" y="121"/>
                  </a:lnTo>
                  <a:lnTo>
                    <a:pt x="147" y="47"/>
                  </a:lnTo>
                  <a:lnTo>
                    <a:pt x="121" y="70"/>
                  </a:lnTo>
                  <a:lnTo>
                    <a:pt x="11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6"/>
            <p:cNvSpPr>
              <a:spLocks/>
            </p:cNvSpPr>
            <p:nvPr/>
          </p:nvSpPr>
          <p:spPr bwMode="auto">
            <a:xfrm>
              <a:off x="3898" y="1638"/>
              <a:ext cx="253" cy="147"/>
            </a:xfrm>
            <a:custGeom>
              <a:avLst/>
              <a:gdLst>
                <a:gd name="T0" fmla="*/ 226 w 226"/>
                <a:gd name="T1" fmla="*/ 0 h 132"/>
                <a:gd name="T2" fmla="*/ 161 w 226"/>
                <a:gd name="T3" fmla="*/ 0 h 132"/>
                <a:gd name="T4" fmla="*/ 189 w 226"/>
                <a:gd name="T5" fmla="*/ 27 h 132"/>
                <a:gd name="T6" fmla="*/ 121 w 226"/>
                <a:gd name="T7" fmla="*/ 85 h 132"/>
                <a:gd name="T8" fmla="*/ 73 w 226"/>
                <a:gd name="T9" fmla="*/ 46 h 132"/>
                <a:gd name="T10" fmla="*/ 0 w 226"/>
                <a:gd name="T11" fmla="*/ 106 h 132"/>
                <a:gd name="T12" fmla="*/ 0 w 226"/>
                <a:gd name="T13" fmla="*/ 132 h 132"/>
                <a:gd name="T14" fmla="*/ 73 w 226"/>
                <a:gd name="T15" fmla="*/ 72 h 132"/>
                <a:gd name="T16" fmla="*/ 121 w 226"/>
                <a:gd name="T17" fmla="*/ 111 h 132"/>
                <a:gd name="T18" fmla="*/ 203 w 226"/>
                <a:gd name="T19" fmla="*/ 41 h 132"/>
                <a:gd name="T20" fmla="*/ 226 w 226"/>
                <a:gd name="T21" fmla="*/ 64 h 132"/>
                <a:gd name="T22" fmla="*/ 226 w 2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32">
                  <a:moveTo>
                    <a:pt x="226" y="0"/>
                  </a:moveTo>
                  <a:lnTo>
                    <a:pt x="161" y="0"/>
                  </a:lnTo>
                  <a:lnTo>
                    <a:pt x="189" y="27"/>
                  </a:lnTo>
                  <a:lnTo>
                    <a:pt x="121" y="85"/>
                  </a:lnTo>
                  <a:lnTo>
                    <a:pt x="73" y="46"/>
                  </a:lnTo>
                  <a:lnTo>
                    <a:pt x="0" y="106"/>
                  </a:lnTo>
                  <a:lnTo>
                    <a:pt x="0" y="132"/>
                  </a:lnTo>
                  <a:lnTo>
                    <a:pt x="73" y="72"/>
                  </a:lnTo>
                  <a:lnTo>
                    <a:pt x="121" y="111"/>
                  </a:lnTo>
                  <a:lnTo>
                    <a:pt x="203" y="41"/>
                  </a:lnTo>
                  <a:lnTo>
                    <a:pt x="226" y="6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6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3898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Completeness of SA</a:t>
            </a: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944" name="Freeform 80"/>
          <p:cNvSpPr>
            <a:spLocks/>
          </p:cNvSpPr>
          <p:nvPr/>
        </p:nvSpPr>
        <p:spPr bwMode="auto">
          <a:xfrm>
            <a:off x="4344326" y="1995686"/>
            <a:ext cx="1975121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3 w 1555"/>
              <a:gd name="T7" fmla="*/ 1114 h 1114"/>
              <a:gd name="T8" fmla="*/ 1555 w 1555"/>
              <a:gd name="T9" fmla="*/ 557 h 1114"/>
              <a:gd name="T10" fmla="*/ 1153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3" y="1114"/>
                </a:lnTo>
                <a:lnTo>
                  <a:pt x="1555" y="557"/>
                </a:lnTo>
                <a:lnTo>
                  <a:pt x="11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954" name="Group 90"/>
          <p:cNvGrpSpPr>
            <a:grpSpLocks/>
          </p:cNvGrpSpPr>
          <p:nvPr/>
        </p:nvGrpSpPr>
        <p:grpSpPr bwMode="auto">
          <a:xfrm>
            <a:off x="5178216" y="2088141"/>
            <a:ext cx="374450" cy="336498"/>
            <a:chOff x="3928" y="1191"/>
            <a:chExt cx="246" cy="221"/>
          </a:xfrm>
        </p:grpSpPr>
        <p:sp>
          <p:nvSpPr>
            <p:cNvPr id="36949" name="Freeform 85"/>
            <p:cNvSpPr>
              <a:spLocks/>
            </p:cNvSpPr>
            <p:nvPr/>
          </p:nvSpPr>
          <p:spPr bwMode="auto">
            <a:xfrm>
              <a:off x="3928" y="1191"/>
              <a:ext cx="182" cy="221"/>
            </a:xfrm>
            <a:custGeom>
              <a:avLst/>
              <a:gdLst>
                <a:gd name="T0" fmla="*/ 102 w 105"/>
                <a:gd name="T1" fmla="*/ 114 h 127"/>
                <a:gd name="T2" fmla="*/ 98 w 105"/>
                <a:gd name="T3" fmla="*/ 116 h 127"/>
                <a:gd name="T4" fmla="*/ 85 w 105"/>
                <a:gd name="T5" fmla="*/ 124 h 127"/>
                <a:gd name="T6" fmla="*/ 83 w 105"/>
                <a:gd name="T7" fmla="*/ 126 h 127"/>
                <a:gd name="T8" fmla="*/ 76 w 105"/>
                <a:gd name="T9" fmla="*/ 124 h 127"/>
                <a:gd name="T10" fmla="*/ 75 w 105"/>
                <a:gd name="T11" fmla="*/ 123 h 127"/>
                <a:gd name="T12" fmla="*/ 58 w 105"/>
                <a:gd name="T13" fmla="*/ 93 h 127"/>
                <a:gd name="T14" fmla="*/ 54 w 105"/>
                <a:gd name="T15" fmla="*/ 90 h 127"/>
                <a:gd name="T16" fmla="*/ 53 w 105"/>
                <a:gd name="T17" fmla="*/ 91 h 127"/>
                <a:gd name="T18" fmla="*/ 53 w 105"/>
                <a:gd name="T19" fmla="*/ 91 h 127"/>
                <a:gd name="T20" fmla="*/ 53 w 105"/>
                <a:gd name="T21" fmla="*/ 91 h 127"/>
                <a:gd name="T22" fmla="*/ 53 w 105"/>
                <a:gd name="T23" fmla="*/ 91 h 127"/>
                <a:gd name="T24" fmla="*/ 6 w 105"/>
                <a:gd name="T25" fmla="*/ 75 h 127"/>
                <a:gd name="T26" fmla="*/ 6 w 105"/>
                <a:gd name="T27" fmla="*/ 75 h 127"/>
                <a:gd name="T28" fmla="*/ 4 w 105"/>
                <a:gd name="T29" fmla="*/ 43 h 127"/>
                <a:gd name="T30" fmla="*/ 18 w 105"/>
                <a:gd name="T31" fmla="*/ 27 h 127"/>
                <a:gd name="T32" fmla="*/ 18 w 105"/>
                <a:gd name="T33" fmla="*/ 26 h 127"/>
                <a:gd name="T34" fmla="*/ 21 w 105"/>
                <a:gd name="T35" fmla="*/ 28 h 127"/>
                <a:gd name="T36" fmla="*/ 36 w 105"/>
                <a:gd name="T37" fmla="*/ 54 h 127"/>
                <a:gd name="T38" fmla="*/ 41 w 105"/>
                <a:gd name="T39" fmla="*/ 55 h 127"/>
                <a:gd name="T40" fmla="*/ 46 w 105"/>
                <a:gd name="T41" fmla="*/ 53 h 127"/>
                <a:gd name="T42" fmla="*/ 62 w 105"/>
                <a:gd name="T43" fmla="*/ 44 h 127"/>
                <a:gd name="T44" fmla="*/ 63 w 105"/>
                <a:gd name="T45" fmla="*/ 39 h 127"/>
                <a:gd name="T46" fmla="*/ 53 w 105"/>
                <a:gd name="T47" fmla="*/ 21 h 127"/>
                <a:gd name="T48" fmla="*/ 48 w 105"/>
                <a:gd name="T49" fmla="*/ 12 h 127"/>
                <a:gd name="T50" fmla="*/ 48 w 105"/>
                <a:gd name="T51" fmla="*/ 9 h 127"/>
                <a:gd name="T52" fmla="*/ 49 w 105"/>
                <a:gd name="T53" fmla="*/ 9 h 127"/>
                <a:gd name="T54" fmla="*/ 96 w 105"/>
                <a:gd name="T55" fmla="*/ 23 h 127"/>
                <a:gd name="T56" fmla="*/ 97 w 105"/>
                <a:gd name="T57" fmla="*/ 23 h 127"/>
                <a:gd name="T58" fmla="*/ 101 w 105"/>
                <a:gd name="T59" fmla="*/ 35 h 127"/>
                <a:gd name="T60" fmla="*/ 96 w 105"/>
                <a:gd name="T61" fmla="*/ 35 h 127"/>
                <a:gd name="T62" fmla="*/ 86 w 105"/>
                <a:gd name="T63" fmla="*/ 41 h 127"/>
                <a:gd name="T64" fmla="*/ 83 w 105"/>
                <a:gd name="T65" fmla="*/ 45 h 127"/>
                <a:gd name="T66" fmla="*/ 80 w 105"/>
                <a:gd name="T67" fmla="*/ 51 h 127"/>
                <a:gd name="T68" fmla="*/ 71 w 105"/>
                <a:gd name="T69" fmla="*/ 66 h 127"/>
                <a:gd name="T70" fmla="*/ 70 w 105"/>
                <a:gd name="T71" fmla="*/ 72 h 127"/>
                <a:gd name="T72" fmla="*/ 70 w 105"/>
                <a:gd name="T73" fmla="*/ 72 h 127"/>
                <a:gd name="T74" fmla="*/ 71 w 105"/>
                <a:gd name="T75" fmla="*/ 78 h 127"/>
                <a:gd name="T76" fmla="*/ 86 w 105"/>
                <a:gd name="T77" fmla="*/ 102 h 127"/>
                <a:gd name="T78" fmla="*/ 96 w 105"/>
                <a:gd name="T79" fmla="*/ 108 h 127"/>
                <a:gd name="T80" fmla="*/ 104 w 105"/>
                <a:gd name="T81" fmla="*/ 108 h 127"/>
                <a:gd name="T82" fmla="*/ 102 w 105"/>
                <a:gd name="T83" fmla="*/ 1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" h="127">
                  <a:moveTo>
                    <a:pt x="102" y="114"/>
                  </a:moveTo>
                  <a:cubicBezTo>
                    <a:pt x="98" y="116"/>
                    <a:pt x="98" y="116"/>
                    <a:pt x="98" y="116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0" y="127"/>
                    <a:pt x="77" y="126"/>
                    <a:pt x="76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2"/>
                    <a:pt x="56" y="91"/>
                    <a:pt x="54" y="90"/>
                  </a:cubicBezTo>
                  <a:cubicBezTo>
                    <a:pt x="54" y="90"/>
                    <a:pt x="53" y="90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36" y="98"/>
                    <a:pt x="16" y="92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65"/>
                    <a:pt x="0" y="53"/>
                    <a:pt x="4" y="43"/>
                  </a:cubicBezTo>
                  <a:cubicBezTo>
                    <a:pt x="7" y="36"/>
                    <a:pt x="12" y="31"/>
                    <a:pt x="18" y="27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9" y="26"/>
                    <a:pt x="20" y="26"/>
                    <a:pt x="21" y="2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7" y="56"/>
                    <a:pt x="40" y="56"/>
                    <a:pt x="41" y="55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3" y="43"/>
                    <a:pt x="64" y="40"/>
                    <a:pt x="63" y="3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1"/>
                    <a:pt x="47" y="10"/>
                    <a:pt x="48" y="9"/>
                  </a:cubicBezTo>
                  <a:cubicBezTo>
                    <a:pt x="48" y="9"/>
                    <a:pt x="48" y="9"/>
                    <a:pt x="49" y="9"/>
                  </a:cubicBezTo>
                  <a:cubicBezTo>
                    <a:pt x="66" y="0"/>
                    <a:pt x="86" y="7"/>
                    <a:pt x="96" y="23"/>
                  </a:cubicBezTo>
                  <a:cubicBezTo>
                    <a:pt x="96" y="23"/>
                    <a:pt x="96" y="23"/>
                    <a:pt x="97" y="23"/>
                  </a:cubicBezTo>
                  <a:cubicBezTo>
                    <a:pt x="99" y="27"/>
                    <a:pt x="100" y="31"/>
                    <a:pt x="101" y="35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2" y="35"/>
                    <a:pt x="88" y="38"/>
                    <a:pt x="86" y="4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8"/>
                    <a:pt x="70" y="70"/>
                    <a:pt x="70" y="7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4"/>
                    <a:pt x="71" y="76"/>
                    <a:pt x="71" y="7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8" y="106"/>
                    <a:pt x="92" y="108"/>
                    <a:pt x="96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5" y="111"/>
                    <a:pt x="104" y="113"/>
                    <a:pt x="102" y="1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0" name="Freeform 86"/>
            <p:cNvSpPr>
              <a:spLocks noEditPoints="1"/>
            </p:cNvSpPr>
            <p:nvPr/>
          </p:nvSpPr>
          <p:spPr bwMode="auto">
            <a:xfrm>
              <a:off x="4065" y="1266"/>
              <a:ext cx="109" cy="99"/>
            </a:xfrm>
            <a:custGeom>
              <a:avLst/>
              <a:gdLst>
                <a:gd name="T0" fmla="*/ 61 w 63"/>
                <a:gd name="T1" fmla="*/ 23 h 57"/>
                <a:gd name="T2" fmla="*/ 51 w 63"/>
                <a:gd name="T3" fmla="*/ 6 h 57"/>
                <a:gd name="T4" fmla="*/ 41 w 63"/>
                <a:gd name="T5" fmla="*/ 0 h 57"/>
                <a:gd name="T6" fmla="*/ 21 w 63"/>
                <a:gd name="T7" fmla="*/ 0 h 57"/>
                <a:gd name="T8" fmla="*/ 11 w 63"/>
                <a:gd name="T9" fmla="*/ 6 h 57"/>
                <a:gd name="T10" fmla="*/ 5 w 63"/>
                <a:gd name="T11" fmla="*/ 16 h 57"/>
                <a:gd name="T12" fmla="*/ 1 w 63"/>
                <a:gd name="T13" fmla="*/ 23 h 57"/>
                <a:gd name="T14" fmla="*/ 1 w 63"/>
                <a:gd name="T15" fmla="*/ 34 h 57"/>
                <a:gd name="T16" fmla="*/ 3 w 63"/>
                <a:gd name="T17" fmla="*/ 38 h 57"/>
                <a:gd name="T18" fmla="*/ 11 w 63"/>
                <a:gd name="T19" fmla="*/ 52 h 57"/>
                <a:gd name="T20" fmla="*/ 21 w 63"/>
                <a:gd name="T21" fmla="*/ 57 h 57"/>
                <a:gd name="T22" fmla="*/ 21 w 63"/>
                <a:gd name="T23" fmla="*/ 57 h 57"/>
                <a:gd name="T24" fmla="*/ 21 w 63"/>
                <a:gd name="T25" fmla="*/ 57 h 57"/>
                <a:gd name="T26" fmla="*/ 41 w 63"/>
                <a:gd name="T27" fmla="*/ 57 h 57"/>
                <a:gd name="T28" fmla="*/ 51 w 63"/>
                <a:gd name="T29" fmla="*/ 52 h 57"/>
                <a:gd name="T30" fmla="*/ 61 w 63"/>
                <a:gd name="T31" fmla="*/ 34 h 57"/>
                <a:gd name="T32" fmla="*/ 61 w 63"/>
                <a:gd name="T33" fmla="*/ 23 h 57"/>
                <a:gd name="T34" fmla="*/ 33 w 63"/>
                <a:gd name="T35" fmla="*/ 42 h 57"/>
                <a:gd name="T36" fmla="*/ 30 w 63"/>
                <a:gd name="T37" fmla="*/ 42 h 57"/>
                <a:gd name="T38" fmla="*/ 29 w 63"/>
                <a:gd name="T39" fmla="*/ 42 h 57"/>
                <a:gd name="T40" fmla="*/ 20 w 63"/>
                <a:gd name="T41" fmla="*/ 37 h 57"/>
                <a:gd name="T42" fmla="*/ 19 w 63"/>
                <a:gd name="T43" fmla="*/ 34 h 57"/>
                <a:gd name="T44" fmla="*/ 18 w 63"/>
                <a:gd name="T45" fmla="*/ 31 h 57"/>
                <a:gd name="T46" fmla="*/ 19 w 63"/>
                <a:gd name="T47" fmla="*/ 23 h 57"/>
                <a:gd name="T48" fmla="*/ 20 w 63"/>
                <a:gd name="T49" fmla="*/ 21 h 57"/>
                <a:gd name="T50" fmla="*/ 26 w 63"/>
                <a:gd name="T51" fmla="*/ 16 h 57"/>
                <a:gd name="T52" fmla="*/ 30 w 63"/>
                <a:gd name="T53" fmla="*/ 15 h 57"/>
                <a:gd name="T54" fmla="*/ 33 w 63"/>
                <a:gd name="T55" fmla="*/ 15 h 57"/>
                <a:gd name="T56" fmla="*/ 43 w 63"/>
                <a:gd name="T57" fmla="*/ 21 h 57"/>
                <a:gd name="T58" fmla="*/ 44 w 63"/>
                <a:gd name="T59" fmla="*/ 23 h 57"/>
                <a:gd name="T60" fmla="*/ 44 w 63"/>
                <a:gd name="T61" fmla="*/ 34 h 57"/>
                <a:gd name="T62" fmla="*/ 43 w 63"/>
                <a:gd name="T63" fmla="*/ 36 h 57"/>
                <a:gd name="T64" fmla="*/ 43 w 63"/>
                <a:gd name="T65" fmla="*/ 37 h 57"/>
                <a:gd name="T66" fmla="*/ 33 w 63"/>
                <a:gd name="T67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57">
                  <a:moveTo>
                    <a:pt x="61" y="23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49" y="3"/>
                    <a:pt x="45" y="0"/>
                    <a:pt x="4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3" y="3"/>
                    <a:pt x="11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0" y="31"/>
                    <a:pt x="1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7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5" y="57"/>
                    <a:pt x="49" y="55"/>
                    <a:pt x="51" y="52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3" y="31"/>
                    <a:pt x="63" y="26"/>
                    <a:pt x="61" y="23"/>
                  </a:cubicBezTo>
                  <a:moveTo>
                    <a:pt x="33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29" y="42"/>
                    <a:pt x="29" y="42"/>
                  </a:cubicBezTo>
                  <a:cubicBezTo>
                    <a:pt x="26" y="42"/>
                    <a:pt x="22" y="40"/>
                    <a:pt x="20" y="3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2"/>
                    <a:pt x="18" y="31"/>
                  </a:cubicBezTo>
                  <a:cubicBezTo>
                    <a:pt x="17" y="28"/>
                    <a:pt x="18" y="25"/>
                    <a:pt x="19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19"/>
                    <a:pt x="23" y="17"/>
                    <a:pt x="26" y="16"/>
                  </a:cubicBezTo>
                  <a:cubicBezTo>
                    <a:pt x="27" y="15"/>
                    <a:pt x="29" y="15"/>
                    <a:pt x="30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5"/>
                    <a:pt x="41" y="18"/>
                    <a:pt x="43" y="2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6"/>
                    <a:pt x="46" y="31"/>
                    <a:pt x="44" y="3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40"/>
                    <a:pt x="36" y="42"/>
                    <a:pt x="3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1" name="Freeform 87"/>
            <p:cNvSpPr>
              <a:spLocks noEditPoints="1"/>
            </p:cNvSpPr>
            <p:nvPr/>
          </p:nvSpPr>
          <p:spPr bwMode="auto">
            <a:xfrm>
              <a:off x="4065" y="1266"/>
              <a:ext cx="109" cy="99"/>
            </a:xfrm>
            <a:custGeom>
              <a:avLst/>
              <a:gdLst>
                <a:gd name="T0" fmla="*/ 61 w 63"/>
                <a:gd name="T1" fmla="*/ 23 h 57"/>
                <a:gd name="T2" fmla="*/ 51 w 63"/>
                <a:gd name="T3" fmla="*/ 6 h 57"/>
                <a:gd name="T4" fmla="*/ 41 w 63"/>
                <a:gd name="T5" fmla="*/ 0 h 57"/>
                <a:gd name="T6" fmla="*/ 21 w 63"/>
                <a:gd name="T7" fmla="*/ 0 h 57"/>
                <a:gd name="T8" fmla="*/ 11 w 63"/>
                <a:gd name="T9" fmla="*/ 6 h 57"/>
                <a:gd name="T10" fmla="*/ 5 w 63"/>
                <a:gd name="T11" fmla="*/ 16 h 57"/>
                <a:gd name="T12" fmla="*/ 1 w 63"/>
                <a:gd name="T13" fmla="*/ 23 h 57"/>
                <a:gd name="T14" fmla="*/ 1 w 63"/>
                <a:gd name="T15" fmla="*/ 34 h 57"/>
                <a:gd name="T16" fmla="*/ 3 w 63"/>
                <a:gd name="T17" fmla="*/ 38 h 57"/>
                <a:gd name="T18" fmla="*/ 11 w 63"/>
                <a:gd name="T19" fmla="*/ 52 h 57"/>
                <a:gd name="T20" fmla="*/ 21 w 63"/>
                <a:gd name="T21" fmla="*/ 57 h 57"/>
                <a:gd name="T22" fmla="*/ 21 w 63"/>
                <a:gd name="T23" fmla="*/ 57 h 57"/>
                <a:gd name="T24" fmla="*/ 21 w 63"/>
                <a:gd name="T25" fmla="*/ 57 h 57"/>
                <a:gd name="T26" fmla="*/ 41 w 63"/>
                <a:gd name="T27" fmla="*/ 57 h 57"/>
                <a:gd name="T28" fmla="*/ 51 w 63"/>
                <a:gd name="T29" fmla="*/ 52 h 57"/>
                <a:gd name="T30" fmla="*/ 61 w 63"/>
                <a:gd name="T31" fmla="*/ 34 h 57"/>
                <a:gd name="T32" fmla="*/ 61 w 63"/>
                <a:gd name="T33" fmla="*/ 23 h 57"/>
                <a:gd name="T34" fmla="*/ 33 w 63"/>
                <a:gd name="T35" fmla="*/ 42 h 57"/>
                <a:gd name="T36" fmla="*/ 30 w 63"/>
                <a:gd name="T37" fmla="*/ 42 h 57"/>
                <a:gd name="T38" fmla="*/ 29 w 63"/>
                <a:gd name="T39" fmla="*/ 42 h 57"/>
                <a:gd name="T40" fmla="*/ 20 w 63"/>
                <a:gd name="T41" fmla="*/ 37 h 57"/>
                <a:gd name="T42" fmla="*/ 19 w 63"/>
                <a:gd name="T43" fmla="*/ 34 h 57"/>
                <a:gd name="T44" fmla="*/ 18 w 63"/>
                <a:gd name="T45" fmla="*/ 31 h 57"/>
                <a:gd name="T46" fmla="*/ 19 w 63"/>
                <a:gd name="T47" fmla="*/ 23 h 57"/>
                <a:gd name="T48" fmla="*/ 20 w 63"/>
                <a:gd name="T49" fmla="*/ 21 h 57"/>
                <a:gd name="T50" fmla="*/ 26 w 63"/>
                <a:gd name="T51" fmla="*/ 16 h 57"/>
                <a:gd name="T52" fmla="*/ 30 w 63"/>
                <a:gd name="T53" fmla="*/ 15 h 57"/>
                <a:gd name="T54" fmla="*/ 33 w 63"/>
                <a:gd name="T55" fmla="*/ 15 h 57"/>
                <a:gd name="T56" fmla="*/ 43 w 63"/>
                <a:gd name="T57" fmla="*/ 21 h 57"/>
                <a:gd name="T58" fmla="*/ 44 w 63"/>
                <a:gd name="T59" fmla="*/ 23 h 57"/>
                <a:gd name="T60" fmla="*/ 44 w 63"/>
                <a:gd name="T61" fmla="*/ 34 h 57"/>
                <a:gd name="T62" fmla="*/ 43 w 63"/>
                <a:gd name="T63" fmla="*/ 36 h 57"/>
                <a:gd name="T64" fmla="*/ 43 w 63"/>
                <a:gd name="T65" fmla="*/ 37 h 57"/>
                <a:gd name="T66" fmla="*/ 33 w 63"/>
                <a:gd name="T67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57">
                  <a:moveTo>
                    <a:pt x="61" y="23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49" y="3"/>
                    <a:pt x="45" y="0"/>
                    <a:pt x="4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3" y="3"/>
                    <a:pt x="11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0" y="31"/>
                    <a:pt x="1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7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5" y="57"/>
                    <a:pt x="49" y="55"/>
                    <a:pt x="51" y="52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3" y="31"/>
                    <a:pt x="63" y="26"/>
                    <a:pt x="61" y="23"/>
                  </a:cubicBezTo>
                  <a:moveTo>
                    <a:pt x="33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29" y="42"/>
                    <a:pt x="29" y="42"/>
                  </a:cubicBezTo>
                  <a:cubicBezTo>
                    <a:pt x="26" y="42"/>
                    <a:pt x="22" y="40"/>
                    <a:pt x="20" y="3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2"/>
                    <a:pt x="18" y="31"/>
                  </a:cubicBezTo>
                  <a:cubicBezTo>
                    <a:pt x="17" y="28"/>
                    <a:pt x="18" y="25"/>
                    <a:pt x="19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19"/>
                    <a:pt x="23" y="17"/>
                    <a:pt x="26" y="16"/>
                  </a:cubicBezTo>
                  <a:cubicBezTo>
                    <a:pt x="27" y="15"/>
                    <a:pt x="29" y="15"/>
                    <a:pt x="30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5"/>
                    <a:pt x="41" y="18"/>
                    <a:pt x="43" y="2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6"/>
                    <a:pt x="46" y="31"/>
                    <a:pt x="44" y="3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40"/>
                    <a:pt x="36" y="42"/>
                    <a:pt x="3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900657" y="2545443"/>
            <a:ext cx="1054054" cy="86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adjacent solution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943" name="Freeform 79"/>
          <p:cNvSpPr>
            <a:spLocks/>
          </p:cNvSpPr>
          <p:nvPr/>
        </p:nvSpPr>
        <p:spPr bwMode="auto">
          <a:xfrm>
            <a:off x="2878544" y="1995686"/>
            <a:ext cx="1972580" cy="1415411"/>
          </a:xfrm>
          <a:custGeom>
            <a:avLst/>
            <a:gdLst>
              <a:gd name="T0" fmla="*/ 0 w 1553"/>
              <a:gd name="T1" fmla="*/ 0 h 1114"/>
              <a:gd name="T2" fmla="*/ 400 w 1553"/>
              <a:gd name="T3" fmla="*/ 557 h 1114"/>
              <a:gd name="T4" fmla="*/ 0 w 1553"/>
              <a:gd name="T5" fmla="*/ 1114 h 1114"/>
              <a:gd name="T6" fmla="*/ 1154 w 1553"/>
              <a:gd name="T7" fmla="*/ 1114 h 1114"/>
              <a:gd name="T8" fmla="*/ 1553 w 1553"/>
              <a:gd name="T9" fmla="*/ 557 h 1114"/>
              <a:gd name="T10" fmla="*/ 1154 w 1553"/>
              <a:gd name="T11" fmla="*/ 0 h 1114"/>
              <a:gd name="T12" fmla="*/ 0 w 1553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3" h="1114">
                <a:moveTo>
                  <a:pt x="0" y="0"/>
                </a:moveTo>
                <a:lnTo>
                  <a:pt x="400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3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952" name="Freeform 88"/>
          <p:cNvSpPr>
            <a:spLocks/>
          </p:cNvSpPr>
          <p:nvPr/>
        </p:nvSpPr>
        <p:spPr bwMode="auto">
          <a:xfrm>
            <a:off x="3762482" y="2107098"/>
            <a:ext cx="308652" cy="308747"/>
          </a:xfrm>
          <a:custGeom>
            <a:avLst/>
            <a:gdLst>
              <a:gd name="T0" fmla="*/ 140 w 140"/>
              <a:gd name="T1" fmla="*/ 4 h 140"/>
              <a:gd name="T2" fmla="*/ 140 w 140"/>
              <a:gd name="T3" fmla="*/ 136 h 140"/>
              <a:gd name="T4" fmla="*/ 136 w 140"/>
              <a:gd name="T5" fmla="*/ 140 h 140"/>
              <a:gd name="T6" fmla="*/ 4 w 140"/>
              <a:gd name="T7" fmla="*/ 140 h 140"/>
              <a:gd name="T8" fmla="*/ 0 w 140"/>
              <a:gd name="T9" fmla="*/ 136 h 140"/>
              <a:gd name="T10" fmla="*/ 0 w 140"/>
              <a:gd name="T11" fmla="*/ 4 h 140"/>
              <a:gd name="T12" fmla="*/ 4 w 140"/>
              <a:gd name="T13" fmla="*/ 0 h 140"/>
              <a:gd name="T14" fmla="*/ 55 w 140"/>
              <a:gd name="T15" fmla="*/ 0 h 140"/>
              <a:gd name="T16" fmla="*/ 59 w 140"/>
              <a:gd name="T17" fmla="*/ 4 h 140"/>
              <a:gd name="T18" fmla="*/ 59 w 140"/>
              <a:gd name="T19" fmla="*/ 55 h 140"/>
              <a:gd name="T20" fmla="*/ 55 w 140"/>
              <a:gd name="T21" fmla="*/ 59 h 140"/>
              <a:gd name="T22" fmla="*/ 41 w 140"/>
              <a:gd name="T23" fmla="*/ 59 h 140"/>
              <a:gd name="T24" fmla="*/ 39 w 140"/>
              <a:gd name="T25" fmla="*/ 62 h 140"/>
              <a:gd name="T26" fmla="*/ 43 w 140"/>
              <a:gd name="T27" fmla="*/ 67 h 140"/>
              <a:gd name="T28" fmla="*/ 68 w 140"/>
              <a:gd name="T29" fmla="*/ 101 h 140"/>
              <a:gd name="T30" fmla="*/ 68 w 140"/>
              <a:gd name="T31" fmla="*/ 101 h 140"/>
              <a:gd name="T32" fmla="*/ 72 w 140"/>
              <a:gd name="T33" fmla="*/ 101 h 140"/>
              <a:gd name="T34" fmla="*/ 101 w 140"/>
              <a:gd name="T35" fmla="*/ 62 h 140"/>
              <a:gd name="T36" fmla="*/ 99 w 140"/>
              <a:gd name="T37" fmla="*/ 59 h 140"/>
              <a:gd name="T38" fmla="*/ 85 w 140"/>
              <a:gd name="T39" fmla="*/ 59 h 140"/>
              <a:gd name="T40" fmla="*/ 81 w 140"/>
              <a:gd name="T41" fmla="*/ 55 h 140"/>
              <a:gd name="T42" fmla="*/ 81 w 140"/>
              <a:gd name="T43" fmla="*/ 4 h 140"/>
              <a:gd name="T44" fmla="*/ 85 w 140"/>
              <a:gd name="T45" fmla="*/ 0 h 140"/>
              <a:gd name="T46" fmla="*/ 136 w 140"/>
              <a:gd name="T47" fmla="*/ 0 h 140"/>
              <a:gd name="T48" fmla="*/ 140 w 140"/>
              <a:gd name="T49" fmla="*/ 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0" h="140">
                <a:moveTo>
                  <a:pt x="140" y="4"/>
                </a:moveTo>
                <a:cubicBezTo>
                  <a:pt x="140" y="136"/>
                  <a:pt x="140" y="136"/>
                  <a:pt x="140" y="136"/>
                </a:cubicBezTo>
                <a:cubicBezTo>
                  <a:pt x="140" y="138"/>
                  <a:pt x="138" y="140"/>
                  <a:pt x="136" y="140"/>
                </a:cubicBezTo>
                <a:cubicBezTo>
                  <a:pt x="4" y="140"/>
                  <a:pt x="4" y="140"/>
                  <a:pt x="4" y="140"/>
                </a:cubicBezTo>
                <a:cubicBezTo>
                  <a:pt x="2" y="140"/>
                  <a:pt x="0" y="138"/>
                  <a:pt x="0" y="136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1"/>
                  <a:pt x="59" y="4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7"/>
                  <a:pt x="57" y="59"/>
                  <a:pt x="55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39" y="59"/>
                  <a:pt x="38" y="60"/>
                  <a:pt x="39" y="62"/>
                </a:cubicBezTo>
                <a:cubicBezTo>
                  <a:pt x="43" y="67"/>
                  <a:pt x="43" y="67"/>
                  <a:pt x="43" y="67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9" y="103"/>
                  <a:pt x="71" y="102"/>
                  <a:pt x="72" y="101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2" y="60"/>
                  <a:pt x="101" y="59"/>
                  <a:pt x="99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3" y="59"/>
                  <a:pt x="81" y="57"/>
                  <a:pt x="81" y="55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1"/>
                  <a:pt x="83" y="0"/>
                  <a:pt x="8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8" y="0"/>
                  <a:pt x="140" y="1"/>
                  <a:pt x="140" y="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396771" y="2545443"/>
            <a:ext cx="1054054" cy="86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Maintenance of solution set</a:t>
            </a:r>
          </a:p>
        </p:txBody>
      </p:sp>
      <p:sp>
        <p:nvSpPr>
          <p:cNvPr id="36942" name="Freeform 78"/>
          <p:cNvSpPr>
            <a:spLocks/>
          </p:cNvSpPr>
          <p:nvPr/>
        </p:nvSpPr>
        <p:spPr bwMode="auto">
          <a:xfrm>
            <a:off x="1411494" y="1995686"/>
            <a:ext cx="1975120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4 w 1555"/>
              <a:gd name="T7" fmla="*/ 1114 h 1114"/>
              <a:gd name="T8" fmla="*/ 1555 w 1555"/>
              <a:gd name="T9" fmla="*/ 557 h 1114"/>
              <a:gd name="T10" fmla="*/ 1154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5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953" name="Group 89"/>
          <p:cNvGrpSpPr>
            <a:grpSpLocks/>
          </p:cNvGrpSpPr>
          <p:nvPr/>
        </p:nvGrpSpPr>
        <p:grpSpPr bwMode="auto">
          <a:xfrm>
            <a:off x="2322105" y="2105828"/>
            <a:ext cx="248954" cy="310018"/>
            <a:chOff x="1607" y="1183"/>
            <a:chExt cx="196" cy="244"/>
          </a:xfrm>
        </p:grpSpPr>
        <p:sp>
          <p:nvSpPr>
            <p:cNvPr id="36945" name="Freeform 81"/>
            <p:cNvSpPr>
              <a:spLocks/>
            </p:cNvSpPr>
            <p:nvPr/>
          </p:nvSpPr>
          <p:spPr bwMode="auto">
            <a:xfrm>
              <a:off x="1607" y="1230"/>
              <a:ext cx="154" cy="196"/>
            </a:xfrm>
            <a:custGeom>
              <a:avLst/>
              <a:gdLst>
                <a:gd name="T0" fmla="*/ 87 w 89"/>
                <a:gd name="T1" fmla="*/ 20 h 113"/>
                <a:gd name="T2" fmla="*/ 88 w 89"/>
                <a:gd name="T3" fmla="*/ 26 h 113"/>
                <a:gd name="T4" fmla="*/ 36 w 89"/>
                <a:gd name="T5" fmla="*/ 100 h 113"/>
                <a:gd name="T6" fmla="*/ 30 w 89"/>
                <a:gd name="T7" fmla="*/ 105 h 113"/>
                <a:gd name="T8" fmla="*/ 5 w 89"/>
                <a:gd name="T9" fmla="*/ 112 h 113"/>
                <a:gd name="T10" fmla="*/ 1 w 89"/>
                <a:gd name="T11" fmla="*/ 110 h 113"/>
                <a:gd name="T12" fmla="*/ 0 w 89"/>
                <a:gd name="T13" fmla="*/ 84 h 113"/>
                <a:gd name="T14" fmla="*/ 2 w 89"/>
                <a:gd name="T15" fmla="*/ 77 h 113"/>
                <a:gd name="T16" fmla="*/ 54 w 89"/>
                <a:gd name="T17" fmla="*/ 2 h 113"/>
                <a:gd name="T18" fmla="*/ 60 w 89"/>
                <a:gd name="T19" fmla="*/ 1 h 113"/>
                <a:gd name="T20" fmla="*/ 87 w 89"/>
                <a:gd name="T21" fmla="*/ 2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13">
                  <a:moveTo>
                    <a:pt x="87" y="20"/>
                  </a:moveTo>
                  <a:cubicBezTo>
                    <a:pt x="89" y="21"/>
                    <a:pt x="89" y="24"/>
                    <a:pt x="88" y="26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4" y="102"/>
                    <a:pt x="32" y="104"/>
                    <a:pt x="30" y="105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3" y="113"/>
                    <a:pt x="1" y="112"/>
                    <a:pt x="1" y="11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2"/>
                    <a:pt x="1" y="78"/>
                    <a:pt x="2" y="7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0"/>
                    <a:pt x="58" y="0"/>
                    <a:pt x="60" y="1"/>
                  </a:cubicBezTo>
                  <a:lnTo>
                    <a:pt x="8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6" name="Freeform 82"/>
            <p:cNvSpPr>
              <a:spLocks/>
            </p:cNvSpPr>
            <p:nvPr/>
          </p:nvSpPr>
          <p:spPr bwMode="auto">
            <a:xfrm>
              <a:off x="1718" y="1183"/>
              <a:ext cx="76" cy="67"/>
            </a:xfrm>
            <a:custGeom>
              <a:avLst/>
              <a:gdLst>
                <a:gd name="T0" fmla="*/ 42 w 44"/>
                <a:gd name="T1" fmla="*/ 20 h 39"/>
                <a:gd name="T2" fmla="*/ 43 w 44"/>
                <a:gd name="T3" fmla="*/ 26 h 39"/>
                <a:gd name="T4" fmla="*/ 35 w 44"/>
                <a:gd name="T5" fmla="*/ 36 h 39"/>
                <a:gd name="T6" fmla="*/ 30 w 44"/>
                <a:gd name="T7" fmla="*/ 37 h 39"/>
                <a:gd name="T8" fmla="*/ 3 w 44"/>
                <a:gd name="T9" fmla="*/ 19 h 39"/>
                <a:gd name="T10" fmla="*/ 2 w 44"/>
                <a:gd name="T11" fmla="*/ 13 h 39"/>
                <a:gd name="T12" fmla="*/ 9 w 44"/>
                <a:gd name="T13" fmla="*/ 2 h 39"/>
                <a:gd name="T14" fmla="*/ 15 w 44"/>
                <a:gd name="T15" fmla="*/ 1 h 39"/>
                <a:gd name="T16" fmla="*/ 42 w 44"/>
                <a:gd name="T1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42" y="20"/>
                  </a:moveTo>
                  <a:cubicBezTo>
                    <a:pt x="43" y="21"/>
                    <a:pt x="44" y="24"/>
                    <a:pt x="43" y="2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8"/>
                    <a:pt x="31" y="39"/>
                    <a:pt x="30" y="37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17"/>
                    <a:pt x="0" y="15"/>
                    <a:pt x="2" y="1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3" y="0"/>
                    <a:pt x="15" y="1"/>
                  </a:cubicBezTo>
                  <a:lnTo>
                    <a:pt x="4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Freeform 83"/>
            <p:cNvSpPr>
              <a:spLocks/>
            </p:cNvSpPr>
            <p:nvPr/>
          </p:nvSpPr>
          <p:spPr bwMode="auto">
            <a:xfrm>
              <a:off x="1700" y="1380"/>
              <a:ext cx="103" cy="47"/>
            </a:xfrm>
            <a:custGeom>
              <a:avLst/>
              <a:gdLst>
                <a:gd name="T0" fmla="*/ 59 w 59"/>
                <a:gd name="T1" fmla="*/ 22 h 27"/>
                <a:gd name="T2" fmla="*/ 55 w 59"/>
                <a:gd name="T3" fmla="*/ 26 h 27"/>
                <a:gd name="T4" fmla="*/ 3 w 59"/>
                <a:gd name="T5" fmla="*/ 27 h 27"/>
                <a:gd name="T6" fmla="*/ 1 w 59"/>
                <a:gd name="T7" fmla="*/ 23 h 27"/>
                <a:gd name="T8" fmla="*/ 15 w 59"/>
                <a:gd name="T9" fmla="*/ 3 h 27"/>
                <a:gd name="T10" fmla="*/ 22 w 59"/>
                <a:gd name="T11" fmla="*/ 0 h 27"/>
                <a:gd name="T12" fmla="*/ 55 w 59"/>
                <a:gd name="T13" fmla="*/ 0 h 27"/>
                <a:gd name="T14" fmla="*/ 59 w 59"/>
                <a:gd name="T15" fmla="*/ 4 h 27"/>
                <a:gd name="T16" fmla="*/ 59 w 5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7">
                  <a:moveTo>
                    <a:pt x="59" y="22"/>
                  </a:moveTo>
                  <a:cubicBezTo>
                    <a:pt x="59" y="25"/>
                    <a:pt x="57" y="26"/>
                    <a:pt x="5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5"/>
                    <a:pt x="1" y="2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1"/>
                    <a:pt x="19" y="0"/>
                    <a:pt x="2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1"/>
                    <a:pt x="59" y="4"/>
                  </a:cubicBezTo>
                  <a:lnTo>
                    <a:pt x="5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8" name="Freeform 84"/>
            <p:cNvSpPr>
              <a:spLocks/>
            </p:cNvSpPr>
            <p:nvPr/>
          </p:nvSpPr>
          <p:spPr bwMode="auto">
            <a:xfrm>
              <a:off x="1740" y="1318"/>
              <a:ext cx="63" cy="47"/>
            </a:xfrm>
            <a:custGeom>
              <a:avLst/>
              <a:gdLst>
                <a:gd name="T0" fmla="*/ 36 w 36"/>
                <a:gd name="T1" fmla="*/ 23 h 27"/>
                <a:gd name="T2" fmla="*/ 32 w 36"/>
                <a:gd name="T3" fmla="*/ 27 h 27"/>
                <a:gd name="T4" fmla="*/ 3 w 36"/>
                <a:gd name="T5" fmla="*/ 27 h 27"/>
                <a:gd name="T6" fmla="*/ 1 w 36"/>
                <a:gd name="T7" fmla="*/ 24 h 27"/>
                <a:gd name="T8" fmla="*/ 15 w 36"/>
                <a:gd name="T9" fmla="*/ 4 h 27"/>
                <a:gd name="T10" fmla="*/ 22 w 36"/>
                <a:gd name="T11" fmla="*/ 0 h 27"/>
                <a:gd name="T12" fmla="*/ 32 w 36"/>
                <a:gd name="T13" fmla="*/ 0 h 27"/>
                <a:gd name="T14" fmla="*/ 36 w 36"/>
                <a:gd name="T15" fmla="*/ 4 h 27"/>
                <a:gd name="T16" fmla="*/ 36 w 36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7">
                  <a:moveTo>
                    <a:pt x="36" y="23"/>
                  </a:moveTo>
                  <a:cubicBezTo>
                    <a:pt x="36" y="25"/>
                    <a:pt x="34" y="27"/>
                    <a:pt x="32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6"/>
                    <a:pt x="1" y="2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9" y="0"/>
                    <a:pt x="2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55" name="Rectangle 91"/>
          <p:cNvSpPr>
            <a:spLocks noChangeArrowheads="1"/>
          </p:cNvSpPr>
          <p:nvPr/>
        </p:nvSpPr>
        <p:spPr bwMode="auto">
          <a:xfrm>
            <a:off x="1938611" y="2545443"/>
            <a:ext cx="1054054" cy="86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Getting a initial solution</a:t>
            </a:r>
          </a:p>
        </p:txBody>
      </p:sp>
    </p:spTree>
    <p:extLst>
      <p:ext uri="{BB962C8B-B14F-4D97-AF65-F5344CB8AC3E}">
        <p14:creationId xmlns:p14="http://schemas.microsoft.com/office/powerpoint/2010/main" val="74537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Freeform 11"/>
          <p:cNvSpPr>
            <a:spLocks/>
          </p:cNvSpPr>
          <p:nvPr/>
        </p:nvSpPr>
        <p:spPr bwMode="auto">
          <a:xfrm>
            <a:off x="755651" y="2642735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2622550" y="2722134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4433889" y="2642735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6302376" y="2722134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375" name="Group 15"/>
          <p:cNvGrpSpPr>
            <a:grpSpLocks/>
          </p:cNvGrpSpPr>
          <p:nvPr/>
        </p:nvGrpSpPr>
        <p:grpSpPr bwMode="auto">
          <a:xfrm>
            <a:off x="4611688" y="2841234"/>
            <a:ext cx="152400" cy="190559"/>
            <a:chOff x="0" y="0"/>
            <a:chExt cx="96" cy="120"/>
          </a:xfrm>
        </p:grpSpPr>
        <p:sp>
          <p:nvSpPr>
            <p:cNvPr id="15376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6484939" y="2849173"/>
            <a:ext cx="185737" cy="173091"/>
            <a:chOff x="0" y="0"/>
            <a:chExt cx="117" cy="109"/>
          </a:xfrm>
        </p:grpSpPr>
        <p:sp>
          <p:nvSpPr>
            <p:cNvPr id="15380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2771775" y="2842822"/>
            <a:ext cx="185738" cy="187383"/>
            <a:chOff x="0" y="0"/>
            <a:chExt cx="117" cy="118"/>
          </a:xfrm>
        </p:grpSpPr>
        <p:sp>
          <p:nvSpPr>
            <p:cNvPr id="15384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900114" y="2841234"/>
            <a:ext cx="166687" cy="190559"/>
            <a:chOff x="0" y="0"/>
            <a:chExt cx="105" cy="120"/>
          </a:xfrm>
        </p:grpSpPr>
        <p:sp>
          <p:nvSpPr>
            <p:cNvPr id="15388" name="Freeform 28"/>
            <p:cNvSpPr>
              <a:spLocks/>
            </p:cNvSpPr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9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116014" y="2828530"/>
            <a:ext cx="8707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Initialization</a:t>
            </a:r>
            <a:endParaRPr lang="zh-CN" altLang="zh-CN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3001964" y="2828530"/>
            <a:ext cx="79220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Solution set</a:t>
            </a:r>
            <a:endParaRPr lang="zh-CN" altLang="zh-CN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4837114" y="2828530"/>
            <a:ext cx="130516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Adjacent solution</a:t>
            </a:r>
            <a:endParaRPr lang="zh-CN" altLang="zh-CN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6742114" y="2828530"/>
            <a:ext cx="99578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Drone Planning</a:t>
            </a:r>
            <a:endParaRPr lang="zh-CN" altLang="zh-CN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971551" y="1785221"/>
            <a:ext cx="14398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 ways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Like greedy algorithm, K-means algorithm and small SA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651376" y="1785221"/>
            <a:ext cx="14398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 ways like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Swap routes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nodes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Reverse routes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Combination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2886076" y="3331923"/>
            <a:ext cx="14398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 current solution only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Versus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Solution set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 beam width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6565901" y="3331923"/>
            <a:ext cx="14398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Greedy Algorithm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Heuristic Algorithm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Turn to a TSP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358901" y="3376387"/>
            <a:ext cx="619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5059363" y="3376387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262313" y="1842388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6962776" y="1842388"/>
            <a:ext cx="705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5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3898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Completeness of SA</a:t>
            </a: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84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Freeform 11"/>
          <p:cNvSpPr>
            <a:spLocks/>
          </p:cNvSpPr>
          <p:nvPr/>
        </p:nvSpPr>
        <p:spPr bwMode="auto">
          <a:xfrm>
            <a:off x="755651" y="2642736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2622551" y="2722135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4433890" y="2642736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6302377" y="2722135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375" name="Group 15"/>
          <p:cNvGrpSpPr>
            <a:grpSpLocks/>
          </p:cNvGrpSpPr>
          <p:nvPr/>
        </p:nvGrpSpPr>
        <p:grpSpPr bwMode="auto">
          <a:xfrm>
            <a:off x="4611688" y="2841235"/>
            <a:ext cx="152400" cy="190559"/>
            <a:chOff x="0" y="0"/>
            <a:chExt cx="96" cy="120"/>
          </a:xfrm>
        </p:grpSpPr>
        <p:sp>
          <p:nvSpPr>
            <p:cNvPr id="15376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6484940" y="2849174"/>
            <a:ext cx="185737" cy="173091"/>
            <a:chOff x="0" y="0"/>
            <a:chExt cx="117" cy="109"/>
          </a:xfrm>
        </p:grpSpPr>
        <p:sp>
          <p:nvSpPr>
            <p:cNvPr id="15380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2771776" y="2842823"/>
            <a:ext cx="185738" cy="187383"/>
            <a:chOff x="0" y="0"/>
            <a:chExt cx="117" cy="118"/>
          </a:xfrm>
        </p:grpSpPr>
        <p:sp>
          <p:nvSpPr>
            <p:cNvPr id="15384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900115" y="2841235"/>
            <a:ext cx="166687" cy="190559"/>
            <a:chOff x="0" y="0"/>
            <a:chExt cx="105" cy="120"/>
          </a:xfrm>
        </p:grpSpPr>
        <p:sp>
          <p:nvSpPr>
            <p:cNvPr id="15388" name="Freeform 28"/>
            <p:cNvSpPr>
              <a:spLocks/>
            </p:cNvSpPr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9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116015" y="2828531"/>
            <a:ext cx="8707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Initialization</a:t>
            </a:r>
            <a:endParaRPr lang="zh-CN" altLang="zh-CN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3001964" y="2828531"/>
            <a:ext cx="114646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Selection methods</a:t>
            </a:r>
            <a:endParaRPr lang="zh-CN" altLang="zh-CN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4837114" y="2828531"/>
            <a:ext cx="70083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Crossover</a:t>
            </a:r>
            <a:endParaRPr lang="zh-CN" altLang="zh-CN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6756401" y="2834228"/>
            <a:ext cx="65274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mutation</a:t>
            </a:r>
            <a:endParaRPr lang="zh-CN" altLang="zh-CN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971552" y="1848086"/>
            <a:ext cx="14398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 ways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Like greedy algorithm, K-means algorithm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651377" y="1859516"/>
            <a:ext cx="14398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Order crossover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crossover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Cycle crossover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2886077" y="3331923"/>
            <a:ext cx="14398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Linear Ranking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Sigma Scaling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Tournament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Selection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6565902" y="3331924"/>
            <a:ext cx="215518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Gaussian mutation centered at the middle of the search domain for t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Uniform mutation at t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Inversion mutate for p and f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Reciprocal exchange for c</a:t>
            </a:r>
          </a:p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358902" y="3376388"/>
            <a:ext cx="619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5059364" y="3376388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262315" y="1842389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6962776" y="1842389"/>
            <a:ext cx="705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-9190" y="1"/>
            <a:ext cx="620750" cy="791858"/>
            <a:chOff x="0" y="-21236"/>
            <a:chExt cx="3311527" cy="4224338"/>
          </a:xfrm>
        </p:grpSpPr>
        <p:sp>
          <p:nvSpPr>
            <p:cNvPr id="55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35360" y="184338"/>
            <a:ext cx="3975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Completeness of GA</a:t>
            </a: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83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896092"/>
            <a:ext cx="3017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Evaluation of Results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356397"/>
            <a:ext cx="2286000" cy="54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Evaluation Methods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Visualization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70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1" name="Freeform 21"/>
          <p:cNvSpPr>
            <a:spLocks/>
          </p:cNvSpPr>
          <p:nvPr/>
        </p:nvSpPr>
        <p:spPr bwMode="auto">
          <a:xfrm>
            <a:off x="3994150" y="1310728"/>
            <a:ext cx="1601788" cy="1608633"/>
          </a:xfrm>
          <a:custGeom>
            <a:avLst/>
            <a:gdLst>
              <a:gd name="T0" fmla="*/ 378 w 914"/>
              <a:gd name="T1" fmla="*/ 299 h 915"/>
              <a:gd name="T2" fmla="*/ 304 w 914"/>
              <a:gd name="T3" fmla="*/ 270 h 915"/>
              <a:gd name="T4" fmla="*/ 276 w 914"/>
              <a:gd name="T5" fmla="*/ 197 h 915"/>
              <a:gd name="T6" fmla="*/ 276 w 914"/>
              <a:gd name="T7" fmla="*/ 46 h 915"/>
              <a:gd name="T8" fmla="*/ 230 w 914"/>
              <a:gd name="T9" fmla="*/ 0 h 915"/>
              <a:gd name="T10" fmla="*/ 45 w 914"/>
              <a:gd name="T11" fmla="*/ 0 h 915"/>
              <a:gd name="T12" fmla="*/ 0 w 914"/>
              <a:gd name="T13" fmla="*/ 46 h 915"/>
              <a:gd name="T14" fmla="*/ 0 w 914"/>
              <a:gd name="T15" fmla="*/ 231 h 915"/>
              <a:gd name="T16" fmla="*/ 45 w 914"/>
              <a:gd name="T17" fmla="*/ 276 h 915"/>
              <a:gd name="T18" fmla="*/ 196 w 914"/>
              <a:gd name="T19" fmla="*/ 276 h 915"/>
              <a:gd name="T20" fmla="*/ 270 w 914"/>
              <a:gd name="T21" fmla="*/ 305 h 915"/>
              <a:gd name="T22" fmla="*/ 298 w 914"/>
              <a:gd name="T23" fmla="*/ 379 h 915"/>
              <a:gd name="T24" fmla="*/ 298 w 914"/>
              <a:gd name="T25" fmla="*/ 869 h 915"/>
              <a:gd name="T26" fmla="*/ 343 w 914"/>
              <a:gd name="T27" fmla="*/ 915 h 915"/>
              <a:gd name="T28" fmla="*/ 869 w 914"/>
              <a:gd name="T29" fmla="*/ 915 h 915"/>
              <a:gd name="T30" fmla="*/ 914 w 914"/>
              <a:gd name="T31" fmla="*/ 869 h 915"/>
              <a:gd name="T32" fmla="*/ 914 w 914"/>
              <a:gd name="T33" fmla="*/ 344 h 915"/>
              <a:gd name="T34" fmla="*/ 869 w 914"/>
              <a:gd name="T35" fmla="*/ 299 h 915"/>
              <a:gd name="T36" fmla="*/ 378 w 914"/>
              <a:gd name="T37" fmla="*/ 299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378" y="299"/>
                </a:moveTo>
                <a:cubicBezTo>
                  <a:pt x="353" y="299"/>
                  <a:pt x="320" y="286"/>
                  <a:pt x="304" y="270"/>
                </a:cubicBezTo>
                <a:cubicBezTo>
                  <a:pt x="288" y="255"/>
                  <a:pt x="276" y="222"/>
                  <a:pt x="276" y="197"/>
                </a:cubicBezTo>
                <a:cubicBezTo>
                  <a:pt x="276" y="46"/>
                  <a:pt x="276" y="46"/>
                  <a:pt x="276" y="46"/>
                </a:cubicBezTo>
                <a:cubicBezTo>
                  <a:pt x="276" y="21"/>
                  <a:pt x="255" y="0"/>
                  <a:pt x="23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56"/>
                  <a:pt x="20" y="276"/>
                  <a:pt x="45" y="276"/>
                </a:cubicBezTo>
                <a:cubicBezTo>
                  <a:pt x="196" y="276"/>
                  <a:pt x="196" y="276"/>
                  <a:pt x="196" y="276"/>
                </a:cubicBezTo>
                <a:cubicBezTo>
                  <a:pt x="221" y="276"/>
                  <a:pt x="254" y="289"/>
                  <a:pt x="270" y="305"/>
                </a:cubicBezTo>
                <a:cubicBezTo>
                  <a:pt x="285" y="320"/>
                  <a:pt x="298" y="354"/>
                  <a:pt x="298" y="379"/>
                </a:cubicBezTo>
                <a:cubicBezTo>
                  <a:pt x="298" y="869"/>
                  <a:pt x="298" y="869"/>
                  <a:pt x="298" y="869"/>
                </a:cubicBezTo>
                <a:cubicBezTo>
                  <a:pt x="298" y="894"/>
                  <a:pt x="318" y="915"/>
                  <a:pt x="343" y="915"/>
                </a:cubicBezTo>
                <a:cubicBezTo>
                  <a:pt x="869" y="915"/>
                  <a:pt x="869" y="915"/>
                  <a:pt x="869" y="915"/>
                </a:cubicBezTo>
                <a:cubicBezTo>
                  <a:pt x="894" y="915"/>
                  <a:pt x="914" y="894"/>
                  <a:pt x="914" y="869"/>
                </a:cubicBezTo>
                <a:cubicBezTo>
                  <a:pt x="914" y="344"/>
                  <a:pt x="914" y="344"/>
                  <a:pt x="914" y="344"/>
                </a:cubicBezTo>
                <a:cubicBezTo>
                  <a:pt x="914" y="319"/>
                  <a:pt x="894" y="299"/>
                  <a:pt x="869" y="299"/>
                </a:cubicBezTo>
                <a:lnTo>
                  <a:pt x="37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Freeform 22"/>
          <p:cNvSpPr>
            <a:spLocks/>
          </p:cNvSpPr>
          <p:nvPr/>
        </p:nvSpPr>
        <p:spPr bwMode="auto">
          <a:xfrm>
            <a:off x="2795589" y="1979271"/>
            <a:ext cx="1603375" cy="1607046"/>
          </a:xfrm>
          <a:custGeom>
            <a:avLst/>
            <a:gdLst>
              <a:gd name="T0" fmla="*/ 298 w 914"/>
              <a:gd name="T1" fmla="*/ 537 h 915"/>
              <a:gd name="T2" fmla="*/ 270 w 914"/>
              <a:gd name="T3" fmla="*/ 610 h 915"/>
              <a:gd name="T4" fmla="*/ 196 w 914"/>
              <a:gd name="T5" fmla="*/ 639 h 915"/>
              <a:gd name="T6" fmla="*/ 45 w 914"/>
              <a:gd name="T7" fmla="*/ 639 h 915"/>
              <a:gd name="T8" fmla="*/ 0 w 914"/>
              <a:gd name="T9" fmla="*/ 684 h 915"/>
              <a:gd name="T10" fmla="*/ 0 w 914"/>
              <a:gd name="T11" fmla="*/ 869 h 915"/>
              <a:gd name="T12" fmla="*/ 45 w 914"/>
              <a:gd name="T13" fmla="*/ 915 h 915"/>
              <a:gd name="T14" fmla="*/ 230 w 914"/>
              <a:gd name="T15" fmla="*/ 915 h 915"/>
              <a:gd name="T16" fmla="*/ 276 w 914"/>
              <a:gd name="T17" fmla="*/ 869 h 915"/>
              <a:gd name="T18" fmla="*/ 276 w 914"/>
              <a:gd name="T19" fmla="*/ 718 h 915"/>
              <a:gd name="T20" fmla="*/ 304 w 914"/>
              <a:gd name="T21" fmla="*/ 645 h 915"/>
              <a:gd name="T22" fmla="*/ 378 w 914"/>
              <a:gd name="T23" fmla="*/ 616 h 915"/>
              <a:gd name="T24" fmla="*/ 869 w 914"/>
              <a:gd name="T25" fmla="*/ 616 h 915"/>
              <a:gd name="T26" fmla="*/ 914 w 914"/>
              <a:gd name="T27" fmla="*/ 571 h 915"/>
              <a:gd name="T28" fmla="*/ 914 w 914"/>
              <a:gd name="T29" fmla="*/ 46 h 915"/>
              <a:gd name="T30" fmla="*/ 869 w 914"/>
              <a:gd name="T31" fmla="*/ 0 h 915"/>
              <a:gd name="T32" fmla="*/ 343 w 914"/>
              <a:gd name="T33" fmla="*/ 0 h 915"/>
              <a:gd name="T34" fmla="*/ 298 w 914"/>
              <a:gd name="T35" fmla="*/ 46 h 915"/>
              <a:gd name="T36" fmla="*/ 298 w 914"/>
              <a:gd name="T37" fmla="*/ 537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298" y="537"/>
                </a:moveTo>
                <a:cubicBezTo>
                  <a:pt x="298" y="561"/>
                  <a:pt x="285" y="595"/>
                  <a:pt x="270" y="610"/>
                </a:cubicBezTo>
                <a:cubicBezTo>
                  <a:pt x="254" y="626"/>
                  <a:pt x="221" y="639"/>
                  <a:pt x="196" y="639"/>
                </a:cubicBezTo>
                <a:cubicBezTo>
                  <a:pt x="45" y="639"/>
                  <a:pt x="45" y="639"/>
                  <a:pt x="45" y="639"/>
                </a:cubicBezTo>
                <a:cubicBezTo>
                  <a:pt x="20" y="639"/>
                  <a:pt x="0" y="659"/>
                  <a:pt x="0" y="68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0" y="915"/>
                  <a:pt x="45" y="915"/>
                </a:cubicBezTo>
                <a:cubicBezTo>
                  <a:pt x="230" y="915"/>
                  <a:pt x="230" y="915"/>
                  <a:pt x="230" y="915"/>
                </a:cubicBezTo>
                <a:cubicBezTo>
                  <a:pt x="255" y="915"/>
                  <a:pt x="276" y="894"/>
                  <a:pt x="276" y="869"/>
                </a:cubicBezTo>
                <a:cubicBezTo>
                  <a:pt x="276" y="718"/>
                  <a:pt x="276" y="718"/>
                  <a:pt x="276" y="718"/>
                </a:cubicBezTo>
                <a:cubicBezTo>
                  <a:pt x="276" y="693"/>
                  <a:pt x="288" y="660"/>
                  <a:pt x="304" y="645"/>
                </a:cubicBezTo>
                <a:cubicBezTo>
                  <a:pt x="320" y="629"/>
                  <a:pt x="353" y="616"/>
                  <a:pt x="378" y="616"/>
                </a:cubicBezTo>
                <a:cubicBezTo>
                  <a:pt x="869" y="616"/>
                  <a:pt x="869" y="616"/>
                  <a:pt x="869" y="616"/>
                </a:cubicBezTo>
                <a:cubicBezTo>
                  <a:pt x="894" y="616"/>
                  <a:pt x="914" y="596"/>
                  <a:pt x="914" y="571"/>
                </a:cubicBezTo>
                <a:cubicBezTo>
                  <a:pt x="914" y="46"/>
                  <a:pt x="914" y="46"/>
                  <a:pt x="914" y="46"/>
                </a:cubicBezTo>
                <a:cubicBezTo>
                  <a:pt x="914" y="21"/>
                  <a:pt x="894" y="0"/>
                  <a:pt x="869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18" y="0"/>
                  <a:pt x="298" y="21"/>
                  <a:pt x="298" y="46"/>
                </a:cubicBezTo>
                <a:lnTo>
                  <a:pt x="298" y="5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Freeform 23"/>
          <p:cNvSpPr>
            <a:spLocks/>
          </p:cNvSpPr>
          <p:nvPr/>
        </p:nvSpPr>
        <p:spPr bwMode="auto">
          <a:xfrm>
            <a:off x="3459164" y="3160735"/>
            <a:ext cx="1603375" cy="1607046"/>
          </a:xfrm>
          <a:custGeom>
            <a:avLst/>
            <a:gdLst>
              <a:gd name="T0" fmla="*/ 537 w 915"/>
              <a:gd name="T1" fmla="*/ 616 h 914"/>
              <a:gd name="T2" fmla="*/ 610 w 915"/>
              <a:gd name="T3" fmla="*/ 644 h 914"/>
              <a:gd name="T4" fmla="*/ 639 w 915"/>
              <a:gd name="T5" fmla="*/ 718 h 914"/>
              <a:gd name="T6" fmla="*/ 639 w 915"/>
              <a:gd name="T7" fmla="*/ 869 h 914"/>
              <a:gd name="T8" fmla="*/ 684 w 915"/>
              <a:gd name="T9" fmla="*/ 914 h 914"/>
              <a:gd name="T10" fmla="*/ 869 w 915"/>
              <a:gd name="T11" fmla="*/ 914 h 914"/>
              <a:gd name="T12" fmla="*/ 915 w 915"/>
              <a:gd name="T13" fmla="*/ 869 h 914"/>
              <a:gd name="T14" fmla="*/ 915 w 915"/>
              <a:gd name="T15" fmla="*/ 684 h 914"/>
              <a:gd name="T16" fmla="*/ 869 w 915"/>
              <a:gd name="T17" fmla="*/ 638 h 914"/>
              <a:gd name="T18" fmla="*/ 718 w 915"/>
              <a:gd name="T19" fmla="*/ 638 h 914"/>
              <a:gd name="T20" fmla="*/ 645 w 915"/>
              <a:gd name="T21" fmla="*/ 610 h 914"/>
              <a:gd name="T22" fmla="*/ 616 w 915"/>
              <a:gd name="T23" fmla="*/ 536 h 914"/>
              <a:gd name="T24" fmla="*/ 616 w 915"/>
              <a:gd name="T25" fmla="*/ 45 h 914"/>
              <a:gd name="T26" fmla="*/ 571 w 915"/>
              <a:gd name="T27" fmla="*/ 0 h 914"/>
              <a:gd name="T28" fmla="*/ 46 w 915"/>
              <a:gd name="T29" fmla="*/ 0 h 914"/>
              <a:gd name="T30" fmla="*/ 0 w 915"/>
              <a:gd name="T31" fmla="*/ 45 h 914"/>
              <a:gd name="T32" fmla="*/ 0 w 915"/>
              <a:gd name="T33" fmla="*/ 571 h 914"/>
              <a:gd name="T34" fmla="*/ 46 w 915"/>
              <a:gd name="T35" fmla="*/ 616 h 914"/>
              <a:gd name="T36" fmla="*/ 537 w 915"/>
              <a:gd name="T37" fmla="*/ 61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537" y="616"/>
                </a:moveTo>
                <a:cubicBezTo>
                  <a:pt x="562" y="616"/>
                  <a:pt x="595" y="629"/>
                  <a:pt x="610" y="644"/>
                </a:cubicBezTo>
                <a:cubicBezTo>
                  <a:pt x="626" y="660"/>
                  <a:pt x="639" y="693"/>
                  <a:pt x="639" y="718"/>
                </a:cubicBezTo>
                <a:cubicBezTo>
                  <a:pt x="639" y="869"/>
                  <a:pt x="639" y="869"/>
                  <a:pt x="639" y="869"/>
                </a:cubicBezTo>
                <a:cubicBezTo>
                  <a:pt x="639" y="894"/>
                  <a:pt x="659" y="914"/>
                  <a:pt x="684" y="914"/>
                </a:cubicBezTo>
                <a:cubicBezTo>
                  <a:pt x="869" y="914"/>
                  <a:pt x="869" y="914"/>
                  <a:pt x="869" y="914"/>
                </a:cubicBezTo>
                <a:cubicBezTo>
                  <a:pt x="894" y="914"/>
                  <a:pt x="915" y="894"/>
                  <a:pt x="915" y="869"/>
                </a:cubicBezTo>
                <a:cubicBezTo>
                  <a:pt x="915" y="684"/>
                  <a:pt x="915" y="684"/>
                  <a:pt x="915" y="684"/>
                </a:cubicBezTo>
                <a:cubicBezTo>
                  <a:pt x="915" y="659"/>
                  <a:pt x="894" y="638"/>
                  <a:pt x="869" y="638"/>
                </a:cubicBezTo>
                <a:cubicBezTo>
                  <a:pt x="718" y="638"/>
                  <a:pt x="718" y="638"/>
                  <a:pt x="718" y="638"/>
                </a:cubicBezTo>
                <a:cubicBezTo>
                  <a:pt x="693" y="638"/>
                  <a:pt x="660" y="625"/>
                  <a:pt x="645" y="610"/>
                </a:cubicBezTo>
                <a:cubicBezTo>
                  <a:pt x="629" y="594"/>
                  <a:pt x="616" y="561"/>
                  <a:pt x="616" y="536"/>
                </a:cubicBezTo>
                <a:cubicBezTo>
                  <a:pt x="616" y="45"/>
                  <a:pt x="616" y="45"/>
                  <a:pt x="616" y="45"/>
                </a:cubicBezTo>
                <a:cubicBezTo>
                  <a:pt x="616" y="20"/>
                  <a:pt x="596" y="0"/>
                  <a:pt x="57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5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596"/>
                  <a:pt x="21" y="616"/>
                  <a:pt x="46" y="616"/>
                </a:cubicBezTo>
                <a:lnTo>
                  <a:pt x="537" y="6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Freeform 24"/>
          <p:cNvSpPr>
            <a:spLocks/>
          </p:cNvSpPr>
          <p:nvPr/>
        </p:nvSpPr>
        <p:spPr bwMode="auto">
          <a:xfrm>
            <a:off x="4656138" y="2493780"/>
            <a:ext cx="1604962" cy="1605458"/>
          </a:xfrm>
          <a:custGeom>
            <a:avLst/>
            <a:gdLst>
              <a:gd name="T0" fmla="*/ 616 w 915"/>
              <a:gd name="T1" fmla="*/ 378 h 914"/>
              <a:gd name="T2" fmla="*/ 645 w 915"/>
              <a:gd name="T3" fmla="*/ 304 h 914"/>
              <a:gd name="T4" fmla="*/ 718 w 915"/>
              <a:gd name="T5" fmla="*/ 276 h 914"/>
              <a:gd name="T6" fmla="*/ 869 w 915"/>
              <a:gd name="T7" fmla="*/ 276 h 914"/>
              <a:gd name="T8" fmla="*/ 915 w 915"/>
              <a:gd name="T9" fmla="*/ 231 h 914"/>
              <a:gd name="T10" fmla="*/ 915 w 915"/>
              <a:gd name="T11" fmla="*/ 45 h 914"/>
              <a:gd name="T12" fmla="*/ 869 w 915"/>
              <a:gd name="T13" fmla="*/ 0 h 914"/>
              <a:gd name="T14" fmla="*/ 684 w 915"/>
              <a:gd name="T15" fmla="*/ 0 h 914"/>
              <a:gd name="T16" fmla="*/ 639 w 915"/>
              <a:gd name="T17" fmla="*/ 45 h 914"/>
              <a:gd name="T18" fmla="*/ 639 w 915"/>
              <a:gd name="T19" fmla="*/ 196 h 914"/>
              <a:gd name="T20" fmla="*/ 610 w 915"/>
              <a:gd name="T21" fmla="*/ 270 h 914"/>
              <a:gd name="T22" fmla="*/ 537 w 915"/>
              <a:gd name="T23" fmla="*/ 298 h 914"/>
              <a:gd name="T24" fmla="*/ 46 w 915"/>
              <a:gd name="T25" fmla="*/ 298 h 914"/>
              <a:gd name="T26" fmla="*/ 0 w 915"/>
              <a:gd name="T27" fmla="*/ 344 h 914"/>
              <a:gd name="T28" fmla="*/ 0 w 915"/>
              <a:gd name="T29" fmla="*/ 869 h 914"/>
              <a:gd name="T30" fmla="*/ 46 w 915"/>
              <a:gd name="T31" fmla="*/ 914 h 914"/>
              <a:gd name="T32" fmla="*/ 571 w 915"/>
              <a:gd name="T33" fmla="*/ 914 h 914"/>
              <a:gd name="T34" fmla="*/ 616 w 915"/>
              <a:gd name="T35" fmla="*/ 869 h 914"/>
              <a:gd name="T36" fmla="*/ 616 w 915"/>
              <a:gd name="T37" fmla="*/ 378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616" y="378"/>
                </a:moveTo>
                <a:cubicBezTo>
                  <a:pt x="616" y="353"/>
                  <a:pt x="629" y="320"/>
                  <a:pt x="645" y="304"/>
                </a:cubicBezTo>
                <a:cubicBezTo>
                  <a:pt x="660" y="289"/>
                  <a:pt x="693" y="276"/>
                  <a:pt x="718" y="276"/>
                </a:cubicBezTo>
                <a:cubicBezTo>
                  <a:pt x="869" y="276"/>
                  <a:pt x="869" y="276"/>
                  <a:pt x="869" y="276"/>
                </a:cubicBezTo>
                <a:cubicBezTo>
                  <a:pt x="894" y="276"/>
                  <a:pt x="915" y="256"/>
                  <a:pt x="915" y="231"/>
                </a:cubicBezTo>
                <a:cubicBezTo>
                  <a:pt x="915" y="45"/>
                  <a:pt x="915" y="45"/>
                  <a:pt x="915" y="45"/>
                </a:cubicBezTo>
                <a:cubicBezTo>
                  <a:pt x="915" y="21"/>
                  <a:pt x="894" y="0"/>
                  <a:pt x="869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659" y="0"/>
                  <a:pt x="639" y="21"/>
                  <a:pt x="639" y="45"/>
                </a:cubicBezTo>
                <a:cubicBezTo>
                  <a:pt x="639" y="196"/>
                  <a:pt x="639" y="196"/>
                  <a:pt x="639" y="196"/>
                </a:cubicBezTo>
                <a:cubicBezTo>
                  <a:pt x="639" y="221"/>
                  <a:pt x="626" y="254"/>
                  <a:pt x="610" y="270"/>
                </a:cubicBezTo>
                <a:cubicBezTo>
                  <a:pt x="595" y="286"/>
                  <a:pt x="562" y="298"/>
                  <a:pt x="537" y="298"/>
                </a:cubicBezTo>
                <a:cubicBezTo>
                  <a:pt x="46" y="298"/>
                  <a:pt x="46" y="298"/>
                  <a:pt x="46" y="298"/>
                </a:cubicBezTo>
                <a:cubicBezTo>
                  <a:pt x="21" y="298"/>
                  <a:pt x="0" y="319"/>
                  <a:pt x="0" y="34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1" y="914"/>
                  <a:pt x="46" y="914"/>
                </a:cubicBezTo>
                <a:cubicBezTo>
                  <a:pt x="571" y="914"/>
                  <a:pt x="571" y="914"/>
                  <a:pt x="571" y="914"/>
                </a:cubicBezTo>
                <a:cubicBezTo>
                  <a:pt x="596" y="914"/>
                  <a:pt x="616" y="894"/>
                  <a:pt x="616" y="869"/>
                </a:cubicBezTo>
                <a:lnTo>
                  <a:pt x="616" y="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Freeform 25"/>
          <p:cNvSpPr>
            <a:spLocks noEditPoints="1"/>
          </p:cNvSpPr>
          <p:nvPr/>
        </p:nvSpPr>
        <p:spPr bwMode="auto">
          <a:xfrm>
            <a:off x="4119564" y="1420299"/>
            <a:ext cx="230187" cy="258843"/>
          </a:xfrm>
          <a:custGeom>
            <a:avLst/>
            <a:gdLst>
              <a:gd name="T0" fmla="*/ 28 w 131"/>
              <a:gd name="T1" fmla="*/ 16 h 147"/>
              <a:gd name="T2" fmla="*/ 103 w 131"/>
              <a:gd name="T3" fmla="*/ 16 h 147"/>
              <a:gd name="T4" fmla="*/ 118 w 131"/>
              <a:gd name="T5" fmla="*/ 61 h 147"/>
              <a:gd name="T6" fmla="*/ 127 w 131"/>
              <a:gd name="T7" fmla="*/ 65 h 147"/>
              <a:gd name="T8" fmla="*/ 131 w 131"/>
              <a:gd name="T9" fmla="*/ 74 h 147"/>
              <a:gd name="T10" fmla="*/ 130 w 131"/>
              <a:gd name="T11" fmla="*/ 101 h 147"/>
              <a:gd name="T12" fmla="*/ 123 w 131"/>
              <a:gd name="T13" fmla="*/ 108 h 147"/>
              <a:gd name="T14" fmla="*/ 116 w 131"/>
              <a:gd name="T15" fmla="*/ 109 h 147"/>
              <a:gd name="T16" fmla="*/ 65 w 131"/>
              <a:gd name="T17" fmla="*/ 147 h 147"/>
              <a:gd name="T18" fmla="*/ 76 w 131"/>
              <a:gd name="T19" fmla="*/ 132 h 147"/>
              <a:gd name="T20" fmla="*/ 107 w 131"/>
              <a:gd name="T21" fmla="*/ 109 h 147"/>
              <a:gd name="T22" fmla="*/ 98 w 131"/>
              <a:gd name="T23" fmla="*/ 105 h 147"/>
              <a:gd name="T24" fmla="*/ 95 w 131"/>
              <a:gd name="T25" fmla="*/ 74 h 147"/>
              <a:gd name="T26" fmla="*/ 96 w 131"/>
              <a:gd name="T27" fmla="*/ 69 h 147"/>
              <a:gd name="T28" fmla="*/ 107 w 131"/>
              <a:gd name="T29" fmla="*/ 56 h 147"/>
              <a:gd name="T30" fmla="*/ 35 w 131"/>
              <a:gd name="T31" fmla="*/ 38 h 147"/>
              <a:gd name="T32" fmla="*/ 28 w 131"/>
              <a:gd name="T33" fmla="*/ 62 h 147"/>
              <a:gd name="T34" fmla="*/ 35 w 131"/>
              <a:gd name="T35" fmla="*/ 69 h 147"/>
              <a:gd name="T36" fmla="*/ 36 w 131"/>
              <a:gd name="T37" fmla="*/ 96 h 147"/>
              <a:gd name="T38" fmla="*/ 32 w 131"/>
              <a:gd name="T39" fmla="*/ 105 h 147"/>
              <a:gd name="T40" fmla="*/ 24 w 131"/>
              <a:gd name="T41" fmla="*/ 109 h 147"/>
              <a:gd name="T42" fmla="*/ 8 w 131"/>
              <a:gd name="T43" fmla="*/ 108 h 147"/>
              <a:gd name="T44" fmla="*/ 0 w 131"/>
              <a:gd name="T45" fmla="*/ 96 h 147"/>
              <a:gd name="T46" fmla="*/ 1 w 131"/>
              <a:gd name="T47" fmla="*/ 69 h 147"/>
              <a:gd name="T48" fmla="*/ 13 w 131"/>
              <a:gd name="T49" fmla="*/ 61 h 147"/>
              <a:gd name="T50" fmla="*/ 61 w 131"/>
              <a:gd name="T51" fmla="*/ 135 h 147"/>
              <a:gd name="T52" fmla="*/ 65 w 131"/>
              <a:gd name="T53" fmla="*/ 131 h 147"/>
              <a:gd name="T54" fmla="*/ 13 w 131"/>
              <a:gd name="T55" fmla="*/ 73 h 147"/>
              <a:gd name="T56" fmla="*/ 12 w 131"/>
              <a:gd name="T57" fmla="*/ 74 h 147"/>
              <a:gd name="T58" fmla="*/ 12 w 131"/>
              <a:gd name="T59" fmla="*/ 97 h 147"/>
              <a:gd name="T60" fmla="*/ 18 w 131"/>
              <a:gd name="T61" fmla="*/ 97 h 147"/>
              <a:gd name="T62" fmla="*/ 24 w 131"/>
              <a:gd name="T63" fmla="*/ 97 h 147"/>
              <a:gd name="T64" fmla="*/ 25 w 131"/>
              <a:gd name="T65" fmla="*/ 96 h 147"/>
              <a:gd name="T66" fmla="*/ 25 w 131"/>
              <a:gd name="T67" fmla="*/ 74 h 147"/>
              <a:gd name="T68" fmla="*/ 24 w 131"/>
              <a:gd name="T69" fmla="*/ 73 h 147"/>
              <a:gd name="T70" fmla="*/ 18 w 131"/>
              <a:gd name="T71" fmla="*/ 73 h 147"/>
              <a:gd name="T72" fmla="*/ 107 w 131"/>
              <a:gd name="T73" fmla="*/ 73 h 147"/>
              <a:gd name="T74" fmla="*/ 106 w 131"/>
              <a:gd name="T75" fmla="*/ 74 h 147"/>
              <a:gd name="T76" fmla="*/ 106 w 131"/>
              <a:gd name="T77" fmla="*/ 97 h 147"/>
              <a:gd name="T78" fmla="*/ 113 w 131"/>
              <a:gd name="T79" fmla="*/ 97 h 147"/>
              <a:gd name="T80" fmla="*/ 118 w 131"/>
              <a:gd name="T81" fmla="*/ 97 h 147"/>
              <a:gd name="T82" fmla="*/ 119 w 131"/>
              <a:gd name="T83" fmla="*/ 96 h 147"/>
              <a:gd name="T84" fmla="*/ 119 w 131"/>
              <a:gd name="T85" fmla="*/ 74 h 147"/>
              <a:gd name="T86" fmla="*/ 118 w 131"/>
              <a:gd name="T87" fmla="*/ 73 h 147"/>
              <a:gd name="T88" fmla="*/ 113 w 131"/>
              <a:gd name="T89" fmla="*/ 73 h 147"/>
              <a:gd name="T90" fmla="*/ 95 w 131"/>
              <a:gd name="T91" fmla="*/ 24 h 147"/>
              <a:gd name="T92" fmla="*/ 36 w 131"/>
              <a:gd name="T93" fmla="*/ 24 h 147"/>
              <a:gd name="T94" fmla="*/ 65 w 131"/>
              <a:gd name="T95" fmla="*/ 19 h 147"/>
              <a:gd name="T96" fmla="*/ 103 w 131"/>
              <a:gd name="T97" fmla="*/ 3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47">
                <a:moveTo>
                  <a:pt x="13" y="61"/>
                </a:moveTo>
                <a:cubicBezTo>
                  <a:pt x="13" y="53"/>
                  <a:pt x="13" y="53"/>
                  <a:pt x="13" y="53"/>
                </a:cubicBezTo>
                <a:cubicBezTo>
                  <a:pt x="13" y="38"/>
                  <a:pt x="19" y="25"/>
                  <a:pt x="28" y="16"/>
                </a:cubicBezTo>
                <a:cubicBezTo>
                  <a:pt x="28" y="15"/>
                  <a:pt x="28" y="15"/>
                  <a:pt x="28" y="15"/>
                </a:cubicBezTo>
                <a:cubicBezTo>
                  <a:pt x="38" y="6"/>
                  <a:pt x="51" y="0"/>
                  <a:pt x="65" y="0"/>
                </a:cubicBezTo>
                <a:cubicBezTo>
                  <a:pt x="80" y="0"/>
                  <a:pt x="93" y="6"/>
                  <a:pt x="103" y="16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12" y="25"/>
                  <a:pt x="118" y="38"/>
                  <a:pt x="118" y="53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120" y="61"/>
                  <a:pt x="121" y="62"/>
                  <a:pt x="123" y="62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4" y="63"/>
                  <a:pt x="126" y="64"/>
                  <a:pt x="127" y="65"/>
                </a:cubicBezTo>
                <a:cubicBezTo>
                  <a:pt x="128" y="66"/>
                  <a:pt x="129" y="67"/>
                  <a:pt x="130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71"/>
                  <a:pt x="131" y="72"/>
                  <a:pt x="131" y="74"/>
                </a:cubicBezTo>
                <a:cubicBezTo>
                  <a:pt x="131" y="85"/>
                  <a:pt x="131" y="85"/>
                  <a:pt x="131" y="85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1" y="98"/>
                  <a:pt x="130" y="99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9" y="103"/>
                  <a:pt x="128" y="104"/>
                  <a:pt x="127" y="105"/>
                </a:cubicBezTo>
                <a:cubicBezTo>
                  <a:pt x="126" y="106"/>
                  <a:pt x="124" y="107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1" y="108"/>
                  <a:pt x="120" y="109"/>
                  <a:pt x="118" y="109"/>
                </a:cubicBezTo>
                <a:cubicBezTo>
                  <a:pt x="116" y="109"/>
                  <a:pt x="116" y="109"/>
                  <a:pt x="116" y="109"/>
                </a:cubicBezTo>
                <a:cubicBezTo>
                  <a:pt x="115" y="116"/>
                  <a:pt x="111" y="122"/>
                  <a:pt x="104" y="128"/>
                </a:cubicBezTo>
                <a:cubicBezTo>
                  <a:pt x="97" y="133"/>
                  <a:pt x="87" y="137"/>
                  <a:pt x="76" y="138"/>
                </a:cubicBezTo>
                <a:cubicBezTo>
                  <a:pt x="75" y="143"/>
                  <a:pt x="70" y="147"/>
                  <a:pt x="65" y="147"/>
                </a:cubicBezTo>
                <a:cubicBezTo>
                  <a:pt x="59" y="147"/>
                  <a:pt x="54" y="142"/>
                  <a:pt x="54" y="135"/>
                </a:cubicBezTo>
                <a:cubicBezTo>
                  <a:pt x="54" y="129"/>
                  <a:pt x="59" y="124"/>
                  <a:pt x="65" y="124"/>
                </a:cubicBezTo>
                <a:cubicBezTo>
                  <a:pt x="70" y="124"/>
                  <a:pt x="74" y="127"/>
                  <a:pt x="76" y="132"/>
                </a:cubicBezTo>
                <a:cubicBezTo>
                  <a:pt x="85" y="130"/>
                  <a:pt x="94" y="127"/>
                  <a:pt x="100" y="122"/>
                </a:cubicBezTo>
                <a:cubicBezTo>
                  <a:pt x="105" y="118"/>
                  <a:pt x="108" y="114"/>
                  <a:pt x="109" y="109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06" y="109"/>
                  <a:pt x="104" y="108"/>
                  <a:pt x="103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1" y="107"/>
                  <a:pt x="100" y="106"/>
                  <a:pt x="98" y="105"/>
                </a:cubicBezTo>
                <a:cubicBezTo>
                  <a:pt x="96" y="103"/>
                  <a:pt x="95" y="100"/>
                  <a:pt x="95" y="96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2"/>
                  <a:pt x="95" y="71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7"/>
                  <a:pt x="97" y="66"/>
                  <a:pt x="98" y="65"/>
                </a:cubicBezTo>
                <a:cubicBezTo>
                  <a:pt x="101" y="63"/>
                  <a:pt x="104" y="61"/>
                  <a:pt x="107" y="61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5" y="49"/>
                  <a:pt x="101" y="43"/>
                  <a:pt x="96" y="38"/>
                </a:cubicBezTo>
                <a:cubicBezTo>
                  <a:pt x="89" y="30"/>
                  <a:pt x="78" y="26"/>
                  <a:pt x="65" y="26"/>
                </a:cubicBezTo>
                <a:cubicBezTo>
                  <a:pt x="53" y="26"/>
                  <a:pt x="42" y="30"/>
                  <a:pt x="35" y="38"/>
                </a:cubicBezTo>
                <a:cubicBezTo>
                  <a:pt x="30" y="43"/>
                  <a:pt x="26" y="49"/>
                  <a:pt x="24" y="56"/>
                </a:cubicBezTo>
                <a:cubicBezTo>
                  <a:pt x="24" y="61"/>
                  <a:pt x="24" y="61"/>
                  <a:pt x="24" y="61"/>
                </a:cubicBezTo>
                <a:cubicBezTo>
                  <a:pt x="25" y="61"/>
                  <a:pt x="27" y="62"/>
                  <a:pt x="28" y="62"/>
                </a:cubicBezTo>
                <a:cubicBezTo>
                  <a:pt x="30" y="63"/>
                  <a:pt x="31" y="64"/>
                  <a:pt x="32" y="65"/>
                </a:cubicBezTo>
                <a:cubicBezTo>
                  <a:pt x="34" y="66"/>
                  <a:pt x="35" y="67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6" y="71"/>
                  <a:pt x="36" y="72"/>
                  <a:pt x="36" y="74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96"/>
                  <a:pt x="36" y="96"/>
                  <a:pt x="36" y="96"/>
                </a:cubicBezTo>
                <a:cubicBezTo>
                  <a:pt x="36" y="98"/>
                  <a:pt x="36" y="99"/>
                  <a:pt x="35" y="101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5" y="103"/>
                  <a:pt x="34" y="104"/>
                  <a:pt x="32" y="105"/>
                </a:cubicBezTo>
                <a:cubicBezTo>
                  <a:pt x="31" y="106"/>
                  <a:pt x="30" y="107"/>
                  <a:pt x="2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7" y="108"/>
                  <a:pt x="25" y="109"/>
                  <a:pt x="24" y="109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1" y="109"/>
                  <a:pt x="10" y="108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7" y="107"/>
                  <a:pt x="5" y="106"/>
                  <a:pt x="4" y="105"/>
                </a:cubicBezTo>
                <a:cubicBezTo>
                  <a:pt x="2" y="103"/>
                  <a:pt x="0" y="100"/>
                  <a:pt x="0" y="96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2"/>
                  <a:pt x="1" y="71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2" y="67"/>
                  <a:pt x="3" y="66"/>
                  <a:pt x="4" y="65"/>
                </a:cubicBezTo>
                <a:cubicBezTo>
                  <a:pt x="6" y="63"/>
                  <a:pt x="9" y="61"/>
                  <a:pt x="13" y="61"/>
                </a:cubicBezTo>
                <a:close/>
                <a:moveTo>
                  <a:pt x="65" y="131"/>
                </a:moveTo>
                <a:cubicBezTo>
                  <a:pt x="65" y="131"/>
                  <a:pt x="65" y="131"/>
                  <a:pt x="65" y="131"/>
                </a:cubicBezTo>
                <a:cubicBezTo>
                  <a:pt x="63" y="131"/>
                  <a:pt x="61" y="133"/>
                  <a:pt x="61" y="135"/>
                </a:cubicBezTo>
                <a:cubicBezTo>
                  <a:pt x="61" y="138"/>
                  <a:pt x="63" y="140"/>
                  <a:pt x="65" y="140"/>
                </a:cubicBezTo>
                <a:cubicBezTo>
                  <a:pt x="68" y="140"/>
                  <a:pt x="70" y="138"/>
                  <a:pt x="70" y="135"/>
                </a:cubicBezTo>
                <a:cubicBezTo>
                  <a:pt x="70" y="133"/>
                  <a:pt x="68" y="131"/>
                  <a:pt x="65" y="131"/>
                </a:cubicBezTo>
                <a:close/>
                <a:moveTo>
                  <a:pt x="18" y="73"/>
                </a:moveTo>
                <a:cubicBezTo>
                  <a:pt x="18" y="73"/>
                  <a:pt x="18" y="73"/>
                  <a:pt x="18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2" y="73"/>
                  <a:pt x="12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96"/>
                  <a:pt x="12" y="97"/>
                  <a:pt x="12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5" y="96"/>
                  <a:pt x="25" y="96"/>
                  <a:pt x="25" y="96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18" y="73"/>
                  <a:pt x="18" y="73"/>
                  <a:pt x="18" y="73"/>
                </a:cubicBezTo>
                <a:close/>
                <a:moveTo>
                  <a:pt x="113" y="73"/>
                </a:moveTo>
                <a:cubicBezTo>
                  <a:pt x="113" y="73"/>
                  <a:pt x="113" y="73"/>
                  <a:pt x="113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73"/>
                  <a:pt x="107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6"/>
                  <a:pt x="106" y="97"/>
                  <a:pt x="106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9" y="85"/>
                  <a:pt x="119" y="85"/>
                  <a:pt x="119" y="85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8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3" y="73"/>
                  <a:pt x="113" y="73"/>
                  <a:pt x="113" y="73"/>
                </a:cubicBezTo>
                <a:close/>
                <a:moveTo>
                  <a:pt x="103" y="36"/>
                </a:moveTo>
                <a:cubicBezTo>
                  <a:pt x="103" y="36"/>
                  <a:pt x="103" y="36"/>
                  <a:pt x="103" y="36"/>
                </a:cubicBezTo>
                <a:cubicBezTo>
                  <a:pt x="101" y="31"/>
                  <a:pt x="98" y="27"/>
                  <a:pt x="95" y="24"/>
                </a:cubicBezTo>
                <a:cubicBezTo>
                  <a:pt x="95" y="24"/>
                  <a:pt x="95" y="24"/>
                  <a:pt x="95" y="24"/>
                </a:cubicBezTo>
                <a:cubicBezTo>
                  <a:pt x="87" y="16"/>
                  <a:pt x="77" y="11"/>
                  <a:pt x="65" y="11"/>
                </a:cubicBezTo>
                <a:cubicBezTo>
                  <a:pt x="54" y="11"/>
                  <a:pt x="44" y="16"/>
                  <a:pt x="36" y="24"/>
                </a:cubicBezTo>
                <a:cubicBezTo>
                  <a:pt x="33" y="27"/>
                  <a:pt x="30" y="31"/>
                  <a:pt x="27" y="36"/>
                </a:cubicBezTo>
                <a:cubicBezTo>
                  <a:pt x="28" y="35"/>
                  <a:pt x="29" y="34"/>
                  <a:pt x="30" y="34"/>
                </a:cubicBezTo>
                <a:cubicBezTo>
                  <a:pt x="39" y="25"/>
                  <a:pt x="52" y="19"/>
                  <a:pt x="65" y="19"/>
                </a:cubicBezTo>
                <a:cubicBezTo>
                  <a:pt x="79" y="19"/>
                  <a:pt x="92" y="25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2" y="34"/>
                  <a:pt x="103" y="35"/>
                  <a:pt x="10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Freeform 26"/>
          <p:cNvSpPr>
            <a:spLocks noEditPoints="1"/>
          </p:cNvSpPr>
          <p:nvPr/>
        </p:nvSpPr>
        <p:spPr bwMode="auto">
          <a:xfrm>
            <a:off x="4702175" y="4397780"/>
            <a:ext cx="242888" cy="254078"/>
          </a:xfrm>
          <a:custGeom>
            <a:avLst/>
            <a:gdLst>
              <a:gd name="T0" fmla="*/ 4 w 139"/>
              <a:gd name="T1" fmla="*/ 139 h 145"/>
              <a:gd name="T2" fmla="*/ 56 w 139"/>
              <a:gd name="T3" fmla="*/ 133 h 145"/>
              <a:gd name="T4" fmla="*/ 24 w 139"/>
              <a:gd name="T5" fmla="*/ 117 h 145"/>
              <a:gd name="T6" fmla="*/ 20 w 139"/>
              <a:gd name="T7" fmla="*/ 115 h 145"/>
              <a:gd name="T8" fmla="*/ 2 w 139"/>
              <a:gd name="T9" fmla="*/ 89 h 145"/>
              <a:gd name="T10" fmla="*/ 24 w 139"/>
              <a:gd name="T11" fmla="*/ 70 h 145"/>
              <a:gd name="T12" fmla="*/ 56 w 139"/>
              <a:gd name="T13" fmla="*/ 58 h 145"/>
              <a:gd name="T14" fmla="*/ 19 w 139"/>
              <a:gd name="T15" fmla="*/ 53 h 145"/>
              <a:gd name="T16" fmla="*/ 19 w 139"/>
              <a:gd name="T17" fmla="*/ 18 h 145"/>
              <a:gd name="T18" fmla="*/ 25 w 139"/>
              <a:gd name="T19" fmla="*/ 12 h 145"/>
              <a:gd name="T20" fmla="*/ 56 w 139"/>
              <a:gd name="T21" fmla="*/ 3 h 145"/>
              <a:gd name="T22" fmla="*/ 60 w 139"/>
              <a:gd name="T23" fmla="*/ 0 h 145"/>
              <a:gd name="T24" fmla="*/ 82 w 139"/>
              <a:gd name="T25" fmla="*/ 3 h 145"/>
              <a:gd name="T26" fmla="*/ 82 w 139"/>
              <a:gd name="T27" fmla="*/ 12 h 145"/>
              <a:gd name="T28" fmla="*/ 119 w 139"/>
              <a:gd name="T29" fmla="*/ 14 h 145"/>
              <a:gd name="T30" fmla="*/ 136 w 139"/>
              <a:gd name="T31" fmla="*/ 39 h 145"/>
              <a:gd name="T32" fmla="*/ 119 w 139"/>
              <a:gd name="T33" fmla="*/ 57 h 145"/>
              <a:gd name="T34" fmla="*/ 115 w 139"/>
              <a:gd name="T35" fmla="*/ 58 h 145"/>
              <a:gd name="T36" fmla="*/ 82 w 139"/>
              <a:gd name="T37" fmla="*/ 70 h 145"/>
              <a:gd name="T38" fmla="*/ 114 w 139"/>
              <a:gd name="T39" fmla="*/ 70 h 145"/>
              <a:gd name="T40" fmla="*/ 120 w 139"/>
              <a:gd name="T41" fmla="*/ 111 h 145"/>
              <a:gd name="T42" fmla="*/ 114 w 139"/>
              <a:gd name="T43" fmla="*/ 117 h 145"/>
              <a:gd name="T44" fmla="*/ 82 w 139"/>
              <a:gd name="T45" fmla="*/ 133 h 145"/>
              <a:gd name="T46" fmla="*/ 135 w 139"/>
              <a:gd name="T47" fmla="*/ 139 h 145"/>
              <a:gd name="T48" fmla="*/ 10 w 139"/>
              <a:gd name="T49" fmla="*/ 145 h 145"/>
              <a:gd name="T50" fmla="*/ 63 w 139"/>
              <a:gd name="T51" fmla="*/ 133 h 145"/>
              <a:gd name="T52" fmla="*/ 76 w 139"/>
              <a:gd name="T53" fmla="*/ 117 h 145"/>
              <a:gd name="T54" fmla="*/ 63 w 139"/>
              <a:gd name="T55" fmla="*/ 133 h 145"/>
              <a:gd name="T56" fmla="*/ 76 w 139"/>
              <a:gd name="T57" fmla="*/ 6 h 145"/>
              <a:gd name="T58" fmla="*/ 63 w 139"/>
              <a:gd name="T59" fmla="*/ 12 h 145"/>
              <a:gd name="T60" fmla="*/ 76 w 139"/>
              <a:gd name="T61" fmla="*/ 6 h 145"/>
              <a:gd name="T62" fmla="*/ 76 w 139"/>
              <a:gd name="T63" fmla="*/ 70 h 145"/>
              <a:gd name="T64" fmla="*/ 63 w 139"/>
              <a:gd name="T65" fmla="*/ 58 h 145"/>
              <a:gd name="T66" fmla="*/ 76 w 139"/>
              <a:gd name="T67" fmla="*/ 70 h 145"/>
              <a:gd name="T68" fmla="*/ 113 w 139"/>
              <a:gd name="T69" fmla="*/ 23 h 145"/>
              <a:gd name="T70" fmla="*/ 30 w 139"/>
              <a:gd name="T71" fmla="*/ 47 h 145"/>
              <a:gd name="T72" fmla="*/ 125 w 139"/>
              <a:gd name="T73" fmla="*/ 35 h 145"/>
              <a:gd name="T74" fmla="*/ 109 w 139"/>
              <a:gd name="T75" fmla="*/ 81 h 145"/>
              <a:gd name="T76" fmla="*/ 26 w 139"/>
              <a:gd name="T77" fmla="*/ 81 h 145"/>
              <a:gd name="T78" fmla="*/ 26 w 139"/>
              <a:gd name="T79" fmla="*/ 105 h 145"/>
              <a:gd name="T80" fmla="*/ 109 w 139"/>
              <a:gd name="T81" fmla="*/ 8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9" h="145">
                <a:moveTo>
                  <a:pt x="10" y="145"/>
                </a:moveTo>
                <a:cubicBezTo>
                  <a:pt x="6" y="145"/>
                  <a:pt x="4" y="142"/>
                  <a:pt x="4" y="139"/>
                </a:cubicBezTo>
                <a:cubicBezTo>
                  <a:pt x="4" y="136"/>
                  <a:pt x="6" y="133"/>
                  <a:pt x="10" y="133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2" y="117"/>
                  <a:pt x="21" y="116"/>
                  <a:pt x="20" y="115"/>
                </a:cubicBezTo>
                <a:cubicBezTo>
                  <a:pt x="2" y="97"/>
                  <a:pt x="2" y="97"/>
                  <a:pt x="2" y="97"/>
                </a:cubicBezTo>
                <a:cubicBezTo>
                  <a:pt x="0" y="95"/>
                  <a:pt x="0" y="92"/>
                  <a:pt x="2" y="89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1"/>
                  <a:pt x="22" y="70"/>
                  <a:pt x="24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1" y="58"/>
                  <a:pt x="19" y="56"/>
                  <a:pt x="19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4"/>
                  <a:pt x="21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8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2" y="1"/>
                  <a:pt x="82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12"/>
                  <a:pt x="82" y="12"/>
                  <a:pt x="82" y="12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7" y="12"/>
                  <a:pt x="118" y="13"/>
                  <a:pt x="119" y="14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9" y="33"/>
                  <a:pt x="139" y="37"/>
                  <a:pt x="136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8" y="58"/>
                  <a:pt x="116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70"/>
                  <a:pt x="82" y="70"/>
                  <a:pt x="82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8" y="70"/>
                  <a:pt x="120" y="73"/>
                  <a:pt x="120" y="76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4"/>
                  <a:pt x="118" y="117"/>
                  <a:pt x="114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2" y="133"/>
                  <a:pt x="135" y="136"/>
                  <a:pt x="135" y="139"/>
                </a:cubicBezTo>
                <a:cubicBezTo>
                  <a:pt x="135" y="142"/>
                  <a:pt x="132" y="145"/>
                  <a:pt x="129" y="145"/>
                </a:cubicBezTo>
                <a:cubicBezTo>
                  <a:pt x="10" y="145"/>
                  <a:pt x="10" y="145"/>
                  <a:pt x="10" y="145"/>
                </a:cubicBezTo>
                <a:close/>
                <a:moveTo>
                  <a:pt x="63" y="133"/>
                </a:moveTo>
                <a:cubicBezTo>
                  <a:pt x="63" y="133"/>
                  <a:pt x="63" y="133"/>
                  <a:pt x="63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33"/>
                  <a:pt x="63" y="133"/>
                  <a:pt x="63" y="133"/>
                </a:cubicBezTo>
                <a:close/>
                <a:moveTo>
                  <a:pt x="76" y="6"/>
                </a:moveTo>
                <a:cubicBezTo>
                  <a:pt x="76" y="6"/>
                  <a:pt x="76" y="6"/>
                  <a:pt x="7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2"/>
                  <a:pt x="63" y="12"/>
                  <a:pt x="63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6"/>
                  <a:pt x="76" y="6"/>
                  <a:pt x="76" y="6"/>
                </a:cubicBezTo>
                <a:close/>
                <a:moveTo>
                  <a:pt x="76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58"/>
                  <a:pt x="76" y="58"/>
                  <a:pt x="76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70"/>
                  <a:pt x="63" y="70"/>
                  <a:pt x="63" y="70"/>
                </a:cubicBezTo>
                <a:cubicBezTo>
                  <a:pt x="76" y="70"/>
                  <a:pt x="76" y="70"/>
                  <a:pt x="76" y="70"/>
                </a:cubicBezTo>
                <a:close/>
                <a:moveTo>
                  <a:pt x="113" y="23"/>
                </a:moveTo>
                <a:cubicBezTo>
                  <a:pt x="113" y="23"/>
                  <a:pt x="113" y="23"/>
                  <a:pt x="113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47"/>
                  <a:pt x="30" y="47"/>
                  <a:pt x="30" y="47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13" y="23"/>
                  <a:pt x="113" y="23"/>
                  <a:pt x="113" y="23"/>
                </a:cubicBezTo>
                <a:close/>
                <a:moveTo>
                  <a:pt x="109" y="81"/>
                </a:moveTo>
                <a:cubicBezTo>
                  <a:pt x="109" y="81"/>
                  <a:pt x="109" y="81"/>
                  <a:pt x="109" y="81"/>
                </a:cubicBezTo>
                <a:cubicBezTo>
                  <a:pt x="26" y="81"/>
                  <a:pt x="26" y="81"/>
                  <a:pt x="26" y="81"/>
                </a:cubicBezTo>
                <a:cubicBezTo>
                  <a:pt x="14" y="93"/>
                  <a:pt x="14" y="93"/>
                  <a:pt x="14" y="93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81"/>
                  <a:pt x="109" y="81"/>
                  <a:pt x="109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7" name="Freeform 27"/>
          <p:cNvSpPr>
            <a:spLocks noEditPoints="1"/>
          </p:cNvSpPr>
          <p:nvPr/>
        </p:nvSpPr>
        <p:spPr bwMode="auto">
          <a:xfrm>
            <a:off x="2941639" y="3236959"/>
            <a:ext cx="219075" cy="257254"/>
          </a:xfrm>
          <a:custGeom>
            <a:avLst/>
            <a:gdLst>
              <a:gd name="T0" fmla="*/ 6 w 125"/>
              <a:gd name="T1" fmla="*/ 0 h 147"/>
              <a:gd name="T2" fmla="*/ 6 w 125"/>
              <a:gd name="T3" fmla="*/ 0 h 147"/>
              <a:gd name="T4" fmla="*/ 6 w 125"/>
              <a:gd name="T5" fmla="*/ 0 h 147"/>
              <a:gd name="T6" fmla="*/ 6 w 125"/>
              <a:gd name="T7" fmla="*/ 0 h 147"/>
              <a:gd name="T8" fmla="*/ 119 w 125"/>
              <a:gd name="T9" fmla="*/ 0 h 147"/>
              <a:gd name="T10" fmla="*/ 124 w 125"/>
              <a:gd name="T11" fmla="*/ 6 h 147"/>
              <a:gd name="T12" fmla="*/ 123 w 125"/>
              <a:gd name="T13" fmla="*/ 10 h 147"/>
              <a:gd name="T14" fmla="*/ 94 w 125"/>
              <a:gd name="T15" fmla="*/ 38 h 147"/>
              <a:gd name="T16" fmla="*/ 123 w 125"/>
              <a:gd name="T17" fmla="*/ 66 h 147"/>
              <a:gd name="T18" fmla="*/ 123 w 125"/>
              <a:gd name="T19" fmla="*/ 74 h 147"/>
              <a:gd name="T20" fmla="*/ 119 w 125"/>
              <a:gd name="T21" fmla="*/ 76 h 147"/>
              <a:gd name="T22" fmla="*/ 118 w 125"/>
              <a:gd name="T23" fmla="*/ 76 h 147"/>
              <a:gd name="T24" fmla="*/ 12 w 125"/>
              <a:gd name="T25" fmla="*/ 76 h 147"/>
              <a:gd name="T26" fmla="*/ 12 w 125"/>
              <a:gd name="T27" fmla="*/ 142 h 147"/>
              <a:gd name="T28" fmla="*/ 6 w 125"/>
              <a:gd name="T29" fmla="*/ 147 h 147"/>
              <a:gd name="T30" fmla="*/ 0 w 125"/>
              <a:gd name="T31" fmla="*/ 142 h 147"/>
              <a:gd name="T32" fmla="*/ 0 w 125"/>
              <a:gd name="T33" fmla="*/ 70 h 147"/>
              <a:gd name="T34" fmla="*/ 0 w 125"/>
              <a:gd name="T35" fmla="*/ 70 h 147"/>
              <a:gd name="T36" fmla="*/ 0 w 125"/>
              <a:gd name="T37" fmla="*/ 70 h 147"/>
              <a:gd name="T38" fmla="*/ 0 w 125"/>
              <a:gd name="T39" fmla="*/ 6 h 147"/>
              <a:gd name="T40" fmla="*/ 6 w 125"/>
              <a:gd name="T41" fmla="*/ 0 h 147"/>
              <a:gd name="T42" fmla="*/ 6 w 125"/>
              <a:gd name="T43" fmla="*/ 0 h 147"/>
              <a:gd name="T44" fmla="*/ 6 w 125"/>
              <a:gd name="T45" fmla="*/ 0 h 147"/>
              <a:gd name="T46" fmla="*/ 6 w 125"/>
              <a:gd name="T47" fmla="*/ 0 h 147"/>
              <a:gd name="T48" fmla="*/ 6 w 125"/>
              <a:gd name="T49" fmla="*/ 0 h 147"/>
              <a:gd name="T50" fmla="*/ 12 w 125"/>
              <a:gd name="T51" fmla="*/ 11 h 147"/>
              <a:gd name="T52" fmla="*/ 12 w 125"/>
              <a:gd name="T53" fmla="*/ 11 h 147"/>
              <a:gd name="T54" fmla="*/ 12 w 125"/>
              <a:gd name="T55" fmla="*/ 64 h 147"/>
              <a:gd name="T56" fmla="*/ 105 w 125"/>
              <a:gd name="T57" fmla="*/ 64 h 147"/>
              <a:gd name="T58" fmla="*/ 82 w 125"/>
              <a:gd name="T59" fmla="*/ 42 h 147"/>
              <a:gd name="T60" fmla="*/ 82 w 125"/>
              <a:gd name="T61" fmla="*/ 34 h 147"/>
              <a:gd name="T62" fmla="*/ 105 w 125"/>
              <a:gd name="T63" fmla="*/ 11 h 147"/>
              <a:gd name="T64" fmla="*/ 12 w 125"/>
              <a:gd name="T65" fmla="*/ 1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5" h="147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2" y="0"/>
                  <a:pt x="124" y="2"/>
                  <a:pt x="124" y="6"/>
                </a:cubicBezTo>
                <a:cubicBezTo>
                  <a:pt x="124" y="7"/>
                  <a:pt x="124" y="9"/>
                  <a:pt x="123" y="10"/>
                </a:cubicBezTo>
                <a:cubicBezTo>
                  <a:pt x="94" y="38"/>
                  <a:pt x="94" y="38"/>
                  <a:pt x="94" y="38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25" y="68"/>
                  <a:pt x="125" y="72"/>
                  <a:pt x="123" y="74"/>
                </a:cubicBezTo>
                <a:cubicBezTo>
                  <a:pt x="121" y="75"/>
                  <a:pt x="120" y="76"/>
                  <a:pt x="119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5"/>
                  <a:pt x="9" y="147"/>
                  <a:pt x="6" y="147"/>
                </a:cubicBezTo>
                <a:cubicBezTo>
                  <a:pt x="3" y="147"/>
                  <a:pt x="0" y="145"/>
                  <a:pt x="0" y="14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lose/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lose/>
                <a:moveTo>
                  <a:pt x="12" y="11"/>
                </a:moveTo>
                <a:cubicBezTo>
                  <a:pt x="12" y="11"/>
                  <a:pt x="12" y="11"/>
                  <a:pt x="12" y="11"/>
                </a:cubicBezTo>
                <a:cubicBezTo>
                  <a:pt x="12" y="64"/>
                  <a:pt x="12" y="64"/>
                  <a:pt x="12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82" y="42"/>
                  <a:pt x="82" y="42"/>
                  <a:pt x="82" y="42"/>
                </a:cubicBezTo>
                <a:cubicBezTo>
                  <a:pt x="80" y="40"/>
                  <a:pt x="80" y="36"/>
                  <a:pt x="82" y="34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2" y="11"/>
                  <a:pt x="12" y="11"/>
                  <a:pt x="12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Freeform 28"/>
          <p:cNvSpPr>
            <a:spLocks noEditPoints="1"/>
          </p:cNvSpPr>
          <p:nvPr/>
        </p:nvSpPr>
        <p:spPr bwMode="auto">
          <a:xfrm>
            <a:off x="5902325" y="2614467"/>
            <a:ext cx="261938" cy="258843"/>
          </a:xfrm>
          <a:custGeom>
            <a:avLst/>
            <a:gdLst>
              <a:gd name="T0" fmla="*/ 145 w 149"/>
              <a:gd name="T1" fmla="*/ 101 h 148"/>
              <a:gd name="T2" fmla="*/ 145 w 149"/>
              <a:gd name="T3" fmla="*/ 111 h 148"/>
              <a:gd name="T4" fmla="*/ 72 w 149"/>
              <a:gd name="T5" fmla="*/ 147 h 148"/>
              <a:gd name="T6" fmla="*/ 1 w 149"/>
              <a:gd name="T7" fmla="*/ 103 h 148"/>
              <a:gd name="T8" fmla="*/ 24 w 149"/>
              <a:gd name="T9" fmla="*/ 90 h 148"/>
              <a:gd name="T10" fmla="*/ 1 w 149"/>
              <a:gd name="T11" fmla="*/ 71 h 148"/>
              <a:gd name="T12" fmla="*/ 24 w 149"/>
              <a:gd name="T13" fmla="*/ 58 h 148"/>
              <a:gd name="T14" fmla="*/ 1 w 149"/>
              <a:gd name="T15" fmla="*/ 40 h 148"/>
              <a:gd name="T16" fmla="*/ 72 w 149"/>
              <a:gd name="T17" fmla="*/ 1 h 148"/>
              <a:gd name="T18" fmla="*/ 145 w 149"/>
              <a:gd name="T19" fmla="*/ 37 h 148"/>
              <a:gd name="T20" fmla="*/ 145 w 149"/>
              <a:gd name="T21" fmla="*/ 47 h 148"/>
              <a:gd name="T22" fmla="*/ 145 w 149"/>
              <a:gd name="T23" fmla="*/ 69 h 148"/>
              <a:gd name="T24" fmla="*/ 145 w 149"/>
              <a:gd name="T25" fmla="*/ 79 h 148"/>
              <a:gd name="T26" fmla="*/ 130 w 149"/>
              <a:gd name="T27" fmla="*/ 106 h 148"/>
              <a:gd name="T28" fmla="*/ 113 w 149"/>
              <a:gd name="T29" fmla="*/ 96 h 148"/>
              <a:gd name="T30" fmla="*/ 75 w 149"/>
              <a:gd name="T31" fmla="*/ 116 h 148"/>
              <a:gd name="T32" fmla="*/ 74 w 149"/>
              <a:gd name="T33" fmla="*/ 116 h 148"/>
              <a:gd name="T34" fmla="*/ 74 w 149"/>
              <a:gd name="T35" fmla="*/ 116 h 148"/>
              <a:gd name="T36" fmla="*/ 73 w 149"/>
              <a:gd name="T37" fmla="*/ 116 h 148"/>
              <a:gd name="T38" fmla="*/ 72 w 149"/>
              <a:gd name="T39" fmla="*/ 115 h 148"/>
              <a:gd name="T40" fmla="*/ 18 w 149"/>
              <a:gd name="T41" fmla="*/ 106 h 148"/>
              <a:gd name="T42" fmla="*/ 130 w 149"/>
              <a:gd name="T43" fmla="*/ 106 h 148"/>
              <a:gd name="T44" fmla="*/ 74 w 149"/>
              <a:gd name="T45" fmla="*/ 104 h 148"/>
              <a:gd name="T46" fmla="*/ 113 w 149"/>
              <a:gd name="T47" fmla="*/ 64 h 148"/>
              <a:gd name="T48" fmla="*/ 75 w 149"/>
              <a:gd name="T49" fmla="*/ 84 h 148"/>
              <a:gd name="T50" fmla="*/ 74 w 149"/>
              <a:gd name="T51" fmla="*/ 84 h 148"/>
              <a:gd name="T52" fmla="*/ 74 w 149"/>
              <a:gd name="T53" fmla="*/ 84 h 148"/>
              <a:gd name="T54" fmla="*/ 73 w 149"/>
              <a:gd name="T55" fmla="*/ 84 h 148"/>
              <a:gd name="T56" fmla="*/ 72 w 149"/>
              <a:gd name="T57" fmla="*/ 84 h 148"/>
              <a:gd name="T58" fmla="*/ 18 w 149"/>
              <a:gd name="T59" fmla="*/ 74 h 148"/>
              <a:gd name="T60" fmla="*/ 74 w 149"/>
              <a:gd name="T61" fmla="*/ 72 h 148"/>
              <a:gd name="T62" fmla="*/ 130 w 149"/>
              <a:gd name="T63" fmla="*/ 42 h 148"/>
              <a:gd name="T64" fmla="*/ 18 w 149"/>
              <a:gd name="T65" fmla="*/ 4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9" h="148">
                <a:moveTo>
                  <a:pt x="124" y="90"/>
                </a:moveTo>
                <a:cubicBezTo>
                  <a:pt x="145" y="101"/>
                  <a:pt x="145" y="101"/>
                  <a:pt x="145" y="101"/>
                </a:cubicBezTo>
                <a:cubicBezTo>
                  <a:pt x="148" y="102"/>
                  <a:pt x="149" y="106"/>
                  <a:pt x="147" y="108"/>
                </a:cubicBezTo>
                <a:cubicBezTo>
                  <a:pt x="147" y="109"/>
                  <a:pt x="146" y="110"/>
                  <a:pt x="145" y="111"/>
                </a:cubicBezTo>
                <a:cubicBezTo>
                  <a:pt x="77" y="147"/>
                  <a:pt x="77" y="147"/>
                  <a:pt x="77" y="147"/>
                </a:cubicBezTo>
                <a:cubicBezTo>
                  <a:pt x="75" y="148"/>
                  <a:pt x="73" y="148"/>
                  <a:pt x="72" y="147"/>
                </a:cubicBezTo>
                <a:cubicBezTo>
                  <a:pt x="4" y="111"/>
                  <a:pt x="4" y="111"/>
                  <a:pt x="4" y="111"/>
                </a:cubicBezTo>
                <a:cubicBezTo>
                  <a:pt x="1" y="109"/>
                  <a:pt x="0" y="106"/>
                  <a:pt x="1" y="103"/>
                </a:cubicBezTo>
                <a:cubicBezTo>
                  <a:pt x="2" y="102"/>
                  <a:pt x="3" y="101"/>
                  <a:pt x="4" y="101"/>
                </a:cubicBezTo>
                <a:cubicBezTo>
                  <a:pt x="24" y="90"/>
                  <a:pt x="24" y="90"/>
                  <a:pt x="24" y="90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7"/>
                  <a:pt x="0" y="74"/>
                  <a:pt x="1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24" y="58"/>
                  <a:pt x="24" y="58"/>
                  <a:pt x="24" y="58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6"/>
                  <a:pt x="0" y="42"/>
                  <a:pt x="1" y="40"/>
                </a:cubicBezTo>
                <a:cubicBezTo>
                  <a:pt x="2" y="39"/>
                  <a:pt x="3" y="38"/>
                  <a:pt x="4" y="37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5" y="0"/>
                  <a:pt x="77" y="1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148" y="39"/>
                  <a:pt x="149" y="42"/>
                  <a:pt x="147" y="45"/>
                </a:cubicBezTo>
                <a:cubicBezTo>
                  <a:pt x="147" y="46"/>
                  <a:pt x="146" y="47"/>
                  <a:pt x="145" y="47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8" y="70"/>
                  <a:pt x="149" y="74"/>
                  <a:pt x="147" y="77"/>
                </a:cubicBezTo>
                <a:cubicBezTo>
                  <a:pt x="147" y="78"/>
                  <a:pt x="146" y="78"/>
                  <a:pt x="145" y="79"/>
                </a:cubicBezTo>
                <a:cubicBezTo>
                  <a:pt x="124" y="90"/>
                  <a:pt x="124" y="90"/>
                  <a:pt x="124" y="90"/>
                </a:cubicBezTo>
                <a:close/>
                <a:moveTo>
                  <a:pt x="130" y="106"/>
                </a:moveTo>
                <a:cubicBezTo>
                  <a:pt x="130" y="106"/>
                  <a:pt x="130" y="106"/>
                  <a:pt x="130" y="10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77" y="115"/>
                  <a:pt x="77" y="115"/>
                  <a:pt x="77" y="115"/>
                </a:cubicBezTo>
                <a:cubicBezTo>
                  <a:pt x="76" y="116"/>
                  <a:pt x="76" y="116"/>
                  <a:pt x="75" y="116"/>
                </a:cubicBezTo>
                <a:cubicBezTo>
                  <a:pt x="75" y="116"/>
                  <a:pt x="75" y="116"/>
                  <a:pt x="75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2" y="116"/>
                  <a:pt x="72" y="115"/>
                </a:cubicBezTo>
                <a:cubicBezTo>
                  <a:pt x="36" y="96"/>
                  <a:pt x="36" y="96"/>
                  <a:pt x="36" y="96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130" y="106"/>
                  <a:pt x="130" y="106"/>
                  <a:pt x="130" y="106"/>
                </a:cubicBezTo>
                <a:close/>
                <a:moveTo>
                  <a:pt x="74" y="104"/>
                </a:moveTo>
                <a:cubicBezTo>
                  <a:pt x="74" y="104"/>
                  <a:pt x="74" y="104"/>
                  <a:pt x="74" y="104"/>
                </a:cubicBezTo>
                <a:cubicBezTo>
                  <a:pt x="93" y="94"/>
                  <a:pt x="112" y="84"/>
                  <a:pt x="130" y="7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77" y="84"/>
                  <a:pt x="77" y="84"/>
                  <a:pt x="77" y="84"/>
                </a:cubicBezTo>
                <a:cubicBezTo>
                  <a:pt x="76" y="84"/>
                  <a:pt x="76" y="84"/>
                  <a:pt x="75" y="84"/>
                </a:cubicBezTo>
                <a:cubicBezTo>
                  <a:pt x="75" y="84"/>
                  <a:pt x="75" y="84"/>
                  <a:pt x="75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2" y="84"/>
                  <a:pt x="72" y="84"/>
                </a:cubicBezTo>
                <a:cubicBezTo>
                  <a:pt x="36" y="64"/>
                  <a:pt x="36" y="64"/>
                  <a:pt x="36" y="64"/>
                </a:cubicBezTo>
                <a:cubicBezTo>
                  <a:pt x="18" y="74"/>
                  <a:pt x="18" y="74"/>
                  <a:pt x="18" y="74"/>
                </a:cubicBezTo>
                <a:cubicBezTo>
                  <a:pt x="37" y="84"/>
                  <a:pt x="55" y="94"/>
                  <a:pt x="74" y="104"/>
                </a:cubicBezTo>
                <a:close/>
                <a:moveTo>
                  <a:pt x="74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93" y="62"/>
                  <a:pt x="112" y="52"/>
                  <a:pt x="130" y="42"/>
                </a:cubicBezTo>
                <a:cubicBezTo>
                  <a:pt x="74" y="12"/>
                  <a:pt x="74" y="12"/>
                  <a:pt x="74" y="12"/>
                </a:cubicBezTo>
                <a:cubicBezTo>
                  <a:pt x="18" y="42"/>
                  <a:pt x="18" y="42"/>
                  <a:pt x="18" y="42"/>
                </a:cubicBezTo>
                <a:cubicBezTo>
                  <a:pt x="37" y="52"/>
                  <a:pt x="55" y="62"/>
                  <a:pt x="74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4629150" y="2101547"/>
            <a:ext cx="86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 of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Iterations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756150" y="3257603"/>
            <a:ext cx="8636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Results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3568700" y="3398934"/>
            <a:ext cx="863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Diversity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Solutions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435350" y="2211117"/>
            <a:ext cx="86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 Complexity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855664" y="2103134"/>
            <a:ext cx="23764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  <a:p>
            <a:pPr algn="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 method have different time complexity</a:t>
            </a:r>
          </a:p>
          <a:p>
            <a:pPr algn="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our completeness test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998539" y="3684772"/>
            <a:ext cx="23764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  <a:p>
            <a:pPr algn="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Diversity of solution is an important part. We estimate each method’s diversity theoretically.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5751514" y="1598153"/>
            <a:ext cx="23764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 of iterations can be quite big. This isn’t quite an important part in our evaluation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895975" y="3243311"/>
            <a:ext cx="2376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 of different methods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0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38347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Evaluation Methods</a:t>
            </a: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767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1" name="Freeform 21"/>
          <p:cNvSpPr>
            <a:spLocks/>
          </p:cNvSpPr>
          <p:nvPr/>
        </p:nvSpPr>
        <p:spPr bwMode="auto">
          <a:xfrm>
            <a:off x="3195639" y="1590531"/>
            <a:ext cx="1679575" cy="1683269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3195639" y="2659249"/>
            <a:ext cx="1679575" cy="1680093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3" name="Freeform 23"/>
          <p:cNvSpPr>
            <a:spLocks/>
          </p:cNvSpPr>
          <p:nvPr/>
        </p:nvSpPr>
        <p:spPr bwMode="auto">
          <a:xfrm>
            <a:off x="4260851" y="1590531"/>
            <a:ext cx="1679575" cy="1683269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4" name="Freeform 24"/>
          <p:cNvSpPr>
            <a:spLocks/>
          </p:cNvSpPr>
          <p:nvPr/>
        </p:nvSpPr>
        <p:spPr bwMode="auto">
          <a:xfrm>
            <a:off x="4260851" y="2659249"/>
            <a:ext cx="1679575" cy="1680093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5" name="Freeform 25"/>
          <p:cNvSpPr>
            <a:spLocks noEditPoints="1"/>
          </p:cNvSpPr>
          <p:nvPr/>
        </p:nvSpPr>
        <p:spPr bwMode="auto">
          <a:xfrm>
            <a:off x="5494339" y="2881567"/>
            <a:ext cx="282575" cy="227082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Freeform 26"/>
          <p:cNvSpPr>
            <a:spLocks noEditPoints="1"/>
          </p:cNvSpPr>
          <p:nvPr/>
        </p:nvSpPr>
        <p:spPr bwMode="auto">
          <a:xfrm>
            <a:off x="3333750" y="2878391"/>
            <a:ext cx="279400" cy="233434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Freeform 27"/>
          <p:cNvSpPr>
            <a:spLocks noEditPoints="1"/>
          </p:cNvSpPr>
          <p:nvPr/>
        </p:nvSpPr>
        <p:spPr bwMode="auto">
          <a:xfrm>
            <a:off x="4448175" y="1747742"/>
            <a:ext cx="280988" cy="233434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Freeform 28"/>
          <p:cNvSpPr>
            <a:spLocks noEditPoints="1"/>
          </p:cNvSpPr>
          <p:nvPr/>
        </p:nvSpPr>
        <p:spPr bwMode="auto">
          <a:xfrm>
            <a:off x="4416426" y="2837103"/>
            <a:ext cx="309563" cy="252490"/>
          </a:xfrm>
          <a:custGeom>
            <a:avLst/>
            <a:gdLst>
              <a:gd name="T0" fmla="*/ 125 w 162"/>
              <a:gd name="T1" fmla="*/ 29 h 132"/>
              <a:gd name="T2" fmla="*/ 146 w 162"/>
              <a:gd name="T3" fmla="*/ 77 h 132"/>
              <a:gd name="T4" fmla="*/ 162 w 162"/>
              <a:gd name="T5" fmla="*/ 106 h 132"/>
              <a:gd name="T6" fmla="*/ 154 w 162"/>
              <a:gd name="T7" fmla="*/ 125 h 132"/>
              <a:gd name="T8" fmla="*/ 146 w 162"/>
              <a:gd name="T9" fmla="*/ 127 h 132"/>
              <a:gd name="T10" fmla="*/ 21 w 162"/>
              <a:gd name="T11" fmla="*/ 132 h 132"/>
              <a:gd name="T12" fmla="*/ 16 w 162"/>
              <a:gd name="T13" fmla="*/ 125 h 132"/>
              <a:gd name="T14" fmla="*/ 2 w 162"/>
              <a:gd name="T15" fmla="*/ 121 h 132"/>
              <a:gd name="T16" fmla="*/ 3 w 162"/>
              <a:gd name="T17" fmla="*/ 94 h 132"/>
              <a:gd name="T18" fmla="*/ 8 w 162"/>
              <a:gd name="T19" fmla="*/ 58 h 132"/>
              <a:gd name="T20" fmla="*/ 46 w 162"/>
              <a:gd name="T21" fmla="*/ 30 h 132"/>
              <a:gd name="T22" fmla="*/ 97 w 162"/>
              <a:gd name="T23" fmla="*/ 122 h 132"/>
              <a:gd name="T24" fmla="*/ 97 w 162"/>
              <a:gd name="T25" fmla="*/ 117 h 132"/>
              <a:gd name="T26" fmla="*/ 103 w 162"/>
              <a:gd name="T27" fmla="*/ 98 h 132"/>
              <a:gd name="T28" fmla="*/ 117 w 162"/>
              <a:gd name="T29" fmla="*/ 111 h 132"/>
              <a:gd name="T30" fmla="*/ 115 w 162"/>
              <a:gd name="T31" fmla="*/ 88 h 132"/>
              <a:gd name="T32" fmla="*/ 112 w 162"/>
              <a:gd name="T33" fmla="*/ 83 h 132"/>
              <a:gd name="T34" fmla="*/ 112 w 162"/>
              <a:gd name="T35" fmla="*/ 82 h 132"/>
              <a:gd name="T36" fmla="*/ 109 w 162"/>
              <a:gd name="T37" fmla="*/ 79 h 132"/>
              <a:gd name="T38" fmla="*/ 64 w 162"/>
              <a:gd name="T39" fmla="*/ 68 h 132"/>
              <a:gd name="T40" fmla="*/ 50 w 162"/>
              <a:gd name="T41" fmla="*/ 82 h 132"/>
              <a:gd name="T42" fmla="*/ 50 w 162"/>
              <a:gd name="T43" fmla="*/ 82 h 132"/>
              <a:gd name="T44" fmla="*/ 45 w 162"/>
              <a:gd name="T45" fmla="*/ 100 h 132"/>
              <a:gd name="T46" fmla="*/ 59 w 162"/>
              <a:gd name="T47" fmla="*/ 112 h 132"/>
              <a:gd name="T48" fmla="*/ 65 w 162"/>
              <a:gd name="T49" fmla="*/ 98 h 132"/>
              <a:gd name="T50" fmla="*/ 65 w 162"/>
              <a:gd name="T51" fmla="*/ 117 h 132"/>
              <a:gd name="T52" fmla="*/ 81 w 162"/>
              <a:gd name="T53" fmla="*/ 61 h 132"/>
              <a:gd name="T54" fmla="*/ 81 w 162"/>
              <a:gd name="T55" fmla="*/ 11 h 132"/>
              <a:gd name="T56" fmla="*/ 26 w 162"/>
              <a:gd name="T57" fmla="*/ 122 h 132"/>
              <a:gd name="T58" fmla="*/ 37 w 162"/>
              <a:gd name="T59" fmla="*/ 118 h 132"/>
              <a:gd name="T60" fmla="*/ 36 w 162"/>
              <a:gd name="T61" fmla="*/ 86 h 132"/>
              <a:gd name="T62" fmla="*/ 12 w 162"/>
              <a:gd name="T63" fmla="*/ 98 h 132"/>
              <a:gd name="T64" fmla="*/ 11 w 162"/>
              <a:gd name="T65" fmla="*/ 114 h 132"/>
              <a:gd name="T66" fmla="*/ 23 w 162"/>
              <a:gd name="T67" fmla="*/ 102 h 132"/>
              <a:gd name="T68" fmla="*/ 46 w 162"/>
              <a:gd name="T69" fmla="*/ 42 h 132"/>
              <a:gd name="T70" fmla="*/ 37 w 162"/>
              <a:gd name="T71" fmla="*/ 40 h 132"/>
              <a:gd name="T72" fmla="*/ 24 w 162"/>
              <a:gd name="T73" fmla="*/ 71 h 132"/>
              <a:gd name="T74" fmla="*/ 41 w 162"/>
              <a:gd name="T75" fmla="*/ 76 h 132"/>
              <a:gd name="T76" fmla="*/ 56 w 162"/>
              <a:gd name="T77" fmla="*/ 62 h 132"/>
              <a:gd name="T78" fmla="*/ 56 w 162"/>
              <a:gd name="T79" fmla="*/ 61 h 132"/>
              <a:gd name="T80" fmla="*/ 46 w 162"/>
              <a:gd name="T81" fmla="*/ 42 h 132"/>
              <a:gd name="T82" fmla="*/ 136 w 162"/>
              <a:gd name="T83" fmla="*/ 122 h 132"/>
              <a:gd name="T84" fmla="*/ 139 w 162"/>
              <a:gd name="T85" fmla="*/ 102 h 132"/>
              <a:gd name="T86" fmla="*/ 151 w 162"/>
              <a:gd name="T87" fmla="*/ 114 h 132"/>
              <a:gd name="T88" fmla="*/ 150 w 162"/>
              <a:gd name="T89" fmla="*/ 98 h 132"/>
              <a:gd name="T90" fmla="*/ 137 w 162"/>
              <a:gd name="T91" fmla="*/ 84 h 132"/>
              <a:gd name="T92" fmla="*/ 128 w 162"/>
              <a:gd name="T93" fmla="*/ 111 h 132"/>
              <a:gd name="T94" fmla="*/ 136 w 162"/>
              <a:gd name="T95" fmla="*/ 122 h 132"/>
              <a:gd name="T96" fmla="*/ 116 w 162"/>
              <a:gd name="T97" fmla="*/ 42 h 132"/>
              <a:gd name="T98" fmla="*/ 116 w 162"/>
              <a:gd name="T99" fmla="*/ 42 h 132"/>
              <a:gd name="T100" fmla="*/ 106 w 162"/>
              <a:gd name="T101" fmla="*/ 61 h 132"/>
              <a:gd name="T102" fmla="*/ 116 w 162"/>
              <a:gd name="T103" fmla="*/ 72 h 132"/>
              <a:gd name="T104" fmla="*/ 121 w 162"/>
              <a:gd name="T105" fmla="*/ 76 h 132"/>
              <a:gd name="T106" fmla="*/ 138 w 162"/>
              <a:gd name="T107" fmla="*/ 71 h 132"/>
              <a:gd name="T108" fmla="*/ 125 w 162"/>
              <a:gd name="T109" fmla="*/ 4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32">
                <a:moveTo>
                  <a:pt x="81" y="0"/>
                </a:moveTo>
                <a:cubicBezTo>
                  <a:pt x="99" y="0"/>
                  <a:pt x="114" y="13"/>
                  <a:pt x="116" y="30"/>
                </a:cubicBezTo>
                <a:cubicBezTo>
                  <a:pt x="119" y="30"/>
                  <a:pt x="122" y="29"/>
                  <a:pt x="125" y="29"/>
                </a:cubicBezTo>
                <a:cubicBezTo>
                  <a:pt x="133" y="29"/>
                  <a:pt x="140" y="32"/>
                  <a:pt x="145" y="37"/>
                </a:cubicBezTo>
                <a:cubicBezTo>
                  <a:pt x="150" y="43"/>
                  <a:pt x="154" y="50"/>
                  <a:pt x="154" y="58"/>
                </a:cubicBezTo>
                <a:cubicBezTo>
                  <a:pt x="154" y="65"/>
                  <a:pt x="151" y="72"/>
                  <a:pt x="146" y="77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6" y="87"/>
                  <a:pt x="158" y="90"/>
                  <a:pt x="159" y="94"/>
                </a:cubicBezTo>
                <a:cubicBezTo>
                  <a:pt x="161" y="98"/>
                  <a:pt x="162" y="102"/>
                  <a:pt x="162" y="106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2" y="117"/>
                  <a:pt x="161" y="119"/>
                  <a:pt x="160" y="121"/>
                </a:cubicBezTo>
                <a:cubicBezTo>
                  <a:pt x="158" y="123"/>
                  <a:pt x="156" y="124"/>
                  <a:pt x="154" y="12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7"/>
                  <a:pt x="146" y="127"/>
                  <a:pt x="146" y="127"/>
                </a:cubicBezTo>
                <a:cubicBezTo>
                  <a:pt x="146" y="130"/>
                  <a:pt x="144" y="132"/>
                  <a:pt x="141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8" y="132"/>
                  <a:pt x="16" y="130"/>
                  <a:pt x="16" y="127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9" y="125"/>
                  <a:pt x="8" y="125"/>
                </a:cubicBezTo>
                <a:cubicBezTo>
                  <a:pt x="6" y="124"/>
                  <a:pt x="4" y="123"/>
                  <a:pt x="2" y="121"/>
                </a:cubicBezTo>
                <a:cubicBezTo>
                  <a:pt x="1" y="119"/>
                  <a:pt x="0" y="117"/>
                  <a:pt x="0" y="1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2"/>
                  <a:pt x="1" y="98"/>
                  <a:pt x="3" y="94"/>
                </a:cubicBezTo>
                <a:cubicBezTo>
                  <a:pt x="4" y="90"/>
                  <a:pt x="6" y="87"/>
                  <a:pt x="9" y="84"/>
                </a:cubicBezTo>
                <a:cubicBezTo>
                  <a:pt x="16" y="77"/>
                  <a:pt x="16" y="77"/>
                  <a:pt x="16" y="77"/>
                </a:cubicBezTo>
                <a:cubicBezTo>
                  <a:pt x="11" y="72"/>
                  <a:pt x="8" y="65"/>
                  <a:pt x="8" y="58"/>
                </a:cubicBezTo>
                <a:cubicBezTo>
                  <a:pt x="8" y="50"/>
                  <a:pt x="12" y="43"/>
                  <a:pt x="17" y="37"/>
                </a:cubicBezTo>
                <a:cubicBezTo>
                  <a:pt x="22" y="32"/>
                  <a:pt x="29" y="29"/>
                  <a:pt x="37" y="29"/>
                </a:cubicBezTo>
                <a:cubicBezTo>
                  <a:pt x="40" y="29"/>
                  <a:pt x="43" y="30"/>
                  <a:pt x="46" y="30"/>
                </a:cubicBezTo>
                <a:cubicBezTo>
                  <a:pt x="48" y="13"/>
                  <a:pt x="63" y="0"/>
                  <a:pt x="81" y="0"/>
                </a:cubicBezTo>
                <a:close/>
                <a:moveTo>
                  <a:pt x="97" y="122"/>
                </a:moveTo>
                <a:cubicBezTo>
                  <a:pt x="97" y="122"/>
                  <a:pt x="97" y="122"/>
                  <a:pt x="97" y="12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96"/>
                  <a:pt x="99" y="95"/>
                  <a:pt x="100" y="95"/>
                </a:cubicBezTo>
                <a:cubicBezTo>
                  <a:pt x="102" y="95"/>
                  <a:pt x="103" y="96"/>
                  <a:pt x="103" y="98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1"/>
                  <a:pt x="117" y="111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96"/>
                  <a:pt x="117" y="92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4" y="86"/>
                  <a:pt x="113" y="84"/>
                  <a:pt x="112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1" y="81"/>
                  <a:pt x="110" y="80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8" y="68"/>
                  <a:pt x="98" y="68"/>
                  <a:pt x="98" y="68"/>
                </a:cubicBezTo>
                <a:cubicBezTo>
                  <a:pt x="93" y="70"/>
                  <a:pt x="87" y="72"/>
                  <a:pt x="81" y="72"/>
                </a:cubicBezTo>
                <a:cubicBezTo>
                  <a:pt x="75" y="72"/>
                  <a:pt x="69" y="70"/>
                  <a:pt x="64" y="68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2" y="80"/>
                  <a:pt x="51" y="81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3"/>
                  <a:pt x="50" y="83"/>
                  <a:pt x="50" y="83"/>
                </a:cubicBezTo>
                <a:cubicBezTo>
                  <a:pt x="49" y="84"/>
                  <a:pt x="48" y="86"/>
                  <a:pt x="47" y="88"/>
                </a:cubicBezTo>
                <a:cubicBezTo>
                  <a:pt x="45" y="92"/>
                  <a:pt x="45" y="96"/>
                  <a:pt x="45" y="100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11"/>
                  <a:pt x="45" y="112"/>
                  <a:pt x="45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6"/>
                  <a:pt x="60" y="95"/>
                  <a:pt x="62" y="95"/>
                </a:cubicBezTo>
                <a:cubicBezTo>
                  <a:pt x="63" y="95"/>
                  <a:pt x="65" y="96"/>
                  <a:pt x="65" y="9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97" y="122"/>
                  <a:pt x="97" y="122"/>
                  <a:pt x="97" y="122"/>
                </a:cubicBezTo>
                <a:close/>
                <a:moveTo>
                  <a:pt x="81" y="61"/>
                </a:moveTo>
                <a:cubicBezTo>
                  <a:pt x="81" y="61"/>
                  <a:pt x="81" y="61"/>
                  <a:pt x="81" y="61"/>
                </a:cubicBezTo>
                <a:cubicBezTo>
                  <a:pt x="95" y="61"/>
                  <a:pt x="106" y="50"/>
                  <a:pt x="106" y="36"/>
                </a:cubicBezTo>
                <a:cubicBezTo>
                  <a:pt x="106" y="22"/>
                  <a:pt x="95" y="11"/>
                  <a:pt x="81" y="11"/>
                </a:cubicBezTo>
                <a:cubicBezTo>
                  <a:pt x="67" y="11"/>
                  <a:pt x="56" y="22"/>
                  <a:pt x="56" y="36"/>
                </a:cubicBezTo>
                <a:cubicBezTo>
                  <a:pt x="56" y="50"/>
                  <a:pt x="67" y="61"/>
                  <a:pt x="81" y="61"/>
                </a:cubicBezTo>
                <a:close/>
                <a:moveTo>
                  <a:pt x="26" y="122"/>
                </a:moveTo>
                <a:cubicBezTo>
                  <a:pt x="26" y="122"/>
                  <a:pt x="26" y="122"/>
                  <a:pt x="26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39" y="121"/>
                  <a:pt x="38" y="120"/>
                  <a:pt x="37" y="118"/>
                </a:cubicBezTo>
                <a:cubicBezTo>
                  <a:pt x="35" y="116"/>
                  <a:pt x="34" y="113"/>
                  <a:pt x="34" y="11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5"/>
                  <a:pt x="35" y="90"/>
                  <a:pt x="36" y="86"/>
                </a:cubicBezTo>
                <a:cubicBezTo>
                  <a:pt x="32" y="86"/>
                  <a:pt x="28" y="85"/>
                  <a:pt x="25" y="84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4"/>
                  <a:pt x="13" y="96"/>
                  <a:pt x="12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1" y="101"/>
                  <a:pt x="11" y="103"/>
                  <a:pt x="11" y="106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3"/>
                  <a:pt x="21" y="102"/>
                  <a:pt x="23" y="102"/>
                </a:cubicBezTo>
                <a:cubicBezTo>
                  <a:pt x="25" y="102"/>
                  <a:pt x="26" y="103"/>
                  <a:pt x="26" y="105"/>
                </a:cubicBezTo>
                <a:cubicBezTo>
                  <a:pt x="26" y="122"/>
                  <a:pt x="26" y="122"/>
                  <a:pt x="26" y="122"/>
                </a:cubicBezTo>
                <a:close/>
                <a:moveTo>
                  <a:pt x="46" y="42"/>
                </a:moveTo>
                <a:cubicBezTo>
                  <a:pt x="46" y="42"/>
                  <a:pt x="46" y="42"/>
                  <a:pt x="46" y="42"/>
                </a:cubicBezTo>
                <a:cubicBezTo>
                  <a:pt x="45" y="41"/>
                  <a:pt x="44" y="41"/>
                  <a:pt x="43" y="40"/>
                </a:cubicBezTo>
                <a:cubicBezTo>
                  <a:pt x="41" y="40"/>
                  <a:pt x="39" y="40"/>
                  <a:pt x="37" y="40"/>
                </a:cubicBezTo>
                <a:cubicBezTo>
                  <a:pt x="32" y="40"/>
                  <a:pt x="28" y="42"/>
                  <a:pt x="24" y="45"/>
                </a:cubicBezTo>
                <a:cubicBezTo>
                  <a:pt x="21" y="48"/>
                  <a:pt x="19" y="53"/>
                  <a:pt x="19" y="58"/>
                </a:cubicBezTo>
                <a:cubicBezTo>
                  <a:pt x="19" y="63"/>
                  <a:pt x="21" y="67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8" y="74"/>
                  <a:pt x="32" y="76"/>
                  <a:pt x="37" y="76"/>
                </a:cubicBezTo>
                <a:cubicBezTo>
                  <a:pt x="38" y="76"/>
                  <a:pt x="40" y="76"/>
                  <a:pt x="41" y="76"/>
                </a:cubicBezTo>
                <a:cubicBezTo>
                  <a:pt x="41" y="75"/>
                  <a:pt x="42" y="75"/>
                  <a:pt x="43" y="75"/>
                </a:cubicBezTo>
                <a:cubicBezTo>
                  <a:pt x="44" y="74"/>
                  <a:pt x="45" y="73"/>
                  <a:pt x="46" y="7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57"/>
                  <a:pt x="48" y="51"/>
                  <a:pt x="46" y="44"/>
                </a:cubicBezTo>
                <a:cubicBezTo>
                  <a:pt x="46" y="44"/>
                  <a:pt x="46" y="43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136" y="12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03"/>
                  <a:pt x="137" y="102"/>
                  <a:pt x="139" y="102"/>
                </a:cubicBezTo>
                <a:cubicBezTo>
                  <a:pt x="141" y="102"/>
                  <a:pt x="142" y="103"/>
                  <a:pt x="142" y="105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1" y="103"/>
                  <a:pt x="151" y="101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9" y="96"/>
                  <a:pt x="147" y="94"/>
                  <a:pt x="145" y="91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4" y="85"/>
                  <a:pt x="130" y="86"/>
                  <a:pt x="126" y="86"/>
                </a:cubicBezTo>
                <a:cubicBezTo>
                  <a:pt x="127" y="90"/>
                  <a:pt x="128" y="95"/>
                  <a:pt x="128" y="100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28" y="113"/>
                  <a:pt x="127" y="116"/>
                  <a:pt x="125" y="118"/>
                </a:cubicBezTo>
                <a:cubicBezTo>
                  <a:pt x="124" y="120"/>
                  <a:pt x="123" y="121"/>
                  <a:pt x="121" y="122"/>
                </a:cubicBezTo>
                <a:cubicBezTo>
                  <a:pt x="136" y="122"/>
                  <a:pt x="136" y="122"/>
                  <a:pt x="136" y="122"/>
                </a:cubicBezTo>
                <a:close/>
                <a:moveTo>
                  <a:pt x="116" y="42"/>
                </a:move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5" y="49"/>
                  <a:pt x="112" y="56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7" y="73"/>
                  <a:pt x="118" y="74"/>
                  <a:pt x="119" y="75"/>
                </a:cubicBezTo>
                <a:cubicBezTo>
                  <a:pt x="120" y="75"/>
                  <a:pt x="121" y="75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2" y="76"/>
                  <a:pt x="124" y="76"/>
                  <a:pt x="125" y="76"/>
                </a:cubicBezTo>
                <a:cubicBezTo>
                  <a:pt x="130" y="76"/>
                  <a:pt x="134" y="74"/>
                  <a:pt x="138" y="71"/>
                </a:cubicBezTo>
                <a:cubicBezTo>
                  <a:pt x="141" y="67"/>
                  <a:pt x="143" y="63"/>
                  <a:pt x="143" y="58"/>
                </a:cubicBezTo>
                <a:cubicBezTo>
                  <a:pt x="143" y="53"/>
                  <a:pt x="141" y="48"/>
                  <a:pt x="138" y="45"/>
                </a:cubicBezTo>
                <a:cubicBezTo>
                  <a:pt x="134" y="42"/>
                  <a:pt x="130" y="40"/>
                  <a:pt x="125" y="40"/>
                </a:cubicBezTo>
                <a:cubicBezTo>
                  <a:pt x="123" y="40"/>
                  <a:pt x="121" y="40"/>
                  <a:pt x="120" y="40"/>
                </a:cubicBezTo>
                <a:cubicBezTo>
                  <a:pt x="118" y="41"/>
                  <a:pt x="117" y="41"/>
                  <a:pt x="116" y="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9" name="Freeform 29"/>
          <p:cNvSpPr>
            <a:spLocks noEditPoints="1"/>
          </p:cNvSpPr>
          <p:nvPr/>
        </p:nvSpPr>
        <p:spPr bwMode="auto">
          <a:xfrm>
            <a:off x="4491038" y="3923289"/>
            <a:ext cx="195262" cy="27631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H="1">
            <a:off x="3473451" y="1823966"/>
            <a:ext cx="760413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3473450" y="3311912"/>
            <a:ext cx="0" cy="74953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4913314" y="4061443"/>
            <a:ext cx="720725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V="1">
            <a:off x="5634038" y="1823966"/>
            <a:ext cx="0" cy="78923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5795963" y="1747742"/>
            <a:ext cx="2520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Better result have more “beautiful” visualization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5795963" y="3977280"/>
            <a:ext cx="25204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Fly to faraway customers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827584" y="1747742"/>
            <a:ext cx="2506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use WINAPI to generate a visualization model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827584" y="3977280"/>
            <a:ext cx="25061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 crossing in routes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1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579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Visualization</a:t>
            </a: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51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26837"/>
            <a:ext cx="186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187142"/>
            <a:ext cx="2286000" cy="103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Background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Notations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Relationship with IES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Generating Data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88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488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Visualization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83F9F7-4A12-4CD4-AF85-98FF4EBFB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9582"/>
            <a:ext cx="4146857" cy="35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07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59791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Innovation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220096"/>
            <a:ext cx="2286000" cy="54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Algorithm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Programming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931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Freeform 8"/>
          <p:cNvSpPr>
            <a:spLocks/>
          </p:cNvSpPr>
          <p:nvPr/>
        </p:nvSpPr>
        <p:spPr bwMode="auto">
          <a:xfrm>
            <a:off x="5222875" y="1350413"/>
            <a:ext cx="2452688" cy="1384727"/>
          </a:xfrm>
          <a:custGeom>
            <a:avLst/>
            <a:gdLst>
              <a:gd name="T0" fmla="*/ 840 w 840"/>
              <a:gd name="T1" fmla="*/ 474 h 474"/>
              <a:gd name="T2" fmla="*/ 819 w 840"/>
              <a:gd name="T3" fmla="*/ 357 h 474"/>
              <a:gd name="T4" fmla="*/ 803 w 840"/>
              <a:gd name="T5" fmla="*/ 386 h 474"/>
              <a:gd name="T6" fmla="*/ 486 w 840"/>
              <a:gd name="T7" fmla="*/ 181 h 474"/>
              <a:gd name="T8" fmla="*/ 417 w 840"/>
              <a:gd name="T9" fmla="*/ 188 h 474"/>
              <a:gd name="T10" fmla="*/ 209 w 840"/>
              <a:gd name="T11" fmla="*/ 0 h 474"/>
              <a:gd name="T12" fmla="*/ 0 w 840"/>
              <a:gd name="T13" fmla="*/ 209 h 474"/>
              <a:gd name="T14" fmla="*/ 160 w 840"/>
              <a:gd name="T15" fmla="*/ 412 h 474"/>
              <a:gd name="T16" fmla="*/ 174 w 840"/>
              <a:gd name="T17" fmla="*/ 415 h 474"/>
              <a:gd name="T18" fmla="*/ 179 w 840"/>
              <a:gd name="T19" fmla="*/ 405 h 474"/>
              <a:gd name="T20" fmla="*/ 183 w 840"/>
              <a:gd name="T21" fmla="*/ 398 h 474"/>
              <a:gd name="T22" fmla="*/ 186 w 840"/>
              <a:gd name="T23" fmla="*/ 393 h 474"/>
              <a:gd name="T24" fmla="*/ 192 w 840"/>
              <a:gd name="T25" fmla="*/ 383 h 474"/>
              <a:gd name="T26" fmla="*/ 195 w 840"/>
              <a:gd name="T27" fmla="*/ 378 h 474"/>
              <a:gd name="T28" fmla="*/ 199 w 840"/>
              <a:gd name="T29" fmla="*/ 371 h 474"/>
              <a:gd name="T30" fmla="*/ 205 w 840"/>
              <a:gd name="T31" fmla="*/ 363 h 474"/>
              <a:gd name="T32" fmla="*/ 209 w 840"/>
              <a:gd name="T33" fmla="*/ 357 h 474"/>
              <a:gd name="T34" fmla="*/ 213 w 840"/>
              <a:gd name="T35" fmla="*/ 352 h 474"/>
              <a:gd name="T36" fmla="*/ 221 w 840"/>
              <a:gd name="T37" fmla="*/ 343 h 474"/>
              <a:gd name="T38" fmla="*/ 224 w 840"/>
              <a:gd name="T39" fmla="*/ 338 h 474"/>
              <a:gd name="T40" fmla="*/ 229 w 840"/>
              <a:gd name="T41" fmla="*/ 332 h 474"/>
              <a:gd name="T42" fmla="*/ 233 w 840"/>
              <a:gd name="T43" fmla="*/ 328 h 474"/>
              <a:gd name="T44" fmla="*/ 242 w 840"/>
              <a:gd name="T45" fmla="*/ 319 h 474"/>
              <a:gd name="T46" fmla="*/ 245 w 840"/>
              <a:gd name="T47" fmla="*/ 316 h 474"/>
              <a:gd name="T48" fmla="*/ 255 w 840"/>
              <a:gd name="T49" fmla="*/ 306 h 474"/>
              <a:gd name="T50" fmla="*/ 258 w 840"/>
              <a:gd name="T51" fmla="*/ 303 h 474"/>
              <a:gd name="T52" fmla="*/ 265 w 840"/>
              <a:gd name="T53" fmla="*/ 298 h 474"/>
              <a:gd name="T54" fmla="*/ 268 w 840"/>
              <a:gd name="T55" fmla="*/ 296 h 474"/>
              <a:gd name="T56" fmla="*/ 279 w 840"/>
              <a:gd name="T57" fmla="*/ 286 h 474"/>
              <a:gd name="T58" fmla="*/ 282 w 840"/>
              <a:gd name="T59" fmla="*/ 284 h 474"/>
              <a:gd name="T60" fmla="*/ 305 w 840"/>
              <a:gd name="T61" fmla="*/ 268 h 474"/>
              <a:gd name="T62" fmla="*/ 307 w 840"/>
              <a:gd name="T63" fmla="*/ 267 h 474"/>
              <a:gd name="T64" fmla="*/ 322 w 840"/>
              <a:gd name="T65" fmla="*/ 259 h 474"/>
              <a:gd name="T66" fmla="*/ 324 w 840"/>
              <a:gd name="T67" fmla="*/ 258 h 474"/>
              <a:gd name="T68" fmla="*/ 350 w 840"/>
              <a:gd name="T69" fmla="*/ 245 h 474"/>
              <a:gd name="T70" fmla="*/ 351 w 840"/>
              <a:gd name="T71" fmla="*/ 244 h 474"/>
              <a:gd name="T72" fmla="*/ 368 w 840"/>
              <a:gd name="T73" fmla="*/ 237 h 474"/>
              <a:gd name="T74" fmla="*/ 369 w 840"/>
              <a:gd name="T75" fmla="*/ 237 h 474"/>
              <a:gd name="T76" fmla="*/ 397 w 840"/>
              <a:gd name="T77" fmla="*/ 228 h 474"/>
              <a:gd name="T78" fmla="*/ 399 w 840"/>
              <a:gd name="T79" fmla="*/ 227 h 474"/>
              <a:gd name="T80" fmla="*/ 418 w 840"/>
              <a:gd name="T81" fmla="*/ 223 h 474"/>
              <a:gd name="T82" fmla="*/ 492 w 840"/>
              <a:gd name="T83" fmla="*/ 215 h 474"/>
              <a:gd name="T84" fmla="*/ 796 w 840"/>
              <a:gd name="T85" fmla="*/ 389 h 474"/>
              <a:gd name="T86" fmla="*/ 757 w 840"/>
              <a:gd name="T87" fmla="*/ 389 h 474"/>
              <a:gd name="T88" fmla="*/ 840 w 840"/>
              <a:gd name="T8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0" h="474">
                <a:moveTo>
                  <a:pt x="840" y="474"/>
                </a:moveTo>
                <a:cubicBezTo>
                  <a:pt x="819" y="357"/>
                  <a:pt x="819" y="357"/>
                  <a:pt x="819" y="357"/>
                </a:cubicBezTo>
                <a:cubicBezTo>
                  <a:pt x="803" y="386"/>
                  <a:pt x="803" y="386"/>
                  <a:pt x="803" y="386"/>
                </a:cubicBezTo>
                <a:cubicBezTo>
                  <a:pt x="748" y="265"/>
                  <a:pt x="627" y="181"/>
                  <a:pt x="486" y="181"/>
                </a:cubicBezTo>
                <a:cubicBezTo>
                  <a:pt x="463" y="181"/>
                  <a:pt x="440" y="183"/>
                  <a:pt x="417" y="188"/>
                </a:cubicBezTo>
                <a:cubicBezTo>
                  <a:pt x="407" y="82"/>
                  <a:pt x="318" y="0"/>
                  <a:pt x="209" y="0"/>
                </a:cubicBezTo>
                <a:cubicBezTo>
                  <a:pt x="94" y="0"/>
                  <a:pt x="0" y="93"/>
                  <a:pt x="0" y="209"/>
                </a:cubicBezTo>
                <a:cubicBezTo>
                  <a:pt x="0" y="307"/>
                  <a:pt x="68" y="389"/>
                  <a:pt x="160" y="412"/>
                </a:cubicBezTo>
                <a:cubicBezTo>
                  <a:pt x="164" y="413"/>
                  <a:pt x="169" y="414"/>
                  <a:pt x="174" y="415"/>
                </a:cubicBezTo>
                <a:cubicBezTo>
                  <a:pt x="176" y="411"/>
                  <a:pt x="177" y="408"/>
                  <a:pt x="179" y="405"/>
                </a:cubicBezTo>
                <a:cubicBezTo>
                  <a:pt x="180" y="403"/>
                  <a:pt x="181" y="401"/>
                  <a:pt x="183" y="398"/>
                </a:cubicBezTo>
                <a:cubicBezTo>
                  <a:pt x="184" y="397"/>
                  <a:pt x="185" y="395"/>
                  <a:pt x="186" y="393"/>
                </a:cubicBezTo>
                <a:cubicBezTo>
                  <a:pt x="188" y="390"/>
                  <a:pt x="190" y="386"/>
                  <a:pt x="192" y="383"/>
                </a:cubicBezTo>
                <a:cubicBezTo>
                  <a:pt x="193" y="381"/>
                  <a:pt x="194" y="380"/>
                  <a:pt x="195" y="378"/>
                </a:cubicBezTo>
                <a:cubicBezTo>
                  <a:pt x="196" y="376"/>
                  <a:pt x="198" y="374"/>
                  <a:pt x="199" y="371"/>
                </a:cubicBezTo>
                <a:cubicBezTo>
                  <a:pt x="201" y="369"/>
                  <a:pt x="203" y="366"/>
                  <a:pt x="205" y="363"/>
                </a:cubicBezTo>
                <a:cubicBezTo>
                  <a:pt x="206" y="361"/>
                  <a:pt x="208" y="359"/>
                  <a:pt x="209" y="357"/>
                </a:cubicBezTo>
                <a:cubicBezTo>
                  <a:pt x="211" y="355"/>
                  <a:pt x="212" y="354"/>
                  <a:pt x="213" y="352"/>
                </a:cubicBezTo>
                <a:cubicBezTo>
                  <a:pt x="215" y="349"/>
                  <a:pt x="218" y="346"/>
                  <a:pt x="221" y="343"/>
                </a:cubicBezTo>
                <a:cubicBezTo>
                  <a:pt x="222" y="341"/>
                  <a:pt x="223" y="340"/>
                  <a:pt x="224" y="338"/>
                </a:cubicBezTo>
                <a:cubicBezTo>
                  <a:pt x="226" y="336"/>
                  <a:pt x="228" y="334"/>
                  <a:pt x="229" y="332"/>
                </a:cubicBezTo>
                <a:cubicBezTo>
                  <a:pt x="231" y="331"/>
                  <a:pt x="232" y="330"/>
                  <a:pt x="233" y="328"/>
                </a:cubicBezTo>
                <a:cubicBezTo>
                  <a:pt x="236" y="325"/>
                  <a:pt x="239" y="322"/>
                  <a:pt x="242" y="319"/>
                </a:cubicBezTo>
                <a:cubicBezTo>
                  <a:pt x="243" y="318"/>
                  <a:pt x="244" y="317"/>
                  <a:pt x="245" y="316"/>
                </a:cubicBezTo>
                <a:cubicBezTo>
                  <a:pt x="249" y="312"/>
                  <a:pt x="252" y="309"/>
                  <a:pt x="255" y="306"/>
                </a:cubicBezTo>
                <a:cubicBezTo>
                  <a:pt x="256" y="305"/>
                  <a:pt x="257" y="304"/>
                  <a:pt x="258" y="303"/>
                </a:cubicBezTo>
                <a:cubicBezTo>
                  <a:pt x="261" y="301"/>
                  <a:pt x="263" y="300"/>
                  <a:pt x="265" y="298"/>
                </a:cubicBezTo>
                <a:cubicBezTo>
                  <a:pt x="266" y="297"/>
                  <a:pt x="267" y="296"/>
                  <a:pt x="268" y="296"/>
                </a:cubicBezTo>
                <a:cubicBezTo>
                  <a:pt x="271" y="292"/>
                  <a:pt x="275" y="289"/>
                  <a:pt x="279" y="286"/>
                </a:cubicBezTo>
                <a:cubicBezTo>
                  <a:pt x="280" y="285"/>
                  <a:pt x="281" y="285"/>
                  <a:pt x="282" y="284"/>
                </a:cubicBezTo>
                <a:cubicBezTo>
                  <a:pt x="290" y="279"/>
                  <a:pt x="297" y="273"/>
                  <a:pt x="305" y="268"/>
                </a:cubicBezTo>
                <a:cubicBezTo>
                  <a:pt x="306" y="268"/>
                  <a:pt x="306" y="268"/>
                  <a:pt x="307" y="267"/>
                </a:cubicBezTo>
                <a:cubicBezTo>
                  <a:pt x="312" y="264"/>
                  <a:pt x="317" y="261"/>
                  <a:pt x="322" y="259"/>
                </a:cubicBezTo>
                <a:cubicBezTo>
                  <a:pt x="322" y="258"/>
                  <a:pt x="323" y="258"/>
                  <a:pt x="324" y="258"/>
                </a:cubicBezTo>
                <a:cubicBezTo>
                  <a:pt x="332" y="253"/>
                  <a:pt x="341" y="249"/>
                  <a:pt x="350" y="245"/>
                </a:cubicBezTo>
                <a:cubicBezTo>
                  <a:pt x="350" y="245"/>
                  <a:pt x="350" y="244"/>
                  <a:pt x="351" y="244"/>
                </a:cubicBezTo>
                <a:cubicBezTo>
                  <a:pt x="357" y="242"/>
                  <a:pt x="362" y="239"/>
                  <a:pt x="368" y="237"/>
                </a:cubicBezTo>
                <a:cubicBezTo>
                  <a:pt x="368" y="237"/>
                  <a:pt x="369" y="237"/>
                  <a:pt x="369" y="237"/>
                </a:cubicBezTo>
                <a:cubicBezTo>
                  <a:pt x="378" y="234"/>
                  <a:pt x="388" y="230"/>
                  <a:pt x="397" y="228"/>
                </a:cubicBezTo>
                <a:cubicBezTo>
                  <a:pt x="398" y="228"/>
                  <a:pt x="398" y="228"/>
                  <a:pt x="399" y="227"/>
                </a:cubicBezTo>
                <a:cubicBezTo>
                  <a:pt x="405" y="226"/>
                  <a:pt x="411" y="224"/>
                  <a:pt x="418" y="223"/>
                </a:cubicBezTo>
                <a:cubicBezTo>
                  <a:pt x="442" y="218"/>
                  <a:pt x="466" y="215"/>
                  <a:pt x="492" y="215"/>
                </a:cubicBezTo>
                <a:cubicBezTo>
                  <a:pt x="621" y="215"/>
                  <a:pt x="735" y="285"/>
                  <a:pt x="796" y="389"/>
                </a:cubicBezTo>
                <a:cubicBezTo>
                  <a:pt x="757" y="389"/>
                  <a:pt x="757" y="389"/>
                  <a:pt x="757" y="389"/>
                </a:cubicBezTo>
                <a:lnTo>
                  <a:pt x="840" y="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7108825" y="1347236"/>
            <a:ext cx="1397000" cy="2451857"/>
          </a:xfrm>
          <a:custGeom>
            <a:avLst/>
            <a:gdLst>
              <a:gd name="T0" fmla="*/ 0 w 478"/>
              <a:gd name="T1" fmla="*/ 839 h 839"/>
              <a:gd name="T2" fmla="*/ 117 w 478"/>
              <a:gd name="T3" fmla="*/ 818 h 839"/>
              <a:gd name="T4" fmla="*/ 88 w 478"/>
              <a:gd name="T5" fmla="*/ 802 h 839"/>
              <a:gd name="T6" fmla="*/ 295 w 478"/>
              <a:gd name="T7" fmla="*/ 487 h 839"/>
              <a:gd name="T8" fmla="*/ 288 w 478"/>
              <a:gd name="T9" fmla="*/ 418 h 839"/>
              <a:gd name="T10" fmla="*/ 477 w 478"/>
              <a:gd name="T11" fmla="*/ 211 h 839"/>
              <a:gd name="T12" fmla="*/ 269 w 478"/>
              <a:gd name="T13" fmla="*/ 1 h 839"/>
              <a:gd name="T14" fmla="*/ 66 w 478"/>
              <a:gd name="T15" fmla="*/ 159 h 839"/>
              <a:gd name="T16" fmla="*/ 62 w 478"/>
              <a:gd name="T17" fmla="*/ 174 h 839"/>
              <a:gd name="T18" fmla="*/ 72 w 478"/>
              <a:gd name="T19" fmla="*/ 178 h 839"/>
              <a:gd name="T20" fmla="*/ 79 w 478"/>
              <a:gd name="T21" fmla="*/ 182 h 839"/>
              <a:gd name="T22" fmla="*/ 84 w 478"/>
              <a:gd name="T23" fmla="*/ 185 h 839"/>
              <a:gd name="T24" fmla="*/ 94 w 478"/>
              <a:gd name="T25" fmla="*/ 191 h 839"/>
              <a:gd name="T26" fmla="*/ 99 w 478"/>
              <a:gd name="T27" fmla="*/ 194 h 839"/>
              <a:gd name="T28" fmla="*/ 106 w 478"/>
              <a:gd name="T29" fmla="*/ 198 h 839"/>
              <a:gd name="T30" fmla="*/ 114 w 478"/>
              <a:gd name="T31" fmla="*/ 204 h 839"/>
              <a:gd name="T32" fmla="*/ 120 w 478"/>
              <a:gd name="T33" fmla="*/ 209 h 839"/>
              <a:gd name="T34" fmla="*/ 125 w 478"/>
              <a:gd name="T35" fmla="*/ 212 h 839"/>
              <a:gd name="T36" fmla="*/ 134 w 478"/>
              <a:gd name="T37" fmla="*/ 220 h 839"/>
              <a:gd name="T38" fmla="*/ 139 w 478"/>
              <a:gd name="T39" fmla="*/ 224 h 839"/>
              <a:gd name="T40" fmla="*/ 145 w 478"/>
              <a:gd name="T41" fmla="*/ 229 h 839"/>
              <a:gd name="T42" fmla="*/ 148 w 478"/>
              <a:gd name="T43" fmla="*/ 233 h 839"/>
              <a:gd name="T44" fmla="*/ 158 w 478"/>
              <a:gd name="T45" fmla="*/ 242 h 839"/>
              <a:gd name="T46" fmla="*/ 161 w 478"/>
              <a:gd name="T47" fmla="*/ 245 h 839"/>
              <a:gd name="T48" fmla="*/ 171 w 478"/>
              <a:gd name="T49" fmla="*/ 255 h 839"/>
              <a:gd name="T50" fmla="*/ 173 w 478"/>
              <a:gd name="T51" fmla="*/ 258 h 839"/>
              <a:gd name="T52" fmla="*/ 179 w 478"/>
              <a:gd name="T53" fmla="*/ 265 h 839"/>
              <a:gd name="T54" fmla="*/ 181 w 478"/>
              <a:gd name="T55" fmla="*/ 267 h 839"/>
              <a:gd name="T56" fmla="*/ 190 w 478"/>
              <a:gd name="T57" fmla="*/ 279 h 839"/>
              <a:gd name="T58" fmla="*/ 193 w 478"/>
              <a:gd name="T59" fmla="*/ 282 h 839"/>
              <a:gd name="T60" fmla="*/ 208 w 478"/>
              <a:gd name="T61" fmla="*/ 305 h 839"/>
              <a:gd name="T62" fmla="*/ 209 w 478"/>
              <a:gd name="T63" fmla="*/ 307 h 839"/>
              <a:gd name="T64" fmla="*/ 218 w 478"/>
              <a:gd name="T65" fmla="*/ 322 h 839"/>
              <a:gd name="T66" fmla="*/ 219 w 478"/>
              <a:gd name="T67" fmla="*/ 324 h 839"/>
              <a:gd name="T68" fmla="*/ 231 w 478"/>
              <a:gd name="T69" fmla="*/ 350 h 839"/>
              <a:gd name="T70" fmla="*/ 232 w 478"/>
              <a:gd name="T71" fmla="*/ 351 h 839"/>
              <a:gd name="T72" fmla="*/ 239 w 478"/>
              <a:gd name="T73" fmla="*/ 368 h 839"/>
              <a:gd name="T74" fmla="*/ 239 w 478"/>
              <a:gd name="T75" fmla="*/ 369 h 839"/>
              <a:gd name="T76" fmla="*/ 248 w 478"/>
              <a:gd name="T77" fmla="*/ 397 h 839"/>
              <a:gd name="T78" fmla="*/ 249 w 478"/>
              <a:gd name="T79" fmla="*/ 399 h 839"/>
              <a:gd name="T80" fmla="*/ 253 w 478"/>
              <a:gd name="T81" fmla="*/ 418 h 839"/>
              <a:gd name="T82" fmla="*/ 261 w 478"/>
              <a:gd name="T83" fmla="*/ 492 h 839"/>
              <a:gd name="T84" fmla="*/ 85 w 478"/>
              <a:gd name="T85" fmla="*/ 795 h 839"/>
              <a:gd name="T86" fmla="*/ 85 w 478"/>
              <a:gd name="T87" fmla="*/ 757 h 839"/>
              <a:gd name="T88" fmla="*/ 0 w 478"/>
              <a:gd name="T89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8" h="839">
                <a:moveTo>
                  <a:pt x="0" y="839"/>
                </a:moveTo>
                <a:cubicBezTo>
                  <a:pt x="117" y="818"/>
                  <a:pt x="117" y="818"/>
                  <a:pt x="117" y="818"/>
                </a:cubicBezTo>
                <a:cubicBezTo>
                  <a:pt x="88" y="802"/>
                  <a:pt x="88" y="802"/>
                  <a:pt x="88" y="802"/>
                </a:cubicBezTo>
                <a:cubicBezTo>
                  <a:pt x="210" y="748"/>
                  <a:pt x="294" y="628"/>
                  <a:pt x="295" y="487"/>
                </a:cubicBezTo>
                <a:cubicBezTo>
                  <a:pt x="295" y="463"/>
                  <a:pt x="293" y="440"/>
                  <a:pt x="288" y="418"/>
                </a:cubicBezTo>
                <a:cubicBezTo>
                  <a:pt x="394" y="408"/>
                  <a:pt x="477" y="319"/>
                  <a:pt x="477" y="211"/>
                </a:cubicBezTo>
                <a:cubicBezTo>
                  <a:pt x="478" y="95"/>
                  <a:pt x="385" y="1"/>
                  <a:pt x="269" y="1"/>
                </a:cubicBezTo>
                <a:cubicBezTo>
                  <a:pt x="171" y="0"/>
                  <a:pt x="88" y="68"/>
                  <a:pt x="66" y="159"/>
                </a:cubicBezTo>
                <a:cubicBezTo>
                  <a:pt x="64" y="164"/>
                  <a:pt x="63" y="169"/>
                  <a:pt x="62" y="174"/>
                </a:cubicBezTo>
                <a:cubicBezTo>
                  <a:pt x="66" y="175"/>
                  <a:pt x="69" y="177"/>
                  <a:pt x="72" y="178"/>
                </a:cubicBezTo>
                <a:cubicBezTo>
                  <a:pt x="74" y="180"/>
                  <a:pt x="76" y="181"/>
                  <a:pt x="79" y="182"/>
                </a:cubicBezTo>
                <a:cubicBezTo>
                  <a:pt x="80" y="183"/>
                  <a:pt x="82" y="184"/>
                  <a:pt x="84" y="185"/>
                </a:cubicBezTo>
                <a:cubicBezTo>
                  <a:pt x="87" y="187"/>
                  <a:pt x="91" y="189"/>
                  <a:pt x="94" y="191"/>
                </a:cubicBezTo>
                <a:cubicBezTo>
                  <a:pt x="96" y="192"/>
                  <a:pt x="97" y="193"/>
                  <a:pt x="99" y="194"/>
                </a:cubicBezTo>
                <a:cubicBezTo>
                  <a:pt x="101" y="196"/>
                  <a:pt x="103" y="197"/>
                  <a:pt x="106" y="198"/>
                </a:cubicBezTo>
                <a:cubicBezTo>
                  <a:pt x="108" y="200"/>
                  <a:pt x="111" y="202"/>
                  <a:pt x="114" y="204"/>
                </a:cubicBezTo>
                <a:cubicBezTo>
                  <a:pt x="116" y="206"/>
                  <a:pt x="118" y="207"/>
                  <a:pt x="120" y="209"/>
                </a:cubicBezTo>
                <a:cubicBezTo>
                  <a:pt x="122" y="210"/>
                  <a:pt x="123" y="211"/>
                  <a:pt x="125" y="212"/>
                </a:cubicBezTo>
                <a:cubicBezTo>
                  <a:pt x="128" y="215"/>
                  <a:pt x="131" y="218"/>
                  <a:pt x="134" y="220"/>
                </a:cubicBezTo>
                <a:cubicBezTo>
                  <a:pt x="136" y="221"/>
                  <a:pt x="137" y="223"/>
                  <a:pt x="139" y="224"/>
                </a:cubicBezTo>
                <a:cubicBezTo>
                  <a:pt x="141" y="226"/>
                  <a:pt x="143" y="227"/>
                  <a:pt x="145" y="229"/>
                </a:cubicBezTo>
                <a:cubicBezTo>
                  <a:pt x="146" y="230"/>
                  <a:pt x="147" y="231"/>
                  <a:pt x="148" y="233"/>
                </a:cubicBezTo>
                <a:cubicBezTo>
                  <a:pt x="152" y="236"/>
                  <a:pt x="155" y="239"/>
                  <a:pt x="158" y="242"/>
                </a:cubicBezTo>
                <a:cubicBezTo>
                  <a:pt x="159" y="243"/>
                  <a:pt x="160" y="244"/>
                  <a:pt x="161" y="245"/>
                </a:cubicBezTo>
                <a:cubicBezTo>
                  <a:pt x="164" y="248"/>
                  <a:pt x="168" y="252"/>
                  <a:pt x="171" y="255"/>
                </a:cubicBezTo>
                <a:cubicBezTo>
                  <a:pt x="172" y="256"/>
                  <a:pt x="172" y="257"/>
                  <a:pt x="173" y="258"/>
                </a:cubicBezTo>
                <a:cubicBezTo>
                  <a:pt x="175" y="260"/>
                  <a:pt x="177" y="263"/>
                  <a:pt x="179" y="265"/>
                </a:cubicBezTo>
                <a:cubicBezTo>
                  <a:pt x="180" y="266"/>
                  <a:pt x="180" y="267"/>
                  <a:pt x="181" y="267"/>
                </a:cubicBezTo>
                <a:cubicBezTo>
                  <a:pt x="184" y="271"/>
                  <a:pt x="187" y="275"/>
                  <a:pt x="190" y="279"/>
                </a:cubicBezTo>
                <a:cubicBezTo>
                  <a:pt x="191" y="280"/>
                  <a:pt x="192" y="281"/>
                  <a:pt x="193" y="282"/>
                </a:cubicBezTo>
                <a:cubicBezTo>
                  <a:pt x="198" y="290"/>
                  <a:pt x="203" y="297"/>
                  <a:pt x="208" y="305"/>
                </a:cubicBezTo>
                <a:cubicBezTo>
                  <a:pt x="208" y="306"/>
                  <a:pt x="209" y="306"/>
                  <a:pt x="209" y="307"/>
                </a:cubicBezTo>
                <a:cubicBezTo>
                  <a:pt x="212" y="312"/>
                  <a:pt x="215" y="317"/>
                  <a:pt x="218" y="322"/>
                </a:cubicBezTo>
                <a:cubicBezTo>
                  <a:pt x="218" y="322"/>
                  <a:pt x="218" y="323"/>
                  <a:pt x="219" y="324"/>
                </a:cubicBezTo>
                <a:cubicBezTo>
                  <a:pt x="223" y="332"/>
                  <a:pt x="228" y="341"/>
                  <a:pt x="231" y="350"/>
                </a:cubicBezTo>
                <a:cubicBezTo>
                  <a:pt x="232" y="350"/>
                  <a:pt x="232" y="351"/>
                  <a:pt x="232" y="351"/>
                </a:cubicBezTo>
                <a:cubicBezTo>
                  <a:pt x="234" y="357"/>
                  <a:pt x="237" y="362"/>
                  <a:pt x="239" y="368"/>
                </a:cubicBezTo>
                <a:cubicBezTo>
                  <a:pt x="239" y="369"/>
                  <a:pt x="239" y="369"/>
                  <a:pt x="239" y="369"/>
                </a:cubicBezTo>
                <a:cubicBezTo>
                  <a:pt x="243" y="378"/>
                  <a:pt x="246" y="388"/>
                  <a:pt x="248" y="397"/>
                </a:cubicBezTo>
                <a:cubicBezTo>
                  <a:pt x="248" y="398"/>
                  <a:pt x="249" y="398"/>
                  <a:pt x="249" y="399"/>
                </a:cubicBezTo>
                <a:cubicBezTo>
                  <a:pt x="250" y="405"/>
                  <a:pt x="252" y="412"/>
                  <a:pt x="253" y="418"/>
                </a:cubicBezTo>
                <a:cubicBezTo>
                  <a:pt x="258" y="442"/>
                  <a:pt x="261" y="467"/>
                  <a:pt x="261" y="492"/>
                </a:cubicBezTo>
                <a:cubicBezTo>
                  <a:pt x="260" y="622"/>
                  <a:pt x="190" y="734"/>
                  <a:pt x="85" y="795"/>
                </a:cubicBezTo>
                <a:cubicBezTo>
                  <a:pt x="85" y="757"/>
                  <a:pt x="85" y="757"/>
                  <a:pt x="85" y="757"/>
                </a:cubicBezTo>
                <a:lnTo>
                  <a:pt x="0" y="8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6026151" y="3354457"/>
            <a:ext cx="2487613" cy="1329147"/>
          </a:xfrm>
          <a:custGeom>
            <a:avLst/>
            <a:gdLst>
              <a:gd name="T0" fmla="*/ 0 w 852"/>
              <a:gd name="T1" fmla="*/ 0 h 455"/>
              <a:gd name="T2" fmla="*/ 25 w 852"/>
              <a:gd name="T3" fmla="*/ 115 h 455"/>
              <a:gd name="T4" fmla="*/ 40 w 852"/>
              <a:gd name="T5" fmla="*/ 87 h 455"/>
              <a:gd name="T6" fmla="*/ 364 w 852"/>
              <a:gd name="T7" fmla="*/ 280 h 455"/>
              <a:gd name="T8" fmla="*/ 432 w 852"/>
              <a:gd name="T9" fmla="*/ 271 h 455"/>
              <a:gd name="T10" fmla="*/ 647 w 852"/>
              <a:gd name="T11" fmla="*/ 451 h 455"/>
              <a:gd name="T12" fmla="*/ 848 w 852"/>
              <a:gd name="T13" fmla="*/ 235 h 455"/>
              <a:gd name="T14" fmla="*/ 682 w 852"/>
              <a:gd name="T15" fmla="*/ 38 h 455"/>
              <a:gd name="T16" fmla="*/ 667 w 852"/>
              <a:gd name="T17" fmla="*/ 35 h 455"/>
              <a:gd name="T18" fmla="*/ 662 w 852"/>
              <a:gd name="T19" fmla="*/ 45 h 455"/>
              <a:gd name="T20" fmla="*/ 659 w 852"/>
              <a:gd name="T21" fmla="*/ 52 h 455"/>
              <a:gd name="T22" fmla="*/ 656 w 852"/>
              <a:gd name="T23" fmla="*/ 57 h 455"/>
              <a:gd name="T24" fmla="*/ 651 w 852"/>
              <a:gd name="T25" fmla="*/ 67 h 455"/>
              <a:gd name="T26" fmla="*/ 648 w 852"/>
              <a:gd name="T27" fmla="*/ 73 h 455"/>
              <a:gd name="T28" fmla="*/ 644 w 852"/>
              <a:gd name="T29" fmla="*/ 79 h 455"/>
              <a:gd name="T30" fmla="*/ 638 w 852"/>
              <a:gd name="T31" fmla="*/ 88 h 455"/>
              <a:gd name="T32" fmla="*/ 634 w 852"/>
              <a:gd name="T33" fmla="*/ 94 h 455"/>
              <a:gd name="T34" fmla="*/ 631 w 852"/>
              <a:gd name="T35" fmla="*/ 99 h 455"/>
              <a:gd name="T36" fmla="*/ 623 w 852"/>
              <a:gd name="T37" fmla="*/ 109 h 455"/>
              <a:gd name="T38" fmla="*/ 620 w 852"/>
              <a:gd name="T39" fmla="*/ 113 h 455"/>
              <a:gd name="T40" fmla="*/ 615 w 852"/>
              <a:gd name="T41" fmla="*/ 119 h 455"/>
              <a:gd name="T42" fmla="*/ 611 w 852"/>
              <a:gd name="T43" fmla="*/ 123 h 455"/>
              <a:gd name="T44" fmla="*/ 603 w 852"/>
              <a:gd name="T45" fmla="*/ 133 h 455"/>
              <a:gd name="T46" fmla="*/ 600 w 852"/>
              <a:gd name="T47" fmla="*/ 137 h 455"/>
              <a:gd name="T48" fmla="*/ 590 w 852"/>
              <a:gd name="T49" fmla="*/ 147 h 455"/>
              <a:gd name="T50" fmla="*/ 587 w 852"/>
              <a:gd name="T51" fmla="*/ 149 h 455"/>
              <a:gd name="T52" fmla="*/ 581 w 852"/>
              <a:gd name="T53" fmla="*/ 155 h 455"/>
              <a:gd name="T54" fmla="*/ 578 w 852"/>
              <a:gd name="T55" fmla="*/ 157 h 455"/>
              <a:gd name="T56" fmla="*/ 566 w 852"/>
              <a:gd name="T57" fmla="*/ 167 h 455"/>
              <a:gd name="T58" fmla="*/ 564 w 852"/>
              <a:gd name="T59" fmla="*/ 170 h 455"/>
              <a:gd name="T60" fmla="*/ 541 w 852"/>
              <a:gd name="T61" fmla="*/ 186 h 455"/>
              <a:gd name="T62" fmla="*/ 540 w 852"/>
              <a:gd name="T63" fmla="*/ 187 h 455"/>
              <a:gd name="T64" fmla="*/ 525 w 852"/>
              <a:gd name="T65" fmla="*/ 196 h 455"/>
              <a:gd name="T66" fmla="*/ 523 w 852"/>
              <a:gd name="T67" fmla="*/ 197 h 455"/>
              <a:gd name="T68" fmla="*/ 498 w 852"/>
              <a:gd name="T69" fmla="*/ 211 h 455"/>
              <a:gd name="T70" fmla="*/ 497 w 852"/>
              <a:gd name="T71" fmla="*/ 212 h 455"/>
              <a:gd name="T72" fmla="*/ 480 w 852"/>
              <a:gd name="T73" fmla="*/ 219 h 455"/>
              <a:gd name="T74" fmla="*/ 479 w 852"/>
              <a:gd name="T75" fmla="*/ 220 h 455"/>
              <a:gd name="T76" fmla="*/ 451 w 852"/>
              <a:gd name="T77" fmla="*/ 230 h 455"/>
              <a:gd name="T78" fmla="*/ 449 w 852"/>
              <a:gd name="T79" fmla="*/ 230 h 455"/>
              <a:gd name="T80" fmla="*/ 430 w 852"/>
              <a:gd name="T81" fmla="*/ 236 h 455"/>
              <a:gd name="T82" fmla="*/ 357 w 852"/>
              <a:gd name="T83" fmla="*/ 246 h 455"/>
              <a:gd name="T84" fmla="*/ 47 w 852"/>
              <a:gd name="T85" fmla="*/ 83 h 455"/>
              <a:gd name="T86" fmla="*/ 85 w 852"/>
              <a:gd name="T87" fmla="*/ 82 h 455"/>
              <a:gd name="T88" fmla="*/ 0 w 852"/>
              <a:gd name="T8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2" h="455">
                <a:moveTo>
                  <a:pt x="0" y="0"/>
                </a:moveTo>
                <a:cubicBezTo>
                  <a:pt x="25" y="115"/>
                  <a:pt x="25" y="115"/>
                  <a:pt x="25" y="115"/>
                </a:cubicBezTo>
                <a:cubicBezTo>
                  <a:pt x="40" y="87"/>
                  <a:pt x="40" y="87"/>
                  <a:pt x="40" y="87"/>
                </a:cubicBezTo>
                <a:cubicBezTo>
                  <a:pt x="98" y="205"/>
                  <a:pt x="223" y="285"/>
                  <a:pt x="364" y="280"/>
                </a:cubicBezTo>
                <a:cubicBezTo>
                  <a:pt x="387" y="279"/>
                  <a:pt x="410" y="276"/>
                  <a:pt x="432" y="271"/>
                </a:cubicBezTo>
                <a:cubicBezTo>
                  <a:pt x="447" y="376"/>
                  <a:pt x="539" y="455"/>
                  <a:pt x="647" y="451"/>
                </a:cubicBezTo>
                <a:cubicBezTo>
                  <a:pt x="762" y="447"/>
                  <a:pt x="852" y="350"/>
                  <a:pt x="848" y="235"/>
                </a:cubicBezTo>
                <a:cubicBezTo>
                  <a:pt x="845" y="137"/>
                  <a:pt x="774" y="57"/>
                  <a:pt x="682" y="38"/>
                </a:cubicBezTo>
                <a:cubicBezTo>
                  <a:pt x="677" y="37"/>
                  <a:pt x="672" y="36"/>
                  <a:pt x="667" y="35"/>
                </a:cubicBezTo>
                <a:cubicBezTo>
                  <a:pt x="665" y="38"/>
                  <a:pt x="664" y="42"/>
                  <a:pt x="662" y="45"/>
                </a:cubicBezTo>
                <a:cubicBezTo>
                  <a:pt x="661" y="47"/>
                  <a:pt x="660" y="49"/>
                  <a:pt x="659" y="52"/>
                </a:cubicBezTo>
                <a:cubicBezTo>
                  <a:pt x="658" y="53"/>
                  <a:pt x="657" y="55"/>
                  <a:pt x="656" y="57"/>
                </a:cubicBezTo>
                <a:cubicBezTo>
                  <a:pt x="655" y="61"/>
                  <a:pt x="653" y="64"/>
                  <a:pt x="651" y="67"/>
                </a:cubicBezTo>
                <a:cubicBezTo>
                  <a:pt x="650" y="69"/>
                  <a:pt x="649" y="71"/>
                  <a:pt x="648" y="73"/>
                </a:cubicBezTo>
                <a:cubicBezTo>
                  <a:pt x="646" y="75"/>
                  <a:pt x="645" y="77"/>
                  <a:pt x="644" y="79"/>
                </a:cubicBezTo>
                <a:cubicBezTo>
                  <a:pt x="642" y="82"/>
                  <a:pt x="640" y="85"/>
                  <a:pt x="638" y="88"/>
                </a:cubicBezTo>
                <a:cubicBezTo>
                  <a:pt x="637" y="90"/>
                  <a:pt x="635" y="92"/>
                  <a:pt x="634" y="94"/>
                </a:cubicBezTo>
                <a:cubicBezTo>
                  <a:pt x="633" y="96"/>
                  <a:pt x="632" y="97"/>
                  <a:pt x="631" y="99"/>
                </a:cubicBezTo>
                <a:cubicBezTo>
                  <a:pt x="628" y="102"/>
                  <a:pt x="626" y="106"/>
                  <a:pt x="623" y="109"/>
                </a:cubicBezTo>
                <a:cubicBezTo>
                  <a:pt x="622" y="110"/>
                  <a:pt x="621" y="112"/>
                  <a:pt x="620" y="113"/>
                </a:cubicBezTo>
                <a:cubicBezTo>
                  <a:pt x="618" y="115"/>
                  <a:pt x="617" y="117"/>
                  <a:pt x="615" y="119"/>
                </a:cubicBezTo>
                <a:cubicBezTo>
                  <a:pt x="614" y="121"/>
                  <a:pt x="613" y="122"/>
                  <a:pt x="611" y="123"/>
                </a:cubicBezTo>
                <a:cubicBezTo>
                  <a:pt x="609" y="127"/>
                  <a:pt x="606" y="130"/>
                  <a:pt x="603" y="133"/>
                </a:cubicBezTo>
                <a:cubicBezTo>
                  <a:pt x="602" y="134"/>
                  <a:pt x="601" y="135"/>
                  <a:pt x="600" y="137"/>
                </a:cubicBezTo>
                <a:cubicBezTo>
                  <a:pt x="596" y="140"/>
                  <a:pt x="593" y="143"/>
                  <a:pt x="590" y="147"/>
                </a:cubicBezTo>
                <a:cubicBezTo>
                  <a:pt x="589" y="147"/>
                  <a:pt x="588" y="148"/>
                  <a:pt x="587" y="149"/>
                </a:cubicBezTo>
                <a:cubicBezTo>
                  <a:pt x="585" y="151"/>
                  <a:pt x="583" y="153"/>
                  <a:pt x="581" y="155"/>
                </a:cubicBezTo>
                <a:cubicBezTo>
                  <a:pt x="580" y="156"/>
                  <a:pt x="579" y="157"/>
                  <a:pt x="578" y="157"/>
                </a:cubicBezTo>
                <a:cubicBezTo>
                  <a:pt x="574" y="161"/>
                  <a:pt x="570" y="164"/>
                  <a:pt x="566" y="167"/>
                </a:cubicBezTo>
                <a:cubicBezTo>
                  <a:pt x="566" y="168"/>
                  <a:pt x="565" y="169"/>
                  <a:pt x="564" y="170"/>
                </a:cubicBezTo>
                <a:cubicBezTo>
                  <a:pt x="556" y="175"/>
                  <a:pt x="549" y="181"/>
                  <a:pt x="541" y="186"/>
                </a:cubicBezTo>
                <a:cubicBezTo>
                  <a:pt x="541" y="186"/>
                  <a:pt x="540" y="187"/>
                  <a:pt x="540" y="187"/>
                </a:cubicBezTo>
                <a:cubicBezTo>
                  <a:pt x="535" y="190"/>
                  <a:pt x="530" y="193"/>
                  <a:pt x="525" y="196"/>
                </a:cubicBezTo>
                <a:cubicBezTo>
                  <a:pt x="525" y="197"/>
                  <a:pt x="524" y="197"/>
                  <a:pt x="523" y="197"/>
                </a:cubicBezTo>
                <a:cubicBezTo>
                  <a:pt x="515" y="202"/>
                  <a:pt x="507" y="207"/>
                  <a:pt x="498" y="211"/>
                </a:cubicBezTo>
                <a:cubicBezTo>
                  <a:pt x="497" y="211"/>
                  <a:pt x="497" y="212"/>
                  <a:pt x="497" y="212"/>
                </a:cubicBezTo>
                <a:cubicBezTo>
                  <a:pt x="491" y="214"/>
                  <a:pt x="485" y="217"/>
                  <a:pt x="480" y="219"/>
                </a:cubicBezTo>
                <a:cubicBezTo>
                  <a:pt x="479" y="219"/>
                  <a:pt x="479" y="220"/>
                  <a:pt x="479" y="220"/>
                </a:cubicBezTo>
                <a:cubicBezTo>
                  <a:pt x="470" y="223"/>
                  <a:pt x="460" y="227"/>
                  <a:pt x="451" y="230"/>
                </a:cubicBezTo>
                <a:cubicBezTo>
                  <a:pt x="450" y="230"/>
                  <a:pt x="450" y="230"/>
                  <a:pt x="449" y="230"/>
                </a:cubicBezTo>
                <a:cubicBezTo>
                  <a:pt x="443" y="232"/>
                  <a:pt x="437" y="234"/>
                  <a:pt x="430" y="236"/>
                </a:cubicBezTo>
                <a:cubicBezTo>
                  <a:pt x="407" y="242"/>
                  <a:pt x="382" y="245"/>
                  <a:pt x="357" y="246"/>
                </a:cubicBezTo>
                <a:cubicBezTo>
                  <a:pt x="227" y="251"/>
                  <a:pt x="112" y="185"/>
                  <a:pt x="47" y="83"/>
                </a:cubicBezTo>
                <a:cubicBezTo>
                  <a:pt x="85" y="82"/>
                  <a:pt x="85" y="82"/>
                  <a:pt x="85" y="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5214940" y="2198400"/>
            <a:ext cx="1336675" cy="2485204"/>
          </a:xfrm>
          <a:custGeom>
            <a:avLst/>
            <a:gdLst>
              <a:gd name="T0" fmla="*/ 458 w 458"/>
              <a:gd name="T1" fmla="*/ 0 h 851"/>
              <a:gd name="T2" fmla="*/ 342 w 458"/>
              <a:gd name="T3" fmla="*/ 25 h 851"/>
              <a:gd name="T4" fmla="*/ 371 w 458"/>
              <a:gd name="T5" fmla="*/ 40 h 851"/>
              <a:gd name="T6" fmla="*/ 176 w 458"/>
              <a:gd name="T7" fmla="*/ 362 h 851"/>
              <a:gd name="T8" fmla="*/ 185 w 458"/>
              <a:gd name="T9" fmla="*/ 431 h 851"/>
              <a:gd name="T10" fmla="*/ 4 w 458"/>
              <a:gd name="T11" fmla="*/ 645 h 851"/>
              <a:gd name="T12" fmla="*/ 219 w 458"/>
              <a:gd name="T13" fmla="*/ 847 h 851"/>
              <a:gd name="T14" fmla="*/ 417 w 458"/>
              <a:gd name="T15" fmla="*/ 682 h 851"/>
              <a:gd name="T16" fmla="*/ 420 w 458"/>
              <a:gd name="T17" fmla="*/ 667 h 851"/>
              <a:gd name="T18" fmla="*/ 410 w 458"/>
              <a:gd name="T19" fmla="*/ 662 h 851"/>
              <a:gd name="T20" fmla="*/ 403 w 458"/>
              <a:gd name="T21" fmla="*/ 659 h 851"/>
              <a:gd name="T22" fmla="*/ 398 w 458"/>
              <a:gd name="T23" fmla="*/ 656 h 851"/>
              <a:gd name="T24" fmla="*/ 387 w 458"/>
              <a:gd name="T25" fmla="*/ 651 h 851"/>
              <a:gd name="T26" fmla="*/ 382 w 458"/>
              <a:gd name="T27" fmla="*/ 647 h 851"/>
              <a:gd name="T28" fmla="*/ 376 w 458"/>
              <a:gd name="T29" fmla="*/ 644 h 851"/>
              <a:gd name="T30" fmla="*/ 367 w 458"/>
              <a:gd name="T31" fmla="*/ 638 h 851"/>
              <a:gd name="T32" fmla="*/ 361 w 458"/>
              <a:gd name="T33" fmla="*/ 634 h 851"/>
              <a:gd name="T34" fmla="*/ 356 w 458"/>
              <a:gd name="T35" fmla="*/ 630 h 851"/>
              <a:gd name="T36" fmla="*/ 346 w 458"/>
              <a:gd name="T37" fmla="*/ 623 h 851"/>
              <a:gd name="T38" fmla="*/ 342 w 458"/>
              <a:gd name="T39" fmla="*/ 619 h 851"/>
              <a:gd name="T40" fmla="*/ 336 w 458"/>
              <a:gd name="T41" fmla="*/ 614 h 851"/>
              <a:gd name="T42" fmla="*/ 332 w 458"/>
              <a:gd name="T43" fmla="*/ 611 h 851"/>
              <a:gd name="T44" fmla="*/ 322 w 458"/>
              <a:gd name="T45" fmla="*/ 602 h 851"/>
              <a:gd name="T46" fmla="*/ 318 w 458"/>
              <a:gd name="T47" fmla="*/ 599 h 851"/>
              <a:gd name="T48" fmla="*/ 309 w 458"/>
              <a:gd name="T49" fmla="*/ 589 h 851"/>
              <a:gd name="T50" fmla="*/ 306 w 458"/>
              <a:gd name="T51" fmla="*/ 586 h 851"/>
              <a:gd name="T52" fmla="*/ 300 w 458"/>
              <a:gd name="T53" fmla="*/ 580 h 851"/>
              <a:gd name="T54" fmla="*/ 298 w 458"/>
              <a:gd name="T55" fmla="*/ 577 h 851"/>
              <a:gd name="T56" fmla="*/ 288 w 458"/>
              <a:gd name="T57" fmla="*/ 566 h 851"/>
              <a:gd name="T58" fmla="*/ 286 w 458"/>
              <a:gd name="T59" fmla="*/ 563 h 851"/>
              <a:gd name="T60" fmla="*/ 269 w 458"/>
              <a:gd name="T61" fmla="*/ 541 h 851"/>
              <a:gd name="T62" fmla="*/ 268 w 458"/>
              <a:gd name="T63" fmla="*/ 539 h 851"/>
              <a:gd name="T64" fmla="*/ 259 w 458"/>
              <a:gd name="T65" fmla="*/ 524 h 851"/>
              <a:gd name="T66" fmla="*/ 258 w 458"/>
              <a:gd name="T67" fmla="*/ 522 h 851"/>
              <a:gd name="T68" fmla="*/ 244 w 458"/>
              <a:gd name="T69" fmla="*/ 497 h 851"/>
              <a:gd name="T70" fmla="*/ 244 w 458"/>
              <a:gd name="T71" fmla="*/ 496 h 851"/>
              <a:gd name="T72" fmla="*/ 236 w 458"/>
              <a:gd name="T73" fmla="*/ 479 h 851"/>
              <a:gd name="T74" fmla="*/ 236 w 458"/>
              <a:gd name="T75" fmla="*/ 478 h 851"/>
              <a:gd name="T76" fmla="*/ 226 w 458"/>
              <a:gd name="T77" fmla="*/ 450 h 851"/>
              <a:gd name="T78" fmla="*/ 225 w 458"/>
              <a:gd name="T79" fmla="*/ 448 h 851"/>
              <a:gd name="T80" fmla="*/ 220 w 458"/>
              <a:gd name="T81" fmla="*/ 429 h 851"/>
              <a:gd name="T82" fmla="*/ 210 w 458"/>
              <a:gd name="T83" fmla="*/ 356 h 851"/>
              <a:gd name="T84" fmla="*/ 375 w 458"/>
              <a:gd name="T85" fmla="*/ 47 h 851"/>
              <a:gd name="T86" fmla="*/ 376 w 458"/>
              <a:gd name="T87" fmla="*/ 85 h 851"/>
              <a:gd name="T88" fmla="*/ 458 w 458"/>
              <a:gd name="T8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8" h="851">
                <a:moveTo>
                  <a:pt x="458" y="0"/>
                </a:moveTo>
                <a:cubicBezTo>
                  <a:pt x="342" y="25"/>
                  <a:pt x="342" y="25"/>
                  <a:pt x="342" y="25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252" y="98"/>
                  <a:pt x="172" y="221"/>
                  <a:pt x="176" y="362"/>
                </a:cubicBezTo>
                <a:cubicBezTo>
                  <a:pt x="177" y="386"/>
                  <a:pt x="180" y="409"/>
                  <a:pt x="185" y="431"/>
                </a:cubicBezTo>
                <a:cubicBezTo>
                  <a:pt x="80" y="445"/>
                  <a:pt x="0" y="537"/>
                  <a:pt x="4" y="645"/>
                </a:cubicBezTo>
                <a:cubicBezTo>
                  <a:pt x="7" y="760"/>
                  <a:pt x="104" y="851"/>
                  <a:pt x="219" y="847"/>
                </a:cubicBezTo>
                <a:cubicBezTo>
                  <a:pt x="317" y="844"/>
                  <a:pt x="397" y="774"/>
                  <a:pt x="417" y="682"/>
                </a:cubicBezTo>
                <a:cubicBezTo>
                  <a:pt x="418" y="677"/>
                  <a:pt x="419" y="672"/>
                  <a:pt x="420" y="667"/>
                </a:cubicBezTo>
                <a:cubicBezTo>
                  <a:pt x="416" y="665"/>
                  <a:pt x="413" y="664"/>
                  <a:pt x="410" y="662"/>
                </a:cubicBezTo>
                <a:cubicBezTo>
                  <a:pt x="408" y="661"/>
                  <a:pt x="405" y="660"/>
                  <a:pt x="403" y="659"/>
                </a:cubicBezTo>
                <a:cubicBezTo>
                  <a:pt x="401" y="658"/>
                  <a:pt x="399" y="657"/>
                  <a:pt x="398" y="656"/>
                </a:cubicBezTo>
                <a:cubicBezTo>
                  <a:pt x="394" y="654"/>
                  <a:pt x="391" y="652"/>
                  <a:pt x="387" y="651"/>
                </a:cubicBezTo>
                <a:cubicBezTo>
                  <a:pt x="386" y="650"/>
                  <a:pt x="384" y="649"/>
                  <a:pt x="382" y="647"/>
                </a:cubicBezTo>
                <a:cubicBezTo>
                  <a:pt x="380" y="646"/>
                  <a:pt x="378" y="645"/>
                  <a:pt x="376" y="644"/>
                </a:cubicBezTo>
                <a:cubicBezTo>
                  <a:pt x="373" y="642"/>
                  <a:pt x="370" y="640"/>
                  <a:pt x="367" y="638"/>
                </a:cubicBezTo>
                <a:cubicBezTo>
                  <a:pt x="365" y="636"/>
                  <a:pt x="363" y="635"/>
                  <a:pt x="361" y="634"/>
                </a:cubicBezTo>
                <a:cubicBezTo>
                  <a:pt x="359" y="632"/>
                  <a:pt x="357" y="631"/>
                  <a:pt x="356" y="630"/>
                </a:cubicBezTo>
                <a:cubicBezTo>
                  <a:pt x="353" y="628"/>
                  <a:pt x="349" y="625"/>
                  <a:pt x="346" y="623"/>
                </a:cubicBezTo>
                <a:cubicBezTo>
                  <a:pt x="345" y="622"/>
                  <a:pt x="343" y="621"/>
                  <a:pt x="342" y="619"/>
                </a:cubicBezTo>
                <a:cubicBezTo>
                  <a:pt x="340" y="618"/>
                  <a:pt x="338" y="616"/>
                  <a:pt x="336" y="614"/>
                </a:cubicBezTo>
                <a:cubicBezTo>
                  <a:pt x="334" y="613"/>
                  <a:pt x="333" y="612"/>
                  <a:pt x="332" y="611"/>
                </a:cubicBezTo>
                <a:cubicBezTo>
                  <a:pt x="328" y="608"/>
                  <a:pt x="325" y="605"/>
                  <a:pt x="322" y="602"/>
                </a:cubicBezTo>
                <a:cubicBezTo>
                  <a:pt x="321" y="601"/>
                  <a:pt x="320" y="600"/>
                  <a:pt x="318" y="599"/>
                </a:cubicBezTo>
                <a:cubicBezTo>
                  <a:pt x="315" y="596"/>
                  <a:pt x="312" y="593"/>
                  <a:pt x="309" y="589"/>
                </a:cubicBezTo>
                <a:cubicBezTo>
                  <a:pt x="308" y="588"/>
                  <a:pt x="307" y="587"/>
                  <a:pt x="306" y="586"/>
                </a:cubicBezTo>
                <a:cubicBezTo>
                  <a:pt x="304" y="584"/>
                  <a:pt x="302" y="582"/>
                  <a:pt x="300" y="580"/>
                </a:cubicBezTo>
                <a:cubicBezTo>
                  <a:pt x="299" y="579"/>
                  <a:pt x="298" y="578"/>
                  <a:pt x="298" y="577"/>
                </a:cubicBezTo>
                <a:cubicBezTo>
                  <a:pt x="294" y="574"/>
                  <a:pt x="291" y="570"/>
                  <a:pt x="288" y="566"/>
                </a:cubicBezTo>
                <a:cubicBezTo>
                  <a:pt x="287" y="565"/>
                  <a:pt x="286" y="564"/>
                  <a:pt x="286" y="563"/>
                </a:cubicBezTo>
                <a:cubicBezTo>
                  <a:pt x="280" y="556"/>
                  <a:pt x="274" y="548"/>
                  <a:pt x="269" y="541"/>
                </a:cubicBezTo>
                <a:cubicBezTo>
                  <a:pt x="269" y="540"/>
                  <a:pt x="268" y="539"/>
                  <a:pt x="268" y="539"/>
                </a:cubicBezTo>
                <a:cubicBezTo>
                  <a:pt x="265" y="534"/>
                  <a:pt x="262" y="529"/>
                  <a:pt x="259" y="524"/>
                </a:cubicBezTo>
                <a:cubicBezTo>
                  <a:pt x="259" y="524"/>
                  <a:pt x="258" y="523"/>
                  <a:pt x="258" y="522"/>
                </a:cubicBezTo>
                <a:cubicBezTo>
                  <a:pt x="253" y="514"/>
                  <a:pt x="249" y="506"/>
                  <a:pt x="244" y="497"/>
                </a:cubicBezTo>
                <a:cubicBezTo>
                  <a:pt x="244" y="497"/>
                  <a:pt x="244" y="496"/>
                  <a:pt x="244" y="496"/>
                </a:cubicBezTo>
                <a:cubicBezTo>
                  <a:pt x="241" y="490"/>
                  <a:pt x="239" y="484"/>
                  <a:pt x="236" y="479"/>
                </a:cubicBezTo>
                <a:cubicBezTo>
                  <a:pt x="236" y="478"/>
                  <a:pt x="236" y="478"/>
                  <a:pt x="236" y="478"/>
                </a:cubicBezTo>
                <a:cubicBezTo>
                  <a:pt x="232" y="469"/>
                  <a:pt x="229" y="459"/>
                  <a:pt x="226" y="450"/>
                </a:cubicBezTo>
                <a:cubicBezTo>
                  <a:pt x="226" y="449"/>
                  <a:pt x="226" y="449"/>
                  <a:pt x="225" y="448"/>
                </a:cubicBezTo>
                <a:cubicBezTo>
                  <a:pt x="223" y="442"/>
                  <a:pt x="222" y="436"/>
                  <a:pt x="220" y="429"/>
                </a:cubicBezTo>
                <a:cubicBezTo>
                  <a:pt x="214" y="406"/>
                  <a:pt x="211" y="381"/>
                  <a:pt x="210" y="356"/>
                </a:cubicBezTo>
                <a:cubicBezTo>
                  <a:pt x="206" y="226"/>
                  <a:pt x="272" y="111"/>
                  <a:pt x="375" y="47"/>
                </a:cubicBezTo>
                <a:cubicBezTo>
                  <a:pt x="376" y="85"/>
                  <a:pt x="376" y="85"/>
                  <a:pt x="376" y="85"/>
                </a:cubicBezTo>
                <a:lnTo>
                  <a:pt x="4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283325" y="2474710"/>
            <a:ext cx="1074738" cy="10750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3"/>
          <p:cNvSpPr>
            <a:spLocks noEditPoints="1"/>
          </p:cNvSpPr>
          <p:nvPr/>
        </p:nvSpPr>
        <p:spPr bwMode="auto">
          <a:xfrm>
            <a:off x="7800975" y="3870552"/>
            <a:ext cx="266700" cy="300131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7848602" y="1561615"/>
            <a:ext cx="269875" cy="29219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Freeform 15"/>
          <p:cNvSpPr>
            <a:spLocks noEditPoints="1"/>
          </p:cNvSpPr>
          <p:nvPr/>
        </p:nvSpPr>
        <p:spPr bwMode="auto">
          <a:xfrm>
            <a:off x="5626101" y="3843556"/>
            <a:ext cx="306388" cy="303306"/>
          </a:xfrm>
          <a:custGeom>
            <a:avLst/>
            <a:gdLst>
              <a:gd name="T0" fmla="*/ 101 w 105"/>
              <a:gd name="T1" fmla="*/ 4 h 104"/>
              <a:gd name="T2" fmla="*/ 101 w 105"/>
              <a:gd name="T3" fmla="*/ 17 h 104"/>
              <a:gd name="T4" fmla="*/ 96 w 105"/>
              <a:gd name="T5" fmla="*/ 22 h 104"/>
              <a:gd name="T6" fmla="*/ 82 w 105"/>
              <a:gd name="T7" fmla="*/ 8 h 104"/>
              <a:gd name="T8" fmla="*/ 87 w 105"/>
              <a:gd name="T9" fmla="*/ 4 h 104"/>
              <a:gd name="T10" fmla="*/ 101 w 105"/>
              <a:gd name="T11" fmla="*/ 4 h 104"/>
              <a:gd name="T12" fmla="*/ 32 w 105"/>
              <a:gd name="T13" fmla="*/ 59 h 104"/>
              <a:gd name="T14" fmla="*/ 28 w 105"/>
              <a:gd name="T15" fmla="*/ 77 h 104"/>
              <a:gd name="T16" fmla="*/ 46 w 105"/>
              <a:gd name="T17" fmla="*/ 72 h 104"/>
              <a:gd name="T18" fmla="*/ 92 w 105"/>
              <a:gd name="T19" fmla="*/ 26 h 104"/>
              <a:gd name="T20" fmla="*/ 78 w 105"/>
              <a:gd name="T21" fmla="*/ 13 h 104"/>
              <a:gd name="T22" fmla="*/ 32 w 105"/>
              <a:gd name="T23" fmla="*/ 59 h 104"/>
              <a:gd name="T24" fmla="*/ 78 w 105"/>
              <a:gd name="T25" fmla="*/ 50 h 104"/>
              <a:gd name="T26" fmla="*/ 78 w 105"/>
              <a:gd name="T27" fmla="*/ 91 h 104"/>
              <a:gd name="T28" fmla="*/ 13 w 105"/>
              <a:gd name="T29" fmla="*/ 91 h 104"/>
              <a:gd name="T30" fmla="*/ 13 w 105"/>
              <a:gd name="T31" fmla="*/ 27 h 104"/>
              <a:gd name="T32" fmla="*/ 55 w 105"/>
              <a:gd name="T33" fmla="*/ 27 h 104"/>
              <a:gd name="T34" fmla="*/ 68 w 105"/>
              <a:gd name="T35" fmla="*/ 14 h 104"/>
              <a:gd name="T36" fmla="*/ 0 w 105"/>
              <a:gd name="T37" fmla="*/ 14 h 104"/>
              <a:gd name="T38" fmla="*/ 0 w 105"/>
              <a:gd name="T39" fmla="*/ 104 h 104"/>
              <a:gd name="T40" fmla="*/ 91 w 105"/>
              <a:gd name="T41" fmla="*/ 104 h 104"/>
              <a:gd name="T42" fmla="*/ 91 w 105"/>
              <a:gd name="T43" fmla="*/ 37 h 104"/>
              <a:gd name="T44" fmla="*/ 78 w 105"/>
              <a:gd name="T45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" h="104">
                <a:moveTo>
                  <a:pt x="101" y="4"/>
                </a:moveTo>
                <a:cubicBezTo>
                  <a:pt x="105" y="7"/>
                  <a:pt x="105" y="14"/>
                  <a:pt x="101" y="17"/>
                </a:cubicBezTo>
                <a:cubicBezTo>
                  <a:pt x="96" y="22"/>
                  <a:pt x="96" y="22"/>
                  <a:pt x="96" y="22"/>
                </a:cubicBezTo>
                <a:cubicBezTo>
                  <a:pt x="82" y="8"/>
                  <a:pt x="82" y="8"/>
                  <a:pt x="82" y="8"/>
                </a:cubicBezTo>
                <a:cubicBezTo>
                  <a:pt x="87" y="4"/>
                  <a:pt x="87" y="4"/>
                  <a:pt x="87" y="4"/>
                </a:cubicBezTo>
                <a:cubicBezTo>
                  <a:pt x="91" y="0"/>
                  <a:pt x="97" y="0"/>
                  <a:pt x="101" y="4"/>
                </a:cubicBezTo>
                <a:close/>
                <a:moveTo>
                  <a:pt x="32" y="59"/>
                </a:moveTo>
                <a:cubicBezTo>
                  <a:pt x="28" y="77"/>
                  <a:pt x="28" y="77"/>
                  <a:pt x="28" y="77"/>
                </a:cubicBezTo>
                <a:cubicBezTo>
                  <a:pt x="46" y="72"/>
                  <a:pt x="46" y="72"/>
                  <a:pt x="46" y="72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13"/>
                  <a:pt x="78" y="13"/>
                  <a:pt x="78" y="13"/>
                </a:cubicBezTo>
                <a:lnTo>
                  <a:pt x="32" y="59"/>
                </a:lnTo>
                <a:close/>
                <a:moveTo>
                  <a:pt x="78" y="50"/>
                </a:moveTo>
                <a:cubicBezTo>
                  <a:pt x="78" y="91"/>
                  <a:pt x="78" y="91"/>
                  <a:pt x="78" y="91"/>
                </a:cubicBezTo>
                <a:cubicBezTo>
                  <a:pt x="13" y="91"/>
                  <a:pt x="13" y="91"/>
                  <a:pt x="13" y="91"/>
                </a:cubicBezTo>
                <a:cubicBezTo>
                  <a:pt x="13" y="27"/>
                  <a:pt x="13" y="27"/>
                  <a:pt x="1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68" y="14"/>
                  <a:pt x="68" y="14"/>
                  <a:pt x="6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4"/>
                  <a:pt x="0" y="104"/>
                  <a:pt x="0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37"/>
                  <a:pt x="91" y="37"/>
                  <a:pt x="91" y="37"/>
                </a:cubicBezTo>
                <a:lnTo>
                  <a:pt x="78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Freeform 16"/>
          <p:cNvSpPr>
            <a:spLocks noEditPoints="1"/>
          </p:cNvSpPr>
          <p:nvPr/>
        </p:nvSpPr>
        <p:spPr bwMode="auto">
          <a:xfrm>
            <a:off x="5664202" y="1558439"/>
            <a:ext cx="227013" cy="300131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461001" y="1923677"/>
            <a:ext cx="646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More Competence</a:t>
            </a:r>
            <a:endParaRPr lang="zh-CN" altLang="en-US" sz="1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7648577" y="1923677"/>
            <a:ext cx="6461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Two-stage</a:t>
            </a:r>
            <a:endParaRPr lang="zh-CN" altLang="zh-CN" sz="1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508626" y="4270726"/>
            <a:ext cx="646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Crossover</a:t>
            </a:r>
            <a:endParaRPr lang="zh-CN" altLang="zh-CN" sz="1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7577139" y="4270726"/>
            <a:ext cx="646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More iterations times</a:t>
            </a:r>
            <a:endParaRPr lang="zh-CN" altLang="zh-CN" sz="1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6374607" y="2942518"/>
            <a:ext cx="8953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Innovation</a:t>
            </a:r>
            <a:endParaRPr lang="zh-CN" altLang="zh-CN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668339" y="1347236"/>
            <a:ext cx="3887788" cy="218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Two-stage heuristic algorithm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More tryout of each part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crossover method in GA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mutation method in GA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way of maintaining solution set in SA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-9190" y="1"/>
            <a:ext cx="620750" cy="791858"/>
            <a:chOff x="0" y="-21236"/>
            <a:chExt cx="3311527" cy="4224338"/>
          </a:xfrm>
        </p:grpSpPr>
        <p:sp>
          <p:nvSpPr>
            <p:cNvPr id="41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35360" y="184338"/>
            <a:ext cx="48750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Innovation on Algorithms</a:t>
            </a: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0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Freeform 21"/>
          <p:cNvSpPr>
            <a:spLocks/>
          </p:cNvSpPr>
          <p:nvPr/>
        </p:nvSpPr>
        <p:spPr bwMode="auto">
          <a:xfrm>
            <a:off x="3446465" y="3384454"/>
            <a:ext cx="1081087" cy="963909"/>
          </a:xfrm>
          <a:custGeom>
            <a:avLst/>
            <a:gdLst>
              <a:gd name="T0" fmla="*/ 0 w 288"/>
              <a:gd name="T1" fmla="*/ 91 h 257"/>
              <a:gd name="T2" fmla="*/ 288 w 288"/>
              <a:gd name="T3" fmla="*/ 257 h 257"/>
              <a:gd name="T4" fmla="*/ 288 w 288"/>
              <a:gd name="T5" fmla="*/ 76 h 257"/>
              <a:gd name="T6" fmla="*/ 157 w 288"/>
              <a:gd name="T7" fmla="*/ 0 h 257"/>
              <a:gd name="T8" fmla="*/ 0 w 288"/>
              <a:gd name="T9" fmla="*/ 9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91"/>
                </a:moveTo>
                <a:cubicBezTo>
                  <a:pt x="60" y="188"/>
                  <a:pt x="166" y="253"/>
                  <a:pt x="288" y="257"/>
                </a:cubicBezTo>
                <a:cubicBezTo>
                  <a:pt x="288" y="76"/>
                  <a:pt x="288" y="76"/>
                  <a:pt x="288" y="76"/>
                </a:cubicBezTo>
                <a:cubicBezTo>
                  <a:pt x="157" y="0"/>
                  <a:pt x="157" y="0"/>
                  <a:pt x="157" y="0"/>
                </a:cubicBezTo>
                <a:lnTo>
                  <a:pt x="0" y="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Freeform 22"/>
          <p:cNvSpPr>
            <a:spLocks/>
          </p:cNvSpPr>
          <p:nvPr/>
        </p:nvSpPr>
        <p:spPr bwMode="auto">
          <a:xfrm>
            <a:off x="3244852" y="2398313"/>
            <a:ext cx="746125" cy="1248160"/>
          </a:xfrm>
          <a:custGeom>
            <a:avLst/>
            <a:gdLst>
              <a:gd name="T0" fmla="*/ 42 w 199"/>
              <a:gd name="T1" fmla="*/ 0 h 333"/>
              <a:gd name="T2" fmla="*/ 0 w 199"/>
              <a:gd name="T3" fmla="*/ 167 h 333"/>
              <a:gd name="T4" fmla="*/ 42 w 199"/>
              <a:gd name="T5" fmla="*/ 333 h 333"/>
              <a:gd name="T6" fmla="*/ 199 w 199"/>
              <a:gd name="T7" fmla="*/ 242 h 333"/>
              <a:gd name="T8" fmla="*/ 199 w 199"/>
              <a:gd name="T9" fmla="*/ 91 h 333"/>
              <a:gd name="T10" fmla="*/ 42 w 199"/>
              <a:gd name="T1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42" y="0"/>
                </a:moveTo>
                <a:cubicBezTo>
                  <a:pt x="15" y="50"/>
                  <a:pt x="0" y="106"/>
                  <a:pt x="0" y="167"/>
                </a:cubicBezTo>
                <a:cubicBezTo>
                  <a:pt x="0" y="227"/>
                  <a:pt x="15" y="283"/>
                  <a:pt x="42" y="333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91"/>
                  <a:pt x="199" y="91"/>
                  <a:pt x="199" y="91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1" name="Freeform 23"/>
          <p:cNvSpPr>
            <a:spLocks/>
          </p:cNvSpPr>
          <p:nvPr/>
        </p:nvSpPr>
        <p:spPr bwMode="auto">
          <a:xfrm>
            <a:off x="4616451" y="3384454"/>
            <a:ext cx="1079500" cy="963909"/>
          </a:xfrm>
          <a:custGeom>
            <a:avLst/>
            <a:gdLst>
              <a:gd name="T0" fmla="*/ 0 w 288"/>
              <a:gd name="T1" fmla="*/ 257 h 257"/>
              <a:gd name="T2" fmla="*/ 288 w 288"/>
              <a:gd name="T3" fmla="*/ 91 h 257"/>
              <a:gd name="T4" fmla="*/ 131 w 288"/>
              <a:gd name="T5" fmla="*/ 0 h 257"/>
              <a:gd name="T6" fmla="*/ 0 w 288"/>
              <a:gd name="T7" fmla="*/ 76 h 257"/>
              <a:gd name="T8" fmla="*/ 0 w 288"/>
              <a:gd name="T9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257"/>
                </a:moveTo>
                <a:cubicBezTo>
                  <a:pt x="122" y="253"/>
                  <a:pt x="228" y="188"/>
                  <a:pt x="288" y="91"/>
                </a:cubicBezTo>
                <a:cubicBezTo>
                  <a:pt x="131" y="0"/>
                  <a:pt x="131" y="0"/>
                  <a:pt x="131" y="0"/>
                </a:cubicBezTo>
                <a:cubicBezTo>
                  <a:pt x="0" y="76"/>
                  <a:pt x="0" y="76"/>
                  <a:pt x="0" y="76"/>
                </a:cubicBezTo>
                <a:lnTo>
                  <a:pt x="0" y="2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Freeform 24"/>
          <p:cNvSpPr>
            <a:spLocks/>
          </p:cNvSpPr>
          <p:nvPr/>
        </p:nvSpPr>
        <p:spPr bwMode="auto">
          <a:xfrm>
            <a:off x="3446465" y="1696421"/>
            <a:ext cx="1081087" cy="963910"/>
          </a:xfrm>
          <a:custGeom>
            <a:avLst/>
            <a:gdLst>
              <a:gd name="T0" fmla="*/ 288 w 288"/>
              <a:gd name="T1" fmla="*/ 0 h 257"/>
              <a:gd name="T2" fmla="*/ 0 w 288"/>
              <a:gd name="T3" fmla="*/ 166 h 257"/>
              <a:gd name="T4" fmla="*/ 157 w 288"/>
              <a:gd name="T5" fmla="*/ 257 h 257"/>
              <a:gd name="T6" fmla="*/ 288 w 288"/>
              <a:gd name="T7" fmla="*/ 181 h 257"/>
              <a:gd name="T8" fmla="*/ 288 w 288"/>
              <a:gd name="T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0"/>
                </a:moveTo>
                <a:cubicBezTo>
                  <a:pt x="166" y="4"/>
                  <a:pt x="60" y="69"/>
                  <a:pt x="0" y="166"/>
                </a:cubicBezTo>
                <a:cubicBezTo>
                  <a:pt x="157" y="257"/>
                  <a:pt x="157" y="257"/>
                  <a:pt x="157" y="257"/>
                </a:cubicBezTo>
                <a:cubicBezTo>
                  <a:pt x="288" y="181"/>
                  <a:pt x="288" y="181"/>
                  <a:pt x="288" y="181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3" name="Freeform 25"/>
          <p:cNvSpPr>
            <a:spLocks/>
          </p:cNvSpPr>
          <p:nvPr/>
        </p:nvSpPr>
        <p:spPr bwMode="auto">
          <a:xfrm>
            <a:off x="5153027" y="2398313"/>
            <a:ext cx="746125" cy="1248160"/>
          </a:xfrm>
          <a:custGeom>
            <a:avLst/>
            <a:gdLst>
              <a:gd name="T0" fmla="*/ 157 w 199"/>
              <a:gd name="T1" fmla="*/ 333 h 333"/>
              <a:gd name="T2" fmla="*/ 199 w 199"/>
              <a:gd name="T3" fmla="*/ 167 h 333"/>
              <a:gd name="T4" fmla="*/ 157 w 199"/>
              <a:gd name="T5" fmla="*/ 0 h 333"/>
              <a:gd name="T6" fmla="*/ 0 w 199"/>
              <a:gd name="T7" fmla="*/ 91 h 333"/>
              <a:gd name="T8" fmla="*/ 0 w 199"/>
              <a:gd name="T9" fmla="*/ 242 h 333"/>
              <a:gd name="T10" fmla="*/ 157 w 199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157" y="333"/>
                </a:moveTo>
                <a:cubicBezTo>
                  <a:pt x="184" y="283"/>
                  <a:pt x="199" y="227"/>
                  <a:pt x="199" y="167"/>
                </a:cubicBezTo>
                <a:cubicBezTo>
                  <a:pt x="199" y="106"/>
                  <a:pt x="184" y="50"/>
                  <a:pt x="157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242"/>
                  <a:pt x="0" y="242"/>
                  <a:pt x="0" y="242"/>
                </a:cubicBezTo>
                <a:lnTo>
                  <a:pt x="157" y="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4" name="Freeform 26"/>
          <p:cNvSpPr>
            <a:spLocks/>
          </p:cNvSpPr>
          <p:nvPr/>
        </p:nvSpPr>
        <p:spPr bwMode="auto">
          <a:xfrm>
            <a:off x="4616451" y="1696421"/>
            <a:ext cx="1079500" cy="963910"/>
          </a:xfrm>
          <a:custGeom>
            <a:avLst/>
            <a:gdLst>
              <a:gd name="T0" fmla="*/ 288 w 288"/>
              <a:gd name="T1" fmla="*/ 166 h 257"/>
              <a:gd name="T2" fmla="*/ 0 w 288"/>
              <a:gd name="T3" fmla="*/ 0 h 257"/>
              <a:gd name="T4" fmla="*/ 0 w 288"/>
              <a:gd name="T5" fmla="*/ 181 h 257"/>
              <a:gd name="T6" fmla="*/ 131 w 288"/>
              <a:gd name="T7" fmla="*/ 257 h 257"/>
              <a:gd name="T8" fmla="*/ 288 w 288"/>
              <a:gd name="T9" fmla="*/ 16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166"/>
                </a:moveTo>
                <a:cubicBezTo>
                  <a:pt x="228" y="69"/>
                  <a:pt x="122" y="4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31" y="257"/>
                  <a:pt x="131" y="257"/>
                  <a:pt x="131" y="257"/>
                </a:cubicBezTo>
                <a:lnTo>
                  <a:pt x="288" y="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Freeform 27"/>
          <p:cNvSpPr>
            <a:spLocks noEditPoints="1"/>
          </p:cNvSpPr>
          <p:nvPr/>
        </p:nvSpPr>
        <p:spPr bwMode="auto">
          <a:xfrm>
            <a:off x="3473452" y="2892177"/>
            <a:ext cx="288925" cy="258842"/>
          </a:xfrm>
          <a:custGeom>
            <a:avLst/>
            <a:gdLst>
              <a:gd name="T0" fmla="*/ 6 w 77"/>
              <a:gd name="T1" fmla="*/ 61 h 69"/>
              <a:gd name="T2" fmla="*/ 4 w 77"/>
              <a:gd name="T3" fmla="*/ 59 h 69"/>
              <a:gd name="T4" fmla="*/ 6 w 77"/>
              <a:gd name="T5" fmla="*/ 58 h 69"/>
              <a:gd name="T6" fmla="*/ 9 w 77"/>
              <a:gd name="T7" fmla="*/ 58 h 69"/>
              <a:gd name="T8" fmla="*/ 9 w 77"/>
              <a:gd name="T9" fmla="*/ 24 h 69"/>
              <a:gd name="T10" fmla="*/ 3 w 77"/>
              <a:gd name="T11" fmla="*/ 24 h 69"/>
              <a:gd name="T12" fmla="*/ 0 w 77"/>
              <a:gd name="T13" fmla="*/ 21 h 69"/>
              <a:gd name="T14" fmla="*/ 2 w 77"/>
              <a:gd name="T15" fmla="*/ 18 h 69"/>
              <a:gd name="T16" fmla="*/ 37 w 77"/>
              <a:gd name="T17" fmla="*/ 0 h 69"/>
              <a:gd name="T18" fmla="*/ 40 w 77"/>
              <a:gd name="T19" fmla="*/ 0 h 69"/>
              <a:gd name="T20" fmla="*/ 75 w 77"/>
              <a:gd name="T21" fmla="*/ 18 h 69"/>
              <a:gd name="T22" fmla="*/ 77 w 77"/>
              <a:gd name="T23" fmla="*/ 22 h 69"/>
              <a:gd name="T24" fmla="*/ 74 w 77"/>
              <a:gd name="T25" fmla="*/ 24 h 69"/>
              <a:gd name="T26" fmla="*/ 74 w 77"/>
              <a:gd name="T27" fmla="*/ 24 h 69"/>
              <a:gd name="T28" fmla="*/ 67 w 77"/>
              <a:gd name="T29" fmla="*/ 24 h 69"/>
              <a:gd name="T30" fmla="*/ 67 w 77"/>
              <a:gd name="T31" fmla="*/ 58 h 69"/>
              <a:gd name="T32" fmla="*/ 71 w 77"/>
              <a:gd name="T33" fmla="*/ 58 h 69"/>
              <a:gd name="T34" fmla="*/ 73 w 77"/>
              <a:gd name="T35" fmla="*/ 59 h 69"/>
              <a:gd name="T36" fmla="*/ 71 w 77"/>
              <a:gd name="T37" fmla="*/ 61 h 69"/>
              <a:gd name="T38" fmla="*/ 6 w 77"/>
              <a:gd name="T39" fmla="*/ 61 h 69"/>
              <a:gd name="T40" fmla="*/ 16 w 77"/>
              <a:gd name="T41" fmla="*/ 24 h 69"/>
              <a:gd name="T42" fmla="*/ 16 w 77"/>
              <a:gd name="T43" fmla="*/ 24 h 69"/>
              <a:gd name="T44" fmla="*/ 16 w 77"/>
              <a:gd name="T45" fmla="*/ 58 h 69"/>
              <a:gd name="T46" fmla="*/ 27 w 77"/>
              <a:gd name="T47" fmla="*/ 58 h 69"/>
              <a:gd name="T48" fmla="*/ 27 w 77"/>
              <a:gd name="T49" fmla="*/ 24 h 69"/>
              <a:gd name="T50" fmla="*/ 16 w 77"/>
              <a:gd name="T51" fmla="*/ 24 h 69"/>
              <a:gd name="T52" fmla="*/ 33 w 77"/>
              <a:gd name="T53" fmla="*/ 24 h 69"/>
              <a:gd name="T54" fmla="*/ 33 w 77"/>
              <a:gd name="T55" fmla="*/ 24 h 69"/>
              <a:gd name="T56" fmla="*/ 33 w 77"/>
              <a:gd name="T57" fmla="*/ 58 h 69"/>
              <a:gd name="T58" fmla="*/ 44 w 77"/>
              <a:gd name="T59" fmla="*/ 58 h 69"/>
              <a:gd name="T60" fmla="*/ 44 w 77"/>
              <a:gd name="T61" fmla="*/ 24 h 69"/>
              <a:gd name="T62" fmla="*/ 33 w 77"/>
              <a:gd name="T63" fmla="*/ 24 h 69"/>
              <a:gd name="T64" fmla="*/ 50 w 77"/>
              <a:gd name="T65" fmla="*/ 24 h 69"/>
              <a:gd name="T66" fmla="*/ 50 w 77"/>
              <a:gd name="T67" fmla="*/ 24 h 69"/>
              <a:gd name="T68" fmla="*/ 50 w 77"/>
              <a:gd name="T69" fmla="*/ 58 h 69"/>
              <a:gd name="T70" fmla="*/ 61 w 77"/>
              <a:gd name="T71" fmla="*/ 58 h 69"/>
              <a:gd name="T72" fmla="*/ 61 w 77"/>
              <a:gd name="T73" fmla="*/ 24 h 69"/>
              <a:gd name="T74" fmla="*/ 50 w 77"/>
              <a:gd name="T75" fmla="*/ 24 h 69"/>
              <a:gd name="T76" fmla="*/ 61 w 77"/>
              <a:gd name="T77" fmla="*/ 17 h 69"/>
              <a:gd name="T78" fmla="*/ 61 w 77"/>
              <a:gd name="T79" fmla="*/ 17 h 69"/>
              <a:gd name="T80" fmla="*/ 38 w 77"/>
              <a:gd name="T81" fmla="*/ 6 h 69"/>
              <a:gd name="T82" fmla="*/ 16 w 77"/>
              <a:gd name="T83" fmla="*/ 17 h 69"/>
              <a:gd name="T84" fmla="*/ 61 w 77"/>
              <a:gd name="T85" fmla="*/ 17 h 69"/>
              <a:gd name="T86" fmla="*/ 3 w 77"/>
              <a:gd name="T87" fmla="*/ 69 h 69"/>
              <a:gd name="T88" fmla="*/ 3 w 77"/>
              <a:gd name="T89" fmla="*/ 69 h 69"/>
              <a:gd name="T90" fmla="*/ 0 w 77"/>
              <a:gd name="T91" fmla="*/ 66 h 69"/>
              <a:gd name="T92" fmla="*/ 3 w 77"/>
              <a:gd name="T93" fmla="*/ 63 h 69"/>
              <a:gd name="T94" fmla="*/ 74 w 77"/>
              <a:gd name="T95" fmla="*/ 63 h 69"/>
              <a:gd name="T96" fmla="*/ 77 w 77"/>
              <a:gd name="T97" fmla="*/ 66 h 69"/>
              <a:gd name="T98" fmla="*/ 74 w 77"/>
              <a:gd name="T99" fmla="*/ 69 h 69"/>
              <a:gd name="T100" fmla="*/ 3 w 77"/>
              <a:gd name="T101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69">
                <a:moveTo>
                  <a:pt x="6" y="61"/>
                </a:moveTo>
                <a:cubicBezTo>
                  <a:pt x="5" y="61"/>
                  <a:pt x="4" y="60"/>
                  <a:pt x="4" y="59"/>
                </a:cubicBezTo>
                <a:cubicBezTo>
                  <a:pt x="4" y="58"/>
                  <a:pt x="5" y="58"/>
                  <a:pt x="6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24"/>
                  <a:pt x="9" y="24"/>
                  <a:pt x="9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2"/>
                  <a:pt x="0" y="21"/>
                </a:cubicBezTo>
                <a:cubicBezTo>
                  <a:pt x="0" y="19"/>
                  <a:pt x="1" y="18"/>
                  <a:pt x="2" y="18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0"/>
                  <a:pt x="40" y="0"/>
                </a:cubicBezTo>
                <a:cubicBezTo>
                  <a:pt x="75" y="18"/>
                  <a:pt x="75" y="18"/>
                  <a:pt x="75" y="18"/>
                </a:cubicBezTo>
                <a:cubicBezTo>
                  <a:pt x="77" y="19"/>
                  <a:pt x="77" y="20"/>
                  <a:pt x="77" y="22"/>
                </a:cubicBezTo>
                <a:cubicBezTo>
                  <a:pt x="76" y="23"/>
                  <a:pt x="75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58"/>
                  <a:pt x="67" y="58"/>
                  <a:pt x="6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2" y="58"/>
                  <a:pt x="73" y="58"/>
                  <a:pt x="73" y="59"/>
                </a:cubicBezTo>
                <a:cubicBezTo>
                  <a:pt x="73" y="60"/>
                  <a:pt x="72" y="61"/>
                  <a:pt x="71" y="61"/>
                </a:cubicBezTo>
                <a:cubicBezTo>
                  <a:pt x="6" y="61"/>
                  <a:pt x="6" y="61"/>
                  <a:pt x="6" y="61"/>
                </a:cubicBezTo>
                <a:close/>
                <a:moveTo>
                  <a:pt x="16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58"/>
                  <a:pt x="16" y="58"/>
                  <a:pt x="16" y="58"/>
                </a:cubicBezTo>
                <a:cubicBezTo>
                  <a:pt x="27" y="58"/>
                  <a:pt x="27" y="58"/>
                  <a:pt x="27" y="58"/>
                </a:cubicBezTo>
                <a:cubicBezTo>
                  <a:pt x="27" y="24"/>
                  <a:pt x="27" y="24"/>
                  <a:pt x="27" y="24"/>
                </a:cubicBezTo>
                <a:cubicBezTo>
                  <a:pt x="16" y="24"/>
                  <a:pt x="16" y="24"/>
                  <a:pt x="16" y="24"/>
                </a:cubicBezTo>
                <a:close/>
                <a:moveTo>
                  <a:pt x="33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58"/>
                  <a:pt x="33" y="58"/>
                  <a:pt x="3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24"/>
                  <a:pt x="44" y="24"/>
                  <a:pt x="44" y="24"/>
                </a:cubicBezTo>
                <a:cubicBezTo>
                  <a:pt x="33" y="24"/>
                  <a:pt x="33" y="24"/>
                  <a:pt x="33" y="24"/>
                </a:cubicBezTo>
                <a:close/>
                <a:moveTo>
                  <a:pt x="50" y="24"/>
                </a:moveTo>
                <a:cubicBezTo>
                  <a:pt x="50" y="24"/>
                  <a:pt x="50" y="24"/>
                  <a:pt x="50" y="24"/>
                </a:cubicBezTo>
                <a:cubicBezTo>
                  <a:pt x="50" y="58"/>
                  <a:pt x="50" y="58"/>
                  <a:pt x="50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24"/>
                  <a:pt x="61" y="24"/>
                  <a:pt x="61" y="24"/>
                </a:cubicBezTo>
                <a:cubicBezTo>
                  <a:pt x="50" y="24"/>
                  <a:pt x="50" y="24"/>
                  <a:pt x="50" y="24"/>
                </a:cubicBezTo>
                <a:close/>
                <a:moveTo>
                  <a:pt x="61" y="17"/>
                </a:moveTo>
                <a:cubicBezTo>
                  <a:pt x="61" y="17"/>
                  <a:pt x="61" y="17"/>
                  <a:pt x="61" y="17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17"/>
                  <a:pt x="16" y="17"/>
                  <a:pt x="16" y="17"/>
                </a:cubicBezTo>
                <a:cubicBezTo>
                  <a:pt x="61" y="17"/>
                  <a:pt x="61" y="17"/>
                  <a:pt x="61" y="17"/>
                </a:cubicBezTo>
                <a:close/>
                <a:moveTo>
                  <a:pt x="3" y="69"/>
                </a:moveTo>
                <a:cubicBezTo>
                  <a:pt x="3" y="69"/>
                  <a:pt x="3" y="69"/>
                  <a:pt x="3" y="69"/>
                </a:cubicBezTo>
                <a:cubicBezTo>
                  <a:pt x="1" y="69"/>
                  <a:pt x="0" y="68"/>
                  <a:pt x="0" y="66"/>
                </a:cubicBezTo>
                <a:cubicBezTo>
                  <a:pt x="0" y="64"/>
                  <a:pt x="1" y="63"/>
                  <a:pt x="3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6" y="63"/>
                  <a:pt x="77" y="64"/>
                  <a:pt x="77" y="66"/>
                </a:cubicBezTo>
                <a:cubicBezTo>
                  <a:pt x="77" y="68"/>
                  <a:pt x="76" y="69"/>
                  <a:pt x="74" y="69"/>
                </a:cubicBezTo>
                <a:cubicBezTo>
                  <a:pt x="3" y="69"/>
                  <a:pt x="3" y="69"/>
                  <a:pt x="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6" name="Freeform 28"/>
          <p:cNvSpPr>
            <a:spLocks noEditPoints="1"/>
          </p:cNvSpPr>
          <p:nvPr/>
        </p:nvSpPr>
        <p:spPr bwMode="auto">
          <a:xfrm>
            <a:off x="5411788" y="2874710"/>
            <a:ext cx="228600" cy="295366"/>
          </a:xfrm>
          <a:custGeom>
            <a:avLst/>
            <a:gdLst>
              <a:gd name="T0" fmla="*/ 41 w 61"/>
              <a:gd name="T1" fmla="*/ 29 h 79"/>
              <a:gd name="T2" fmla="*/ 31 w 61"/>
              <a:gd name="T3" fmla="*/ 33 h 79"/>
              <a:gd name="T4" fmla="*/ 25 w 61"/>
              <a:gd name="T5" fmla="*/ 32 h 79"/>
              <a:gd name="T6" fmla="*/ 21 w 61"/>
              <a:gd name="T7" fmla="*/ 29 h 79"/>
              <a:gd name="T8" fmla="*/ 18 w 61"/>
              <a:gd name="T9" fmla="*/ 29 h 79"/>
              <a:gd name="T10" fmla="*/ 18 w 61"/>
              <a:gd name="T11" fmla="*/ 31 h 79"/>
              <a:gd name="T12" fmla="*/ 24 w 61"/>
              <a:gd name="T13" fmla="*/ 35 h 79"/>
              <a:gd name="T14" fmla="*/ 31 w 61"/>
              <a:gd name="T15" fmla="*/ 37 h 79"/>
              <a:gd name="T16" fmla="*/ 43 w 61"/>
              <a:gd name="T17" fmla="*/ 31 h 79"/>
              <a:gd name="T18" fmla="*/ 43 w 61"/>
              <a:gd name="T19" fmla="*/ 29 h 79"/>
              <a:gd name="T20" fmla="*/ 41 w 61"/>
              <a:gd name="T21" fmla="*/ 29 h 79"/>
              <a:gd name="T22" fmla="*/ 45 w 61"/>
              <a:gd name="T23" fmla="*/ 69 h 79"/>
              <a:gd name="T24" fmla="*/ 45 w 61"/>
              <a:gd name="T25" fmla="*/ 69 h 79"/>
              <a:gd name="T26" fmla="*/ 16 w 61"/>
              <a:gd name="T27" fmla="*/ 69 h 79"/>
              <a:gd name="T28" fmla="*/ 14 w 61"/>
              <a:gd name="T29" fmla="*/ 71 h 79"/>
              <a:gd name="T30" fmla="*/ 16 w 61"/>
              <a:gd name="T31" fmla="*/ 73 h 79"/>
              <a:gd name="T32" fmla="*/ 45 w 61"/>
              <a:gd name="T33" fmla="*/ 73 h 79"/>
              <a:gd name="T34" fmla="*/ 47 w 61"/>
              <a:gd name="T35" fmla="*/ 71 h 79"/>
              <a:gd name="T36" fmla="*/ 45 w 61"/>
              <a:gd name="T37" fmla="*/ 69 h 79"/>
              <a:gd name="T38" fmla="*/ 61 w 61"/>
              <a:gd name="T39" fmla="*/ 30 h 79"/>
              <a:gd name="T40" fmla="*/ 61 w 61"/>
              <a:gd name="T41" fmla="*/ 30 h 79"/>
              <a:gd name="T42" fmla="*/ 52 w 61"/>
              <a:gd name="T43" fmla="*/ 9 h 79"/>
              <a:gd name="T44" fmla="*/ 31 w 61"/>
              <a:gd name="T45" fmla="*/ 0 h 79"/>
              <a:gd name="T46" fmla="*/ 9 w 61"/>
              <a:gd name="T47" fmla="*/ 9 h 79"/>
              <a:gd name="T48" fmla="*/ 0 w 61"/>
              <a:gd name="T49" fmla="*/ 30 h 79"/>
              <a:gd name="T50" fmla="*/ 4 w 61"/>
              <a:gd name="T51" fmla="*/ 46 h 79"/>
              <a:gd name="T52" fmla="*/ 4 w 61"/>
              <a:gd name="T53" fmla="*/ 46 h 79"/>
              <a:gd name="T54" fmla="*/ 13 w 61"/>
              <a:gd name="T55" fmla="*/ 56 h 79"/>
              <a:gd name="T56" fmla="*/ 13 w 61"/>
              <a:gd name="T57" fmla="*/ 64 h 79"/>
              <a:gd name="T58" fmla="*/ 16 w 61"/>
              <a:gd name="T59" fmla="*/ 67 h 79"/>
              <a:gd name="T60" fmla="*/ 45 w 61"/>
              <a:gd name="T61" fmla="*/ 67 h 79"/>
              <a:gd name="T62" fmla="*/ 48 w 61"/>
              <a:gd name="T63" fmla="*/ 64 h 79"/>
              <a:gd name="T64" fmla="*/ 48 w 61"/>
              <a:gd name="T65" fmla="*/ 56 h 79"/>
              <a:gd name="T66" fmla="*/ 57 w 61"/>
              <a:gd name="T67" fmla="*/ 46 h 79"/>
              <a:gd name="T68" fmla="*/ 57 w 61"/>
              <a:gd name="T69" fmla="*/ 46 h 79"/>
              <a:gd name="T70" fmla="*/ 61 w 61"/>
              <a:gd name="T71" fmla="*/ 30 h 79"/>
              <a:gd name="T72" fmla="*/ 52 w 61"/>
              <a:gd name="T73" fmla="*/ 42 h 79"/>
              <a:gd name="T74" fmla="*/ 52 w 61"/>
              <a:gd name="T75" fmla="*/ 42 h 79"/>
              <a:gd name="T76" fmla="*/ 52 w 61"/>
              <a:gd name="T77" fmla="*/ 42 h 79"/>
              <a:gd name="T78" fmla="*/ 52 w 61"/>
              <a:gd name="T79" fmla="*/ 42 h 79"/>
              <a:gd name="T80" fmla="*/ 43 w 61"/>
              <a:gd name="T81" fmla="*/ 51 h 79"/>
              <a:gd name="T82" fmla="*/ 42 w 61"/>
              <a:gd name="T83" fmla="*/ 54 h 79"/>
              <a:gd name="T84" fmla="*/ 42 w 61"/>
              <a:gd name="T85" fmla="*/ 54 h 79"/>
              <a:gd name="T86" fmla="*/ 42 w 61"/>
              <a:gd name="T87" fmla="*/ 61 h 79"/>
              <a:gd name="T88" fmla="*/ 19 w 61"/>
              <a:gd name="T89" fmla="*/ 61 h 79"/>
              <a:gd name="T90" fmla="*/ 19 w 61"/>
              <a:gd name="T91" fmla="*/ 54 h 79"/>
              <a:gd name="T92" fmla="*/ 18 w 61"/>
              <a:gd name="T93" fmla="*/ 51 h 79"/>
              <a:gd name="T94" fmla="*/ 9 w 61"/>
              <a:gd name="T95" fmla="*/ 42 h 79"/>
              <a:gd name="T96" fmla="*/ 9 w 61"/>
              <a:gd name="T97" fmla="*/ 42 h 79"/>
              <a:gd name="T98" fmla="*/ 6 w 61"/>
              <a:gd name="T99" fmla="*/ 30 h 79"/>
              <a:gd name="T100" fmla="*/ 13 w 61"/>
              <a:gd name="T101" fmla="*/ 13 h 79"/>
              <a:gd name="T102" fmla="*/ 31 w 61"/>
              <a:gd name="T103" fmla="*/ 6 h 79"/>
              <a:gd name="T104" fmla="*/ 48 w 61"/>
              <a:gd name="T105" fmla="*/ 13 h 79"/>
              <a:gd name="T106" fmla="*/ 55 w 61"/>
              <a:gd name="T107" fmla="*/ 30 h 79"/>
              <a:gd name="T108" fmla="*/ 52 w 61"/>
              <a:gd name="T109" fmla="*/ 42 h 79"/>
              <a:gd name="T110" fmla="*/ 39 w 61"/>
              <a:gd name="T111" fmla="*/ 76 h 79"/>
              <a:gd name="T112" fmla="*/ 39 w 61"/>
              <a:gd name="T113" fmla="*/ 76 h 79"/>
              <a:gd name="T114" fmla="*/ 22 w 61"/>
              <a:gd name="T115" fmla="*/ 76 h 79"/>
              <a:gd name="T116" fmla="*/ 20 w 61"/>
              <a:gd name="T117" fmla="*/ 78 h 79"/>
              <a:gd name="T118" fmla="*/ 22 w 61"/>
              <a:gd name="T119" fmla="*/ 79 h 79"/>
              <a:gd name="T120" fmla="*/ 39 w 61"/>
              <a:gd name="T121" fmla="*/ 79 h 79"/>
              <a:gd name="T122" fmla="*/ 41 w 61"/>
              <a:gd name="T123" fmla="*/ 78 h 79"/>
              <a:gd name="T124" fmla="*/ 39 w 61"/>
              <a:gd name="T125" fmla="*/ 7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1" h="79">
                <a:moveTo>
                  <a:pt x="41" y="29"/>
                </a:moveTo>
                <a:cubicBezTo>
                  <a:pt x="38" y="31"/>
                  <a:pt x="34" y="33"/>
                  <a:pt x="31" y="33"/>
                </a:cubicBezTo>
                <a:cubicBezTo>
                  <a:pt x="29" y="33"/>
                  <a:pt x="27" y="32"/>
                  <a:pt x="25" y="32"/>
                </a:cubicBezTo>
                <a:cubicBezTo>
                  <a:pt x="24" y="31"/>
                  <a:pt x="22" y="30"/>
                  <a:pt x="21" y="29"/>
                </a:cubicBezTo>
                <a:cubicBezTo>
                  <a:pt x="20" y="28"/>
                  <a:pt x="19" y="28"/>
                  <a:pt x="18" y="29"/>
                </a:cubicBezTo>
                <a:cubicBezTo>
                  <a:pt x="17" y="29"/>
                  <a:pt x="17" y="31"/>
                  <a:pt x="18" y="31"/>
                </a:cubicBezTo>
                <a:cubicBezTo>
                  <a:pt x="20" y="33"/>
                  <a:pt x="22" y="34"/>
                  <a:pt x="24" y="35"/>
                </a:cubicBezTo>
                <a:cubicBezTo>
                  <a:pt x="26" y="36"/>
                  <a:pt x="28" y="37"/>
                  <a:pt x="31" y="37"/>
                </a:cubicBezTo>
                <a:cubicBezTo>
                  <a:pt x="36" y="37"/>
                  <a:pt x="40" y="35"/>
                  <a:pt x="43" y="31"/>
                </a:cubicBezTo>
                <a:cubicBezTo>
                  <a:pt x="44" y="31"/>
                  <a:pt x="44" y="29"/>
                  <a:pt x="43" y="29"/>
                </a:cubicBezTo>
                <a:cubicBezTo>
                  <a:pt x="42" y="28"/>
                  <a:pt x="41" y="28"/>
                  <a:pt x="41" y="29"/>
                </a:cubicBezTo>
                <a:close/>
                <a:moveTo>
                  <a:pt x="45" y="69"/>
                </a:moveTo>
                <a:cubicBezTo>
                  <a:pt x="45" y="69"/>
                  <a:pt x="45" y="69"/>
                  <a:pt x="4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5" y="69"/>
                  <a:pt x="14" y="70"/>
                  <a:pt x="14" y="71"/>
                </a:cubicBezTo>
                <a:cubicBezTo>
                  <a:pt x="14" y="72"/>
                  <a:pt x="15" y="73"/>
                  <a:pt x="1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7" y="72"/>
                  <a:pt x="47" y="71"/>
                </a:cubicBezTo>
                <a:cubicBezTo>
                  <a:pt x="47" y="70"/>
                  <a:pt x="46" y="69"/>
                  <a:pt x="45" y="69"/>
                </a:cubicBezTo>
                <a:close/>
                <a:moveTo>
                  <a:pt x="61" y="30"/>
                </a:moveTo>
                <a:cubicBezTo>
                  <a:pt x="61" y="30"/>
                  <a:pt x="61" y="30"/>
                  <a:pt x="61" y="30"/>
                </a:cubicBezTo>
                <a:cubicBezTo>
                  <a:pt x="61" y="22"/>
                  <a:pt x="58" y="14"/>
                  <a:pt x="52" y="9"/>
                </a:cubicBezTo>
                <a:cubicBezTo>
                  <a:pt x="47" y="3"/>
                  <a:pt x="39" y="0"/>
                  <a:pt x="31" y="0"/>
                </a:cubicBezTo>
                <a:cubicBezTo>
                  <a:pt x="22" y="0"/>
                  <a:pt x="14" y="3"/>
                  <a:pt x="9" y="9"/>
                </a:cubicBezTo>
                <a:cubicBezTo>
                  <a:pt x="3" y="14"/>
                  <a:pt x="0" y="22"/>
                  <a:pt x="0" y="30"/>
                </a:cubicBezTo>
                <a:cubicBezTo>
                  <a:pt x="0" y="36"/>
                  <a:pt x="1" y="41"/>
                  <a:pt x="4" y="46"/>
                </a:cubicBezTo>
                <a:cubicBezTo>
                  <a:pt x="4" y="46"/>
                  <a:pt x="4" y="46"/>
                  <a:pt x="4" y="46"/>
                </a:cubicBezTo>
                <a:cubicBezTo>
                  <a:pt x="6" y="50"/>
                  <a:pt x="9" y="53"/>
                  <a:pt x="13" y="56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66"/>
                  <a:pt x="15" y="67"/>
                  <a:pt x="16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7" y="67"/>
                  <a:pt x="48" y="66"/>
                  <a:pt x="48" y="64"/>
                </a:cubicBezTo>
                <a:cubicBezTo>
                  <a:pt x="48" y="56"/>
                  <a:pt x="48" y="56"/>
                  <a:pt x="48" y="56"/>
                </a:cubicBezTo>
                <a:cubicBezTo>
                  <a:pt x="52" y="53"/>
                  <a:pt x="55" y="50"/>
                  <a:pt x="57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60" y="41"/>
                  <a:pt x="61" y="36"/>
                  <a:pt x="61" y="30"/>
                </a:cubicBezTo>
                <a:close/>
                <a:moveTo>
                  <a:pt x="52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6"/>
                  <a:pt x="47" y="49"/>
                  <a:pt x="43" y="51"/>
                </a:cubicBezTo>
                <a:cubicBezTo>
                  <a:pt x="42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61"/>
                  <a:pt x="42" y="61"/>
                  <a:pt x="42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3"/>
                  <a:pt x="19" y="52"/>
                  <a:pt x="18" y="51"/>
                </a:cubicBezTo>
                <a:cubicBezTo>
                  <a:pt x="14" y="49"/>
                  <a:pt x="11" y="46"/>
                  <a:pt x="9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7" y="39"/>
                  <a:pt x="6" y="35"/>
                  <a:pt x="6" y="30"/>
                </a:cubicBezTo>
                <a:cubicBezTo>
                  <a:pt x="6" y="24"/>
                  <a:pt x="9" y="17"/>
                  <a:pt x="13" y="13"/>
                </a:cubicBezTo>
                <a:cubicBezTo>
                  <a:pt x="18" y="9"/>
                  <a:pt x="24" y="6"/>
                  <a:pt x="31" y="6"/>
                </a:cubicBezTo>
                <a:cubicBezTo>
                  <a:pt x="37" y="6"/>
                  <a:pt x="43" y="9"/>
                  <a:pt x="48" y="13"/>
                </a:cubicBezTo>
                <a:cubicBezTo>
                  <a:pt x="52" y="17"/>
                  <a:pt x="55" y="24"/>
                  <a:pt x="55" y="30"/>
                </a:cubicBezTo>
                <a:cubicBezTo>
                  <a:pt x="55" y="35"/>
                  <a:pt x="54" y="39"/>
                  <a:pt x="52" y="4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0" y="77"/>
                  <a:pt x="20" y="78"/>
                </a:cubicBezTo>
                <a:cubicBezTo>
                  <a:pt x="20" y="79"/>
                  <a:pt x="21" y="79"/>
                  <a:pt x="22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40" y="79"/>
                  <a:pt x="41" y="79"/>
                  <a:pt x="41" y="78"/>
                </a:cubicBezTo>
                <a:cubicBezTo>
                  <a:pt x="41" y="77"/>
                  <a:pt x="40" y="76"/>
                  <a:pt x="39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Freeform 29"/>
          <p:cNvSpPr>
            <a:spLocks noEditPoints="1"/>
          </p:cNvSpPr>
          <p:nvPr/>
        </p:nvSpPr>
        <p:spPr bwMode="auto">
          <a:xfrm>
            <a:off x="3933825" y="2026723"/>
            <a:ext cx="304800" cy="303307"/>
          </a:xfrm>
          <a:custGeom>
            <a:avLst/>
            <a:gdLst>
              <a:gd name="T0" fmla="*/ 35 w 81"/>
              <a:gd name="T1" fmla="*/ 26 h 81"/>
              <a:gd name="T2" fmla="*/ 39 w 81"/>
              <a:gd name="T3" fmla="*/ 15 h 81"/>
              <a:gd name="T4" fmla="*/ 45 w 81"/>
              <a:gd name="T5" fmla="*/ 10 h 81"/>
              <a:gd name="T6" fmla="*/ 56 w 81"/>
              <a:gd name="T7" fmla="*/ 1 h 81"/>
              <a:gd name="T8" fmla="*/ 71 w 81"/>
              <a:gd name="T9" fmla="*/ 4 h 81"/>
              <a:gd name="T10" fmla="*/ 74 w 81"/>
              <a:gd name="T11" fmla="*/ 7 h 81"/>
              <a:gd name="T12" fmla="*/ 80 w 81"/>
              <a:gd name="T13" fmla="*/ 14 h 81"/>
              <a:gd name="T14" fmla="*/ 77 w 81"/>
              <a:gd name="T15" fmla="*/ 30 h 81"/>
              <a:gd name="T16" fmla="*/ 65 w 81"/>
              <a:gd name="T17" fmla="*/ 41 h 81"/>
              <a:gd name="T18" fmla="*/ 52 w 81"/>
              <a:gd name="T19" fmla="*/ 42 h 81"/>
              <a:gd name="T20" fmla="*/ 61 w 81"/>
              <a:gd name="T21" fmla="*/ 37 h 81"/>
              <a:gd name="T22" fmla="*/ 66 w 81"/>
              <a:gd name="T23" fmla="*/ 31 h 81"/>
              <a:gd name="T24" fmla="*/ 74 w 81"/>
              <a:gd name="T25" fmla="*/ 20 h 81"/>
              <a:gd name="T26" fmla="*/ 72 w 81"/>
              <a:gd name="T27" fmla="*/ 14 h 81"/>
              <a:gd name="T28" fmla="*/ 67 w 81"/>
              <a:gd name="T29" fmla="*/ 9 h 81"/>
              <a:gd name="T30" fmla="*/ 61 w 81"/>
              <a:gd name="T31" fmla="*/ 6 h 81"/>
              <a:gd name="T32" fmla="*/ 55 w 81"/>
              <a:gd name="T33" fmla="*/ 8 h 81"/>
              <a:gd name="T34" fmla="*/ 50 w 81"/>
              <a:gd name="T35" fmla="*/ 14 h 81"/>
              <a:gd name="T36" fmla="*/ 42 w 81"/>
              <a:gd name="T37" fmla="*/ 22 h 81"/>
              <a:gd name="T38" fmla="*/ 60 w 81"/>
              <a:gd name="T39" fmla="*/ 53 h 81"/>
              <a:gd name="T40" fmla="*/ 70 w 81"/>
              <a:gd name="T41" fmla="*/ 49 h 81"/>
              <a:gd name="T42" fmla="*/ 60 w 81"/>
              <a:gd name="T43" fmla="*/ 53 h 81"/>
              <a:gd name="T44" fmla="*/ 24 w 81"/>
              <a:gd name="T45" fmla="*/ 24 h 81"/>
              <a:gd name="T46" fmla="*/ 15 w 81"/>
              <a:gd name="T47" fmla="*/ 15 h 81"/>
              <a:gd name="T48" fmla="*/ 56 w 81"/>
              <a:gd name="T49" fmla="*/ 59 h 81"/>
              <a:gd name="T50" fmla="*/ 59 w 81"/>
              <a:gd name="T51" fmla="*/ 56 h 81"/>
              <a:gd name="T52" fmla="*/ 63 w 81"/>
              <a:gd name="T53" fmla="*/ 66 h 81"/>
              <a:gd name="T54" fmla="*/ 31 w 81"/>
              <a:gd name="T55" fmla="*/ 20 h 81"/>
              <a:gd name="T56" fmla="*/ 28 w 81"/>
              <a:gd name="T57" fmla="*/ 10 h 81"/>
              <a:gd name="T58" fmla="*/ 31 w 81"/>
              <a:gd name="T59" fmla="*/ 20 h 81"/>
              <a:gd name="T60" fmla="*/ 51 w 81"/>
              <a:gd name="T61" fmla="*/ 58 h 81"/>
              <a:gd name="T62" fmla="*/ 51 w 81"/>
              <a:gd name="T63" fmla="*/ 72 h 81"/>
              <a:gd name="T64" fmla="*/ 20 w 81"/>
              <a:gd name="T65" fmla="*/ 28 h 81"/>
              <a:gd name="T66" fmla="*/ 20 w 81"/>
              <a:gd name="T67" fmla="*/ 32 h 81"/>
              <a:gd name="T68" fmla="*/ 10 w 81"/>
              <a:gd name="T69" fmla="*/ 28 h 81"/>
              <a:gd name="T70" fmla="*/ 39 w 81"/>
              <a:gd name="T71" fmla="*/ 55 h 81"/>
              <a:gd name="T72" fmla="*/ 31 w 81"/>
              <a:gd name="T73" fmla="*/ 67 h 81"/>
              <a:gd name="T74" fmla="*/ 25 w 81"/>
              <a:gd name="T75" fmla="*/ 72 h 81"/>
              <a:gd name="T76" fmla="*/ 16 w 81"/>
              <a:gd name="T77" fmla="*/ 74 h 81"/>
              <a:gd name="T78" fmla="*/ 14 w 81"/>
              <a:gd name="T79" fmla="*/ 72 h 81"/>
              <a:gd name="T80" fmla="*/ 8 w 81"/>
              <a:gd name="T81" fmla="*/ 67 h 81"/>
              <a:gd name="T82" fmla="*/ 6 w 81"/>
              <a:gd name="T83" fmla="*/ 58 h 81"/>
              <a:gd name="T84" fmla="*/ 20 w 81"/>
              <a:gd name="T85" fmla="*/ 44 h 81"/>
              <a:gd name="T86" fmla="*/ 25 w 81"/>
              <a:gd name="T87" fmla="*/ 42 h 81"/>
              <a:gd name="T88" fmla="*/ 20 w 81"/>
              <a:gd name="T89" fmla="*/ 37 h 81"/>
              <a:gd name="T90" fmla="*/ 10 w 81"/>
              <a:gd name="T91" fmla="*/ 45 h 81"/>
              <a:gd name="T92" fmla="*/ 0 w 81"/>
              <a:gd name="T93" fmla="*/ 61 h 81"/>
              <a:gd name="T94" fmla="*/ 4 w 81"/>
              <a:gd name="T95" fmla="*/ 71 h 81"/>
              <a:gd name="T96" fmla="*/ 9 w 81"/>
              <a:gd name="T97" fmla="*/ 77 h 81"/>
              <a:gd name="T98" fmla="*/ 25 w 81"/>
              <a:gd name="T99" fmla="*/ 80 h 81"/>
              <a:gd name="T100" fmla="*/ 35 w 81"/>
              <a:gd name="T101" fmla="*/ 71 h 81"/>
              <a:gd name="T102" fmla="*/ 44 w 81"/>
              <a:gd name="T103" fmla="*/ 61 h 81"/>
              <a:gd name="T104" fmla="*/ 39 w 81"/>
              <a:gd name="T105" fmla="*/ 5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" h="81">
                <a:moveTo>
                  <a:pt x="41" y="26"/>
                </a:moveTo>
                <a:cubicBezTo>
                  <a:pt x="41" y="27"/>
                  <a:pt x="40" y="29"/>
                  <a:pt x="38" y="29"/>
                </a:cubicBezTo>
                <a:cubicBezTo>
                  <a:pt x="37" y="29"/>
                  <a:pt x="35" y="27"/>
                  <a:pt x="35" y="26"/>
                </a:cubicBezTo>
                <a:cubicBezTo>
                  <a:pt x="35" y="24"/>
                  <a:pt x="36" y="22"/>
                  <a:pt x="36" y="20"/>
                </a:cubicBezTo>
                <a:cubicBezTo>
                  <a:pt x="37" y="18"/>
                  <a:pt x="38" y="17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2" y="3"/>
                  <a:pt x="54" y="2"/>
                  <a:pt x="56" y="1"/>
                </a:cubicBezTo>
                <a:cubicBezTo>
                  <a:pt x="57" y="0"/>
                  <a:pt x="59" y="0"/>
                  <a:pt x="61" y="0"/>
                </a:cubicBezTo>
                <a:cubicBezTo>
                  <a:pt x="63" y="0"/>
                  <a:pt x="65" y="0"/>
                  <a:pt x="67" y="1"/>
                </a:cubicBezTo>
                <a:cubicBezTo>
                  <a:pt x="68" y="2"/>
                  <a:pt x="70" y="3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10"/>
                  <a:pt x="77" y="10"/>
                  <a:pt x="77" y="10"/>
                </a:cubicBezTo>
                <a:cubicBezTo>
                  <a:pt x="78" y="11"/>
                  <a:pt x="79" y="12"/>
                  <a:pt x="80" y="14"/>
                </a:cubicBezTo>
                <a:cubicBezTo>
                  <a:pt x="80" y="16"/>
                  <a:pt x="81" y="18"/>
                  <a:pt x="81" y="20"/>
                </a:cubicBezTo>
                <a:cubicBezTo>
                  <a:pt x="81" y="21"/>
                  <a:pt x="80" y="23"/>
                  <a:pt x="80" y="25"/>
                </a:cubicBezTo>
                <a:cubicBezTo>
                  <a:pt x="79" y="27"/>
                  <a:pt x="78" y="28"/>
                  <a:pt x="77" y="30"/>
                </a:cubicBezTo>
                <a:cubicBezTo>
                  <a:pt x="71" y="35"/>
                  <a:pt x="71" y="35"/>
                  <a:pt x="71" y="35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4" y="43"/>
                  <a:pt x="62" y="44"/>
                  <a:pt x="60" y="44"/>
                </a:cubicBezTo>
                <a:cubicBezTo>
                  <a:pt x="59" y="45"/>
                  <a:pt x="57" y="45"/>
                  <a:pt x="55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0"/>
                  <a:pt x="53" y="39"/>
                  <a:pt x="55" y="39"/>
                </a:cubicBezTo>
                <a:cubicBezTo>
                  <a:pt x="56" y="39"/>
                  <a:pt x="57" y="39"/>
                  <a:pt x="58" y="38"/>
                </a:cubicBezTo>
                <a:cubicBezTo>
                  <a:pt x="59" y="38"/>
                  <a:pt x="60" y="38"/>
                  <a:pt x="61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72" y="25"/>
                  <a:pt x="72" y="25"/>
                  <a:pt x="72" y="25"/>
                </a:cubicBezTo>
                <a:cubicBezTo>
                  <a:pt x="73" y="25"/>
                  <a:pt x="74" y="24"/>
                  <a:pt x="74" y="23"/>
                </a:cubicBezTo>
                <a:cubicBezTo>
                  <a:pt x="74" y="22"/>
                  <a:pt x="74" y="21"/>
                  <a:pt x="74" y="20"/>
                </a:cubicBezTo>
                <a:cubicBezTo>
                  <a:pt x="74" y="18"/>
                  <a:pt x="74" y="17"/>
                  <a:pt x="74" y="16"/>
                </a:cubicBezTo>
                <a:cubicBezTo>
                  <a:pt x="74" y="15"/>
                  <a:pt x="73" y="15"/>
                  <a:pt x="72" y="14"/>
                </a:cubicBezTo>
                <a:cubicBezTo>
                  <a:pt x="72" y="14"/>
                  <a:pt x="72" y="14"/>
                  <a:pt x="72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9" y="1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8"/>
                  <a:pt x="67" y="8"/>
                  <a:pt x="67" y="8"/>
                </a:cubicBezTo>
                <a:cubicBezTo>
                  <a:pt x="66" y="8"/>
                  <a:pt x="65" y="7"/>
                  <a:pt x="64" y="7"/>
                </a:cubicBezTo>
                <a:cubicBezTo>
                  <a:pt x="63" y="6"/>
                  <a:pt x="62" y="6"/>
                  <a:pt x="61" y="6"/>
                </a:cubicBezTo>
                <a:cubicBezTo>
                  <a:pt x="60" y="6"/>
                  <a:pt x="59" y="6"/>
                  <a:pt x="58" y="7"/>
                </a:cubicBezTo>
                <a:cubicBezTo>
                  <a:pt x="57" y="7"/>
                  <a:pt x="56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3" y="21"/>
                  <a:pt x="42" y="22"/>
                  <a:pt x="42" y="22"/>
                </a:cubicBezTo>
                <a:cubicBezTo>
                  <a:pt x="42" y="23"/>
                  <a:pt x="41" y="25"/>
                  <a:pt x="41" y="26"/>
                </a:cubicBezTo>
                <a:close/>
                <a:moveTo>
                  <a:pt x="60" y="53"/>
                </a:moveTo>
                <a:cubicBezTo>
                  <a:pt x="60" y="53"/>
                  <a:pt x="60" y="53"/>
                  <a:pt x="60" y="53"/>
                </a:cubicBezTo>
                <a:cubicBezTo>
                  <a:pt x="59" y="53"/>
                  <a:pt x="58" y="52"/>
                  <a:pt x="58" y="51"/>
                </a:cubicBezTo>
                <a:cubicBezTo>
                  <a:pt x="58" y="50"/>
                  <a:pt x="59" y="49"/>
                  <a:pt x="6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71" y="49"/>
                  <a:pt x="72" y="50"/>
                  <a:pt x="72" y="51"/>
                </a:cubicBezTo>
                <a:cubicBezTo>
                  <a:pt x="72" y="52"/>
                  <a:pt x="71" y="53"/>
                  <a:pt x="70" y="53"/>
                </a:cubicBezTo>
                <a:cubicBezTo>
                  <a:pt x="60" y="53"/>
                  <a:pt x="60" y="53"/>
                  <a:pt x="60" y="53"/>
                </a:cubicBezTo>
                <a:close/>
                <a:moveTo>
                  <a:pt x="24" y="22"/>
                </a:moveTo>
                <a:cubicBezTo>
                  <a:pt x="24" y="22"/>
                  <a:pt x="24" y="22"/>
                  <a:pt x="24" y="22"/>
                </a:cubicBezTo>
                <a:cubicBezTo>
                  <a:pt x="25" y="23"/>
                  <a:pt x="25" y="24"/>
                  <a:pt x="24" y="24"/>
                </a:cubicBezTo>
                <a:cubicBezTo>
                  <a:pt x="24" y="25"/>
                  <a:pt x="22" y="25"/>
                  <a:pt x="22" y="24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5"/>
                  <a:pt x="15" y="15"/>
                </a:cubicBezTo>
                <a:cubicBezTo>
                  <a:pt x="15" y="14"/>
                  <a:pt x="16" y="14"/>
                  <a:pt x="17" y="15"/>
                </a:cubicBezTo>
                <a:cubicBezTo>
                  <a:pt x="24" y="22"/>
                  <a:pt x="24" y="22"/>
                  <a:pt x="24" y="22"/>
                </a:cubicBezTo>
                <a:close/>
                <a:moveTo>
                  <a:pt x="56" y="59"/>
                </a:moveTo>
                <a:cubicBezTo>
                  <a:pt x="56" y="59"/>
                  <a:pt x="56" y="59"/>
                  <a:pt x="56" y="59"/>
                </a:cubicBezTo>
                <a:cubicBezTo>
                  <a:pt x="55" y="58"/>
                  <a:pt x="55" y="57"/>
                  <a:pt x="56" y="56"/>
                </a:cubicBezTo>
                <a:cubicBezTo>
                  <a:pt x="57" y="55"/>
                  <a:pt x="58" y="55"/>
                  <a:pt x="59" y="56"/>
                </a:cubicBezTo>
                <a:cubicBezTo>
                  <a:pt x="66" y="63"/>
                  <a:pt x="66" y="63"/>
                  <a:pt x="66" y="63"/>
                </a:cubicBezTo>
                <a:cubicBezTo>
                  <a:pt x="67" y="64"/>
                  <a:pt x="67" y="65"/>
                  <a:pt x="66" y="66"/>
                </a:cubicBezTo>
                <a:cubicBezTo>
                  <a:pt x="65" y="67"/>
                  <a:pt x="64" y="67"/>
                  <a:pt x="63" y="66"/>
                </a:cubicBezTo>
                <a:cubicBezTo>
                  <a:pt x="56" y="59"/>
                  <a:pt x="56" y="59"/>
                  <a:pt x="56" y="59"/>
                </a:cubicBezTo>
                <a:close/>
                <a:moveTo>
                  <a:pt x="31" y="20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2"/>
                  <a:pt x="30" y="22"/>
                </a:cubicBezTo>
                <a:cubicBezTo>
                  <a:pt x="29" y="22"/>
                  <a:pt x="28" y="21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9"/>
                  <a:pt x="29" y="9"/>
                  <a:pt x="30" y="9"/>
                </a:cubicBezTo>
                <a:cubicBezTo>
                  <a:pt x="31" y="9"/>
                  <a:pt x="31" y="9"/>
                  <a:pt x="31" y="10"/>
                </a:cubicBezTo>
                <a:cubicBezTo>
                  <a:pt x="31" y="20"/>
                  <a:pt x="31" y="20"/>
                  <a:pt x="31" y="20"/>
                </a:cubicBezTo>
                <a:close/>
                <a:moveTo>
                  <a:pt x="49" y="60"/>
                </a:moveTo>
                <a:cubicBezTo>
                  <a:pt x="49" y="60"/>
                  <a:pt x="49" y="60"/>
                  <a:pt x="49" y="60"/>
                </a:cubicBezTo>
                <a:cubicBezTo>
                  <a:pt x="49" y="59"/>
                  <a:pt x="50" y="58"/>
                  <a:pt x="51" y="58"/>
                </a:cubicBezTo>
                <a:cubicBezTo>
                  <a:pt x="52" y="58"/>
                  <a:pt x="53" y="59"/>
                  <a:pt x="53" y="6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71"/>
                  <a:pt x="52" y="72"/>
                  <a:pt x="51" y="72"/>
                </a:cubicBezTo>
                <a:cubicBezTo>
                  <a:pt x="50" y="72"/>
                  <a:pt x="49" y="71"/>
                  <a:pt x="49" y="70"/>
                </a:cubicBezTo>
                <a:cubicBezTo>
                  <a:pt x="49" y="60"/>
                  <a:pt x="49" y="60"/>
                  <a:pt x="49" y="60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2" y="29"/>
                  <a:pt x="22" y="30"/>
                </a:cubicBezTo>
                <a:cubicBezTo>
                  <a:pt x="22" y="31"/>
                  <a:pt x="21" y="32"/>
                  <a:pt x="2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8" y="31"/>
                  <a:pt x="8" y="30"/>
                </a:cubicBezTo>
                <a:cubicBezTo>
                  <a:pt x="8" y="29"/>
                  <a:pt x="9" y="28"/>
                  <a:pt x="10" y="28"/>
                </a:cubicBezTo>
                <a:cubicBezTo>
                  <a:pt x="20" y="28"/>
                  <a:pt x="20" y="28"/>
                  <a:pt x="20" y="28"/>
                </a:cubicBezTo>
                <a:close/>
                <a:moveTo>
                  <a:pt x="39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56"/>
                  <a:pt x="39" y="57"/>
                  <a:pt x="38" y="58"/>
                </a:cubicBezTo>
                <a:cubicBezTo>
                  <a:pt x="38" y="59"/>
                  <a:pt x="37" y="60"/>
                  <a:pt x="37" y="61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4" y="73"/>
                  <a:pt x="23" y="74"/>
                  <a:pt x="23" y="74"/>
                </a:cubicBezTo>
                <a:cubicBezTo>
                  <a:pt x="21" y="74"/>
                  <a:pt x="20" y="75"/>
                  <a:pt x="19" y="75"/>
                </a:cubicBezTo>
                <a:cubicBezTo>
                  <a:pt x="18" y="75"/>
                  <a:pt x="17" y="74"/>
                  <a:pt x="16" y="74"/>
                </a:cubicBezTo>
                <a:cubicBezTo>
                  <a:pt x="15" y="74"/>
                  <a:pt x="14" y="73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1" y="70"/>
                  <a:pt x="11" y="70"/>
                  <a:pt x="11" y="7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7" y="66"/>
                  <a:pt x="7" y="65"/>
                  <a:pt x="6" y="64"/>
                </a:cubicBezTo>
                <a:cubicBezTo>
                  <a:pt x="6" y="63"/>
                  <a:pt x="6" y="62"/>
                  <a:pt x="6" y="61"/>
                </a:cubicBezTo>
                <a:cubicBezTo>
                  <a:pt x="6" y="60"/>
                  <a:pt x="6" y="59"/>
                  <a:pt x="6" y="58"/>
                </a:cubicBezTo>
                <a:cubicBezTo>
                  <a:pt x="7" y="57"/>
                  <a:pt x="7" y="56"/>
                  <a:pt x="8" y="55"/>
                </a:cubicBezTo>
                <a:cubicBezTo>
                  <a:pt x="14" y="50"/>
                  <a:pt x="14" y="50"/>
                  <a:pt x="14" y="50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1" y="43"/>
                  <a:pt x="21" y="43"/>
                  <a:pt x="22" y="42"/>
                </a:cubicBezTo>
                <a:cubicBezTo>
                  <a:pt x="23" y="42"/>
                  <a:pt x="24" y="42"/>
                  <a:pt x="25" y="42"/>
                </a:cubicBezTo>
                <a:cubicBezTo>
                  <a:pt x="27" y="42"/>
                  <a:pt x="29" y="40"/>
                  <a:pt x="29" y="39"/>
                </a:cubicBezTo>
                <a:cubicBezTo>
                  <a:pt x="29" y="37"/>
                  <a:pt x="27" y="35"/>
                  <a:pt x="25" y="35"/>
                </a:cubicBezTo>
                <a:cubicBezTo>
                  <a:pt x="24" y="35"/>
                  <a:pt x="22" y="36"/>
                  <a:pt x="20" y="37"/>
                </a:cubicBezTo>
                <a:cubicBezTo>
                  <a:pt x="18" y="37"/>
                  <a:pt x="17" y="38"/>
                  <a:pt x="15" y="39"/>
                </a:cubicBezTo>
                <a:cubicBezTo>
                  <a:pt x="15" y="40"/>
                  <a:pt x="15" y="40"/>
                  <a:pt x="15" y="40"/>
                </a:cubicBezTo>
                <a:cubicBezTo>
                  <a:pt x="10" y="45"/>
                  <a:pt x="10" y="45"/>
                  <a:pt x="10" y="45"/>
                </a:cubicBezTo>
                <a:cubicBezTo>
                  <a:pt x="4" y="51"/>
                  <a:pt x="4" y="51"/>
                  <a:pt x="4" y="51"/>
                </a:cubicBezTo>
                <a:cubicBezTo>
                  <a:pt x="2" y="52"/>
                  <a:pt x="1" y="54"/>
                  <a:pt x="1" y="56"/>
                </a:cubicBezTo>
                <a:cubicBezTo>
                  <a:pt x="0" y="57"/>
                  <a:pt x="0" y="59"/>
                  <a:pt x="0" y="61"/>
                </a:cubicBezTo>
                <a:cubicBezTo>
                  <a:pt x="0" y="63"/>
                  <a:pt x="0" y="65"/>
                  <a:pt x="1" y="67"/>
                </a:cubicBezTo>
                <a:cubicBezTo>
                  <a:pt x="1" y="68"/>
                  <a:pt x="2" y="70"/>
                  <a:pt x="4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7" y="74"/>
                  <a:pt x="7" y="74"/>
                  <a:pt x="7" y="74"/>
                </a:cubicBezTo>
                <a:cubicBezTo>
                  <a:pt x="9" y="77"/>
                  <a:pt x="9" y="77"/>
                  <a:pt x="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8"/>
                  <a:pt x="12" y="79"/>
                  <a:pt x="14" y="80"/>
                </a:cubicBezTo>
                <a:cubicBezTo>
                  <a:pt x="16" y="81"/>
                  <a:pt x="17" y="81"/>
                  <a:pt x="19" y="81"/>
                </a:cubicBezTo>
                <a:cubicBezTo>
                  <a:pt x="21" y="81"/>
                  <a:pt x="23" y="81"/>
                  <a:pt x="25" y="80"/>
                </a:cubicBezTo>
                <a:cubicBezTo>
                  <a:pt x="27" y="79"/>
                  <a:pt x="28" y="78"/>
                  <a:pt x="29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64"/>
                  <a:pt x="43" y="62"/>
                  <a:pt x="44" y="61"/>
                </a:cubicBezTo>
                <a:cubicBezTo>
                  <a:pt x="45" y="59"/>
                  <a:pt x="45" y="57"/>
                  <a:pt x="45" y="55"/>
                </a:cubicBezTo>
                <a:cubicBezTo>
                  <a:pt x="45" y="53"/>
                  <a:pt x="44" y="52"/>
                  <a:pt x="42" y="52"/>
                </a:cubicBezTo>
                <a:cubicBezTo>
                  <a:pt x="40" y="52"/>
                  <a:pt x="39" y="53"/>
                  <a:pt x="3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Freeform 30"/>
          <p:cNvSpPr>
            <a:spLocks noEditPoints="1"/>
          </p:cNvSpPr>
          <p:nvPr/>
        </p:nvSpPr>
        <p:spPr bwMode="auto">
          <a:xfrm>
            <a:off x="4908550" y="3714755"/>
            <a:ext cx="304800" cy="303306"/>
          </a:xfrm>
          <a:custGeom>
            <a:avLst/>
            <a:gdLst>
              <a:gd name="T0" fmla="*/ 9 w 81"/>
              <a:gd name="T1" fmla="*/ 72 h 81"/>
              <a:gd name="T2" fmla="*/ 0 w 81"/>
              <a:gd name="T3" fmla="*/ 48 h 81"/>
              <a:gd name="T4" fmla="*/ 9 w 81"/>
              <a:gd name="T5" fmla="*/ 25 h 81"/>
              <a:gd name="T6" fmla="*/ 9 w 81"/>
              <a:gd name="T7" fmla="*/ 25 h 81"/>
              <a:gd name="T8" fmla="*/ 9 w 81"/>
              <a:gd name="T9" fmla="*/ 25 h 81"/>
              <a:gd name="T10" fmla="*/ 34 w 81"/>
              <a:gd name="T11" fmla="*/ 1 h 81"/>
              <a:gd name="T12" fmla="*/ 38 w 81"/>
              <a:gd name="T13" fmla="*/ 1 h 81"/>
              <a:gd name="T14" fmla="*/ 50 w 81"/>
              <a:gd name="T15" fmla="*/ 13 h 81"/>
              <a:gd name="T16" fmla="*/ 50 w 81"/>
              <a:gd name="T17" fmla="*/ 17 h 81"/>
              <a:gd name="T18" fmla="*/ 50 w 81"/>
              <a:gd name="T19" fmla="*/ 17 h 81"/>
              <a:gd name="T20" fmla="*/ 26 w 81"/>
              <a:gd name="T21" fmla="*/ 42 h 81"/>
              <a:gd name="T22" fmla="*/ 26 w 81"/>
              <a:gd name="T23" fmla="*/ 42 h 81"/>
              <a:gd name="T24" fmla="*/ 23 w 81"/>
              <a:gd name="T25" fmla="*/ 48 h 81"/>
              <a:gd name="T26" fmla="*/ 26 w 81"/>
              <a:gd name="T27" fmla="*/ 55 h 81"/>
              <a:gd name="T28" fmla="*/ 33 w 81"/>
              <a:gd name="T29" fmla="*/ 58 h 81"/>
              <a:gd name="T30" fmla="*/ 39 w 81"/>
              <a:gd name="T31" fmla="*/ 55 h 81"/>
              <a:gd name="T32" fmla="*/ 64 w 81"/>
              <a:gd name="T33" fmla="*/ 31 h 81"/>
              <a:gd name="T34" fmla="*/ 68 w 81"/>
              <a:gd name="T35" fmla="*/ 31 h 81"/>
              <a:gd name="T36" fmla="*/ 68 w 81"/>
              <a:gd name="T37" fmla="*/ 31 h 81"/>
              <a:gd name="T38" fmla="*/ 80 w 81"/>
              <a:gd name="T39" fmla="*/ 43 h 81"/>
              <a:gd name="T40" fmla="*/ 80 w 81"/>
              <a:gd name="T41" fmla="*/ 48 h 81"/>
              <a:gd name="T42" fmla="*/ 80 w 81"/>
              <a:gd name="T43" fmla="*/ 48 h 81"/>
              <a:gd name="T44" fmla="*/ 56 w 81"/>
              <a:gd name="T45" fmla="*/ 72 h 81"/>
              <a:gd name="T46" fmla="*/ 33 w 81"/>
              <a:gd name="T47" fmla="*/ 81 h 81"/>
              <a:gd name="T48" fmla="*/ 9 w 81"/>
              <a:gd name="T49" fmla="*/ 72 h 81"/>
              <a:gd name="T50" fmla="*/ 32 w 81"/>
              <a:gd name="T51" fmla="*/ 26 h 81"/>
              <a:gd name="T52" fmla="*/ 32 w 81"/>
              <a:gd name="T53" fmla="*/ 26 h 81"/>
              <a:gd name="T54" fmla="*/ 25 w 81"/>
              <a:gd name="T55" fmla="*/ 19 h 81"/>
              <a:gd name="T56" fmla="*/ 14 w 81"/>
              <a:gd name="T57" fmla="*/ 30 h 81"/>
              <a:gd name="T58" fmla="*/ 14 w 81"/>
              <a:gd name="T59" fmla="*/ 30 h 81"/>
              <a:gd name="T60" fmla="*/ 6 w 81"/>
              <a:gd name="T61" fmla="*/ 48 h 81"/>
              <a:gd name="T62" fmla="*/ 14 w 81"/>
              <a:gd name="T63" fmla="*/ 67 h 81"/>
              <a:gd name="T64" fmla="*/ 33 w 81"/>
              <a:gd name="T65" fmla="*/ 75 h 81"/>
              <a:gd name="T66" fmla="*/ 51 w 81"/>
              <a:gd name="T67" fmla="*/ 67 h 81"/>
              <a:gd name="T68" fmla="*/ 62 w 81"/>
              <a:gd name="T69" fmla="*/ 56 h 81"/>
              <a:gd name="T70" fmla="*/ 55 w 81"/>
              <a:gd name="T71" fmla="*/ 49 h 81"/>
              <a:gd name="T72" fmla="*/ 44 w 81"/>
              <a:gd name="T73" fmla="*/ 60 h 81"/>
              <a:gd name="T74" fmla="*/ 33 w 81"/>
              <a:gd name="T75" fmla="*/ 64 h 81"/>
              <a:gd name="T76" fmla="*/ 21 w 81"/>
              <a:gd name="T77" fmla="*/ 60 h 81"/>
              <a:gd name="T78" fmla="*/ 17 w 81"/>
              <a:gd name="T79" fmla="*/ 48 h 81"/>
              <a:gd name="T80" fmla="*/ 21 w 81"/>
              <a:gd name="T81" fmla="*/ 37 h 81"/>
              <a:gd name="T82" fmla="*/ 21 w 81"/>
              <a:gd name="T83" fmla="*/ 37 h 81"/>
              <a:gd name="T84" fmla="*/ 32 w 81"/>
              <a:gd name="T85" fmla="*/ 26 h 81"/>
              <a:gd name="T86" fmla="*/ 27 w 81"/>
              <a:gd name="T87" fmla="*/ 16 h 81"/>
              <a:gd name="T88" fmla="*/ 27 w 81"/>
              <a:gd name="T89" fmla="*/ 16 h 81"/>
              <a:gd name="T90" fmla="*/ 35 w 81"/>
              <a:gd name="T91" fmla="*/ 23 h 81"/>
              <a:gd name="T92" fmla="*/ 43 w 81"/>
              <a:gd name="T93" fmla="*/ 15 h 81"/>
              <a:gd name="T94" fmla="*/ 36 w 81"/>
              <a:gd name="T95" fmla="*/ 8 h 81"/>
              <a:gd name="T96" fmla="*/ 27 w 81"/>
              <a:gd name="T97" fmla="*/ 16 h 81"/>
              <a:gd name="T98" fmla="*/ 65 w 81"/>
              <a:gd name="T99" fmla="*/ 54 h 81"/>
              <a:gd name="T100" fmla="*/ 65 w 81"/>
              <a:gd name="T101" fmla="*/ 54 h 81"/>
              <a:gd name="T102" fmla="*/ 73 w 81"/>
              <a:gd name="T103" fmla="*/ 45 h 81"/>
              <a:gd name="T104" fmla="*/ 66 w 81"/>
              <a:gd name="T105" fmla="*/ 38 h 81"/>
              <a:gd name="T106" fmla="*/ 58 w 81"/>
              <a:gd name="T107" fmla="*/ 46 h 81"/>
              <a:gd name="T108" fmla="*/ 65 w 81"/>
              <a:gd name="T109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1" h="81">
                <a:moveTo>
                  <a:pt x="9" y="72"/>
                </a:moveTo>
                <a:cubicBezTo>
                  <a:pt x="3" y="65"/>
                  <a:pt x="0" y="57"/>
                  <a:pt x="0" y="48"/>
                </a:cubicBezTo>
                <a:cubicBezTo>
                  <a:pt x="0" y="40"/>
                  <a:pt x="3" y="32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34" y="1"/>
                  <a:pt x="34" y="1"/>
                  <a:pt x="34" y="1"/>
                </a:cubicBezTo>
                <a:cubicBezTo>
                  <a:pt x="35" y="0"/>
                  <a:pt x="37" y="0"/>
                  <a:pt x="38" y="1"/>
                </a:cubicBezTo>
                <a:cubicBezTo>
                  <a:pt x="50" y="13"/>
                  <a:pt x="50" y="13"/>
                  <a:pt x="50" y="13"/>
                </a:cubicBezTo>
                <a:cubicBezTo>
                  <a:pt x="51" y="14"/>
                  <a:pt x="51" y="16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4" y="44"/>
                  <a:pt x="23" y="46"/>
                  <a:pt x="23" y="48"/>
                </a:cubicBezTo>
                <a:cubicBezTo>
                  <a:pt x="23" y="51"/>
                  <a:pt x="24" y="53"/>
                  <a:pt x="26" y="55"/>
                </a:cubicBezTo>
                <a:cubicBezTo>
                  <a:pt x="28" y="57"/>
                  <a:pt x="30" y="58"/>
                  <a:pt x="33" y="58"/>
                </a:cubicBezTo>
                <a:cubicBezTo>
                  <a:pt x="35" y="58"/>
                  <a:pt x="38" y="57"/>
                  <a:pt x="39" y="55"/>
                </a:cubicBezTo>
                <a:cubicBezTo>
                  <a:pt x="64" y="31"/>
                  <a:pt x="64" y="31"/>
                  <a:pt x="64" y="31"/>
                </a:cubicBezTo>
                <a:cubicBezTo>
                  <a:pt x="65" y="30"/>
                  <a:pt x="67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80" y="43"/>
                  <a:pt x="80" y="43"/>
                  <a:pt x="80" y="43"/>
                </a:cubicBezTo>
                <a:cubicBezTo>
                  <a:pt x="81" y="44"/>
                  <a:pt x="81" y="46"/>
                  <a:pt x="80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56" y="72"/>
                  <a:pt x="56" y="72"/>
                  <a:pt x="56" y="72"/>
                </a:cubicBezTo>
                <a:cubicBezTo>
                  <a:pt x="49" y="78"/>
                  <a:pt x="41" y="81"/>
                  <a:pt x="33" y="81"/>
                </a:cubicBezTo>
                <a:cubicBezTo>
                  <a:pt x="24" y="81"/>
                  <a:pt x="16" y="78"/>
                  <a:pt x="9" y="72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25" y="19"/>
                  <a:pt x="25" y="19"/>
                  <a:pt x="25" y="19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35"/>
                  <a:pt x="6" y="42"/>
                  <a:pt x="6" y="48"/>
                </a:cubicBezTo>
                <a:cubicBezTo>
                  <a:pt x="6" y="55"/>
                  <a:pt x="9" y="62"/>
                  <a:pt x="14" y="67"/>
                </a:cubicBezTo>
                <a:cubicBezTo>
                  <a:pt x="19" y="72"/>
                  <a:pt x="26" y="75"/>
                  <a:pt x="33" y="75"/>
                </a:cubicBezTo>
                <a:cubicBezTo>
                  <a:pt x="39" y="75"/>
                  <a:pt x="46" y="72"/>
                  <a:pt x="51" y="67"/>
                </a:cubicBezTo>
                <a:cubicBezTo>
                  <a:pt x="62" y="56"/>
                  <a:pt x="62" y="56"/>
                  <a:pt x="62" y="56"/>
                </a:cubicBezTo>
                <a:cubicBezTo>
                  <a:pt x="55" y="49"/>
                  <a:pt x="55" y="49"/>
                  <a:pt x="55" y="49"/>
                </a:cubicBezTo>
                <a:cubicBezTo>
                  <a:pt x="44" y="60"/>
                  <a:pt x="44" y="60"/>
                  <a:pt x="44" y="60"/>
                </a:cubicBezTo>
                <a:cubicBezTo>
                  <a:pt x="41" y="63"/>
                  <a:pt x="37" y="64"/>
                  <a:pt x="33" y="64"/>
                </a:cubicBezTo>
                <a:cubicBezTo>
                  <a:pt x="29" y="64"/>
                  <a:pt x="24" y="63"/>
                  <a:pt x="21" y="60"/>
                </a:cubicBezTo>
                <a:cubicBezTo>
                  <a:pt x="18" y="57"/>
                  <a:pt x="17" y="52"/>
                  <a:pt x="17" y="48"/>
                </a:cubicBezTo>
                <a:cubicBezTo>
                  <a:pt x="17" y="44"/>
                  <a:pt x="18" y="40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32" y="26"/>
                  <a:pt x="32" y="26"/>
                  <a:pt x="32" y="26"/>
                </a:cubicBezTo>
                <a:close/>
                <a:moveTo>
                  <a:pt x="27" y="16"/>
                </a:moveTo>
                <a:cubicBezTo>
                  <a:pt x="27" y="16"/>
                  <a:pt x="27" y="16"/>
                  <a:pt x="27" y="16"/>
                </a:cubicBezTo>
                <a:cubicBezTo>
                  <a:pt x="35" y="23"/>
                  <a:pt x="35" y="23"/>
                  <a:pt x="35" y="23"/>
                </a:cubicBezTo>
                <a:cubicBezTo>
                  <a:pt x="43" y="15"/>
                  <a:pt x="43" y="15"/>
                  <a:pt x="43" y="15"/>
                </a:cubicBezTo>
                <a:cubicBezTo>
                  <a:pt x="36" y="8"/>
                  <a:pt x="36" y="8"/>
                  <a:pt x="36" y="8"/>
                </a:cubicBezTo>
                <a:cubicBezTo>
                  <a:pt x="27" y="16"/>
                  <a:pt x="27" y="16"/>
                  <a:pt x="27" y="16"/>
                </a:cubicBezTo>
                <a:close/>
                <a:moveTo>
                  <a:pt x="65" y="54"/>
                </a:moveTo>
                <a:cubicBezTo>
                  <a:pt x="65" y="54"/>
                  <a:pt x="65" y="54"/>
                  <a:pt x="65" y="54"/>
                </a:cubicBezTo>
                <a:cubicBezTo>
                  <a:pt x="73" y="45"/>
                  <a:pt x="73" y="45"/>
                  <a:pt x="73" y="45"/>
                </a:cubicBezTo>
                <a:cubicBezTo>
                  <a:pt x="66" y="38"/>
                  <a:pt x="66" y="38"/>
                  <a:pt x="66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65" y="54"/>
                  <a:pt x="65" y="54"/>
                  <a:pt x="65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Freeform 31"/>
          <p:cNvSpPr>
            <a:spLocks noEditPoints="1"/>
          </p:cNvSpPr>
          <p:nvPr/>
        </p:nvSpPr>
        <p:spPr bwMode="auto">
          <a:xfrm>
            <a:off x="3946526" y="3679820"/>
            <a:ext cx="325438" cy="327126"/>
          </a:xfrm>
          <a:custGeom>
            <a:avLst/>
            <a:gdLst>
              <a:gd name="T0" fmla="*/ 21 w 87"/>
              <a:gd name="T1" fmla="*/ 19 h 87"/>
              <a:gd name="T2" fmla="*/ 27 w 87"/>
              <a:gd name="T3" fmla="*/ 11 h 87"/>
              <a:gd name="T4" fmla="*/ 8 w 87"/>
              <a:gd name="T5" fmla="*/ 24 h 87"/>
              <a:gd name="T6" fmla="*/ 39 w 87"/>
              <a:gd name="T7" fmla="*/ 24 h 87"/>
              <a:gd name="T8" fmla="*/ 34 w 87"/>
              <a:gd name="T9" fmla="*/ 24 h 87"/>
              <a:gd name="T10" fmla="*/ 31 w 87"/>
              <a:gd name="T11" fmla="*/ 21 h 87"/>
              <a:gd name="T12" fmla="*/ 29 w 87"/>
              <a:gd name="T13" fmla="*/ 14 h 87"/>
              <a:gd name="T14" fmla="*/ 68 w 87"/>
              <a:gd name="T15" fmla="*/ 44 h 87"/>
              <a:gd name="T16" fmla="*/ 86 w 87"/>
              <a:gd name="T17" fmla="*/ 62 h 87"/>
              <a:gd name="T18" fmla="*/ 66 w 87"/>
              <a:gd name="T19" fmla="*/ 86 h 87"/>
              <a:gd name="T20" fmla="*/ 62 w 87"/>
              <a:gd name="T21" fmla="*/ 86 h 87"/>
              <a:gd name="T22" fmla="*/ 27 w 87"/>
              <a:gd name="T23" fmla="*/ 86 h 87"/>
              <a:gd name="T24" fmla="*/ 4 w 87"/>
              <a:gd name="T25" fmla="*/ 87 h 87"/>
              <a:gd name="T26" fmla="*/ 1 w 87"/>
              <a:gd name="T27" fmla="*/ 63 h 87"/>
              <a:gd name="T28" fmla="*/ 19 w 87"/>
              <a:gd name="T29" fmla="*/ 43 h 87"/>
              <a:gd name="T30" fmla="*/ 2 w 87"/>
              <a:gd name="T31" fmla="*/ 21 h 87"/>
              <a:gd name="T32" fmla="*/ 26 w 87"/>
              <a:gd name="T33" fmla="*/ 2 h 87"/>
              <a:gd name="T34" fmla="*/ 59 w 87"/>
              <a:gd name="T35" fmla="*/ 3 h 87"/>
              <a:gd name="T36" fmla="*/ 86 w 87"/>
              <a:gd name="T37" fmla="*/ 18 h 87"/>
              <a:gd name="T38" fmla="*/ 68 w 87"/>
              <a:gd name="T39" fmla="*/ 44 h 87"/>
              <a:gd name="T40" fmla="*/ 48 w 87"/>
              <a:gd name="T41" fmla="*/ 64 h 87"/>
              <a:gd name="T42" fmla="*/ 79 w 87"/>
              <a:gd name="T43" fmla="*/ 64 h 87"/>
              <a:gd name="T44" fmla="*/ 71 w 87"/>
              <a:gd name="T45" fmla="*/ 67 h 87"/>
              <a:gd name="T46" fmla="*/ 68 w 87"/>
              <a:gd name="T47" fmla="*/ 64 h 87"/>
              <a:gd name="T48" fmla="*/ 69 w 87"/>
              <a:gd name="T49" fmla="*/ 54 h 87"/>
              <a:gd name="T50" fmla="*/ 64 w 87"/>
              <a:gd name="T51" fmla="*/ 57 h 87"/>
              <a:gd name="T52" fmla="*/ 67 w 87"/>
              <a:gd name="T53" fmla="*/ 51 h 87"/>
              <a:gd name="T54" fmla="*/ 48 w 87"/>
              <a:gd name="T55" fmla="*/ 64 h 87"/>
              <a:gd name="T56" fmla="*/ 18 w 87"/>
              <a:gd name="T57" fmla="*/ 75 h 87"/>
              <a:gd name="T58" fmla="*/ 60 w 87"/>
              <a:gd name="T59" fmla="*/ 21 h 87"/>
              <a:gd name="T60" fmla="*/ 18 w 87"/>
              <a:gd name="T61" fmla="*/ 75 h 87"/>
              <a:gd name="T62" fmla="*/ 70 w 87"/>
              <a:gd name="T63" fmla="*/ 26 h 87"/>
              <a:gd name="T64" fmla="*/ 71 w 87"/>
              <a:gd name="T65" fmla="*/ 26 h 87"/>
              <a:gd name="T66" fmla="*/ 71 w 87"/>
              <a:gd name="T67" fmla="*/ 26 h 87"/>
              <a:gd name="T68" fmla="*/ 80 w 87"/>
              <a:gd name="T69" fmla="*/ 24 h 87"/>
              <a:gd name="T70" fmla="*/ 67 w 87"/>
              <a:gd name="T71" fmla="*/ 8 h 87"/>
              <a:gd name="T72" fmla="*/ 58 w 87"/>
              <a:gd name="T73" fmla="*/ 13 h 87"/>
              <a:gd name="T74" fmla="*/ 62 w 87"/>
              <a:gd name="T75" fmla="*/ 17 h 87"/>
              <a:gd name="T76" fmla="*/ 62 w 87"/>
              <a:gd name="T77" fmla="*/ 17 h 87"/>
              <a:gd name="T78" fmla="*/ 62 w 87"/>
              <a:gd name="T79" fmla="*/ 17 h 87"/>
              <a:gd name="T80" fmla="*/ 70 w 87"/>
              <a:gd name="T81" fmla="*/ 26 h 87"/>
              <a:gd name="T82" fmla="*/ 70 w 87"/>
              <a:gd name="T83" fmla="*/ 26 h 87"/>
              <a:gd name="T84" fmla="*/ 69 w 87"/>
              <a:gd name="T85" fmla="*/ 30 h 87"/>
              <a:gd name="T86" fmla="*/ 23 w 87"/>
              <a:gd name="T87" fmla="*/ 80 h 87"/>
              <a:gd name="T88" fmla="*/ 69 w 87"/>
              <a:gd name="T89" fmla="*/ 30 h 87"/>
              <a:gd name="T90" fmla="*/ 10 w 87"/>
              <a:gd name="T91" fmla="*/ 66 h 87"/>
              <a:gd name="T92" fmla="*/ 55 w 87"/>
              <a:gd name="T93" fmla="*/ 16 h 87"/>
              <a:gd name="T94" fmla="*/ 10 w 87"/>
              <a:gd name="T95" fmla="*/ 66 h 87"/>
              <a:gd name="T96" fmla="*/ 7 w 87"/>
              <a:gd name="T97" fmla="*/ 69 h 87"/>
              <a:gd name="T98" fmla="*/ 19 w 87"/>
              <a:gd name="T99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" h="87">
                <a:moveTo>
                  <a:pt x="24" y="19"/>
                </a:moveTo>
                <a:cubicBezTo>
                  <a:pt x="23" y="20"/>
                  <a:pt x="22" y="20"/>
                  <a:pt x="21" y="19"/>
                </a:cubicBezTo>
                <a:cubicBezTo>
                  <a:pt x="20" y="19"/>
                  <a:pt x="20" y="17"/>
                  <a:pt x="21" y="17"/>
                </a:cubicBezTo>
                <a:cubicBezTo>
                  <a:pt x="27" y="11"/>
                  <a:pt x="27" y="11"/>
                  <a:pt x="27" y="11"/>
                </a:cubicBezTo>
                <a:cubicBezTo>
                  <a:pt x="24" y="8"/>
                  <a:pt x="24" y="8"/>
                  <a:pt x="24" y="8"/>
                </a:cubicBezTo>
                <a:cubicBezTo>
                  <a:pt x="8" y="24"/>
                  <a:pt x="8" y="24"/>
                  <a:pt x="8" y="24"/>
                </a:cubicBezTo>
                <a:cubicBezTo>
                  <a:pt x="24" y="39"/>
                  <a:pt x="24" y="39"/>
                  <a:pt x="24" y="39"/>
                </a:cubicBezTo>
                <a:cubicBezTo>
                  <a:pt x="39" y="24"/>
                  <a:pt x="39" y="24"/>
                  <a:pt x="39" y="24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4"/>
                  <a:pt x="34" y="24"/>
                  <a:pt x="34" y="24"/>
                </a:cubicBezTo>
                <a:cubicBezTo>
                  <a:pt x="33" y="24"/>
                  <a:pt x="32" y="24"/>
                  <a:pt x="31" y="24"/>
                </a:cubicBezTo>
                <a:cubicBezTo>
                  <a:pt x="30" y="23"/>
                  <a:pt x="30" y="22"/>
                  <a:pt x="31" y="21"/>
                </a:cubicBezTo>
                <a:cubicBezTo>
                  <a:pt x="34" y="18"/>
                  <a:pt x="34" y="18"/>
                  <a:pt x="34" y="18"/>
                </a:cubicBezTo>
                <a:cubicBezTo>
                  <a:pt x="29" y="14"/>
                  <a:pt x="29" y="14"/>
                  <a:pt x="29" y="14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68" y="44"/>
                </a:moveTo>
                <a:cubicBezTo>
                  <a:pt x="68" y="44"/>
                  <a:pt x="68" y="44"/>
                  <a:pt x="68" y="44"/>
                </a:cubicBezTo>
                <a:cubicBezTo>
                  <a:pt x="86" y="62"/>
                  <a:pt x="86" y="62"/>
                  <a:pt x="86" y="62"/>
                </a:cubicBezTo>
                <a:cubicBezTo>
                  <a:pt x="87" y="63"/>
                  <a:pt x="87" y="65"/>
                  <a:pt x="86" y="6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87"/>
                  <a:pt x="63" y="87"/>
                  <a:pt x="62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44" y="68"/>
                  <a:pt x="44" y="68"/>
                  <a:pt x="44" y="68"/>
                </a:cubicBez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7"/>
                  <a:pt x="2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7"/>
                  <a:pt x="1" y="85"/>
                  <a:pt x="1" y="83"/>
                </a:cubicBezTo>
                <a:cubicBezTo>
                  <a:pt x="1" y="77"/>
                  <a:pt x="1" y="70"/>
                  <a:pt x="1" y="63"/>
                </a:cubicBezTo>
                <a:cubicBezTo>
                  <a:pt x="1" y="62"/>
                  <a:pt x="1" y="61"/>
                  <a:pt x="2" y="61"/>
                </a:cubicBezTo>
                <a:cubicBezTo>
                  <a:pt x="19" y="43"/>
                  <a:pt x="19" y="43"/>
                  <a:pt x="19" y="43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5"/>
                  <a:pt x="0" y="23"/>
                  <a:pt x="2" y="21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0"/>
                  <a:pt x="25" y="0"/>
                  <a:pt x="26" y="2"/>
                </a:cubicBezTo>
                <a:cubicBezTo>
                  <a:pt x="43" y="19"/>
                  <a:pt x="43" y="19"/>
                  <a:pt x="43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63" y="0"/>
                  <a:pt x="68" y="0"/>
                  <a:pt x="72" y="3"/>
                </a:cubicBezTo>
                <a:cubicBezTo>
                  <a:pt x="76" y="7"/>
                  <a:pt x="84" y="14"/>
                  <a:pt x="86" y="18"/>
                </a:cubicBezTo>
                <a:cubicBezTo>
                  <a:pt x="87" y="22"/>
                  <a:pt x="87" y="25"/>
                  <a:pt x="84" y="28"/>
                </a:cubicBezTo>
                <a:cubicBezTo>
                  <a:pt x="68" y="44"/>
                  <a:pt x="68" y="44"/>
                  <a:pt x="68" y="44"/>
                </a:cubicBezTo>
                <a:close/>
                <a:moveTo>
                  <a:pt x="48" y="64"/>
                </a:moveTo>
                <a:cubicBezTo>
                  <a:pt x="48" y="64"/>
                  <a:pt x="48" y="64"/>
                  <a:pt x="48" y="64"/>
                </a:cubicBezTo>
                <a:cubicBezTo>
                  <a:pt x="64" y="79"/>
                  <a:pt x="64" y="79"/>
                  <a:pt x="64" y="79"/>
                </a:cubicBezTo>
                <a:cubicBezTo>
                  <a:pt x="79" y="64"/>
                  <a:pt x="79" y="64"/>
                  <a:pt x="79" y="64"/>
                </a:cubicBezTo>
                <a:cubicBezTo>
                  <a:pt x="76" y="61"/>
                  <a:pt x="76" y="61"/>
                  <a:pt x="76" y="61"/>
                </a:cubicBezTo>
                <a:cubicBezTo>
                  <a:pt x="71" y="67"/>
                  <a:pt x="71" y="67"/>
                  <a:pt x="71" y="67"/>
                </a:cubicBezTo>
                <a:cubicBezTo>
                  <a:pt x="70" y="67"/>
                  <a:pt x="69" y="67"/>
                  <a:pt x="68" y="67"/>
                </a:cubicBezTo>
                <a:cubicBezTo>
                  <a:pt x="68" y="66"/>
                  <a:pt x="68" y="65"/>
                  <a:pt x="68" y="64"/>
                </a:cubicBezTo>
                <a:cubicBezTo>
                  <a:pt x="74" y="58"/>
                  <a:pt x="74" y="58"/>
                  <a:pt x="74" y="58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7"/>
                  <a:pt x="67" y="57"/>
                  <a:pt x="67" y="57"/>
                </a:cubicBezTo>
                <a:cubicBezTo>
                  <a:pt x="66" y="57"/>
                  <a:pt x="65" y="57"/>
                  <a:pt x="64" y="57"/>
                </a:cubicBezTo>
                <a:cubicBezTo>
                  <a:pt x="63" y="56"/>
                  <a:pt x="63" y="55"/>
                  <a:pt x="64" y="54"/>
                </a:cubicBezTo>
                <a:cubicBezTo>
                  <a:pt x="67" y="51"/>
                  <a:pt x="67" y="51"/>
                  <a:pt x="67" y="51"/>
                </a:cubicBezTo>
                <a:cubicBezTo>
                  <a:pt x="64" y="48"/>
                  <a:pt x="64" y="48"/>
                  <a:pt x="64" y="48"/>
                </a:cubicBezTo>
                <a:cubicBezTo>
                  <a:pt x="48" y="64"/>
                  <a:pt x="48" y="64"/>
                  <a:pt x="48" y="64"/>
                </a:cubicBezTo>
                <a:close/>
                <a:moveTo>
                  <a:pt x="18" y="75"/>
                </a:moveTo>
                <a:cubicBezTo>
                  <a:pt x="18" y="75"/>
                  <a:pt x="18" y="75"/>
                  <a:pt x="18" y="75"/>
                </a:cubicBezTo>
                <a:cubicBezTo>
                  <a:pt x="34" y="59"/>
                  <a:pt x="50" y="43"/>
                  <a:pt x="67" y="27"/>
                </a:cubicBezTo>
                <a:cubicBezTo>
                  <a:pt x="64" y="25"/>
                  <a:pt x="62" y="23"/>
                  <a:pt x="60" y="21"/>
                </a:cubicBezTo>
                <a:cubicBezTo>
                  <a:pt x="12" y="69"/>
                  <a:pt x="12" y="69"/>
                  <a:pt x="12" y="69"/>
                </a:cubicBezTo>
                <a:cubicBezTo>
                  <a:pt x="18" y="75"/>
                  <a:pt x="18" y="75"/>
                  <a:pt x="18" y="75"/>
                </a:cubicBezTo>
                <a:close/>
                <a:moveTo>
                  <a:pt x="70" y="26"/>
                </a:move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80" y="24"/>
                  <a:pt x="80" y="24"/>
                  <a:pt x="80" y="24"/>
                </a:cubicBezTo>
                <a:cubicBezTo>
                  <a:pt x="81" y="23"/>
                  <a:pt x="81" y="21"/>
                  <a:pt x="80" y="20"/>
                </a:cubicBezTo>
                <a:cubicBezTo>
                  <a:pt x="76" y="16"/>
                  <a:pt x="72" y="12"/>
                  <a:pt x="67" y="8"/>
                </a:cubicBezTo>
                <a:cubicBezTo>
                  <a:pt x="66" y="7"/>
                  <a:pt x="65" y="7"/>
                  <a:pt x="64" y="8"/>
                </a:cubicBezTo>
                <a:cubicBezTo>
                  <a:pt x="58" y="13"/>
                  <a:pt x="58" y="13"/>
                  <a:pt x="58" y="13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lose/>
                <a:moveTo>
                  <a:pt x="69" y="30"/>
                </a:moveTo>
                <a:cubicBezTo>
                  <a:pt x="69" y="30"/>
                  <a:pt x="69" y="30"/>
                  <a:pt x="69" y="30"/>
                </a:cubicBezTo>
                <a:cubicBezTo>
                  <a:pt x="53" y="46"/>
                  <a:pt x="37" y="62"/>
                  <a:pt x="21" y="78"/>
                </a:cubicBezTo>
                <a:cubicBezTo>
                  <a:pt x="23" y="80"/>
                  <a:pt x="23" y="80"/>
                  <a:pt x="23" y="80"/>
                </a:cubicBezTo>
                <a:cubicBezTo>
                  <a:pt x="71" y="32"/>
                  <a:pt x="71" y="32"/>
                  <a:pt x="71" y="32"/>
                </a:cubicBezTo>
                <a:cubicBezTo>
                  <a:pt x="69" y="30"/>
                  <a:pt x="69" y="30"/>
                  <a:pt x="69" y="30"/>
                </a:cubicBezTo>
                <a:close/>
                <a:moveTo>
                  <a:pt x="10" y="66"/>
                </a:moveTo>
                <a:cubicBezTo>
                  <a:pt x="10" y="66"/>
                  <a:pt x="10" y="66"/>
                  <a:pt x="10" y="66"/>
                </a:cubicBezTo>
                <a:cubicBezTo>
                  <a:pt x="58" y="18"/>
                  <a:pt x="58" y="18"/>
                  <a:pt x="58" y="18"/>
                </a:cubicBezTo>
                <a:cubicBezTo>
                  <a:pt x="55" y="16"/>
                  <a:pt x="55" y="16"/>
                  <a:pt x="55" y="16"/>
                </a:cubicBezTo>
                <a:cubicBezTo>
                  <a:pt x="7" y="64"/>
                  <a:pt x="7" y="64"/>
                  <a:pt x="7" y="64"/>
                </a:cubicBezTo>
                <a:cubicBezTo>
                  <a:pt x="10" y="66"/>
                  <a:pt x="10" y="66"/>
                  <a:pt x="10" y="66"/>
                </a:cubicBezTo>
                <a:close/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73"/>
                  <a:pt x="7" y="77"/>
                  <a:pt x="7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7" y="69"/>
                  <a:pt x="7" y="69"/>
                  <a:pt x="7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Freeform 32"/>
          <p:cNvSpPr>
            <a:spLocks noEditPoints="1"/>
          </p:cNvSpPr>
          <p:nvPr/>
        </p:nvSpPr>
        <p:spPr bwMode="auto">
          <a:xfrm>
            <a:off x="4905377" y="2060070"/>
            <a:ext cx="307975" cy="236610"/>
          </a:xfrm>
          <a:custGeom>
            <a:avLst/>
            <a:gdLst>
              <a:gd name="T0" fmla="*/ 1 w 82"/>
              <a:gd name="T1" fmla="*/ 21 h 63"/>
              <a:gd name="T2" fmla="*/ 13 w 82"/>
              <a:gd name="T3" fmla="*/ 1 h 63"/>
              <a:gd name="T4" fmla="*/ 16 w 82"/>
              <a:gd name="T5" fmla="*/ 0 h 63"/>
              <a:gd name="T6" fmla="*/ 67 w 82"/>
              <a:gd name="T7" fmla="*/ 0 h 63"/>
              <a:gd name="T8" fmla="*/ 70 w 82"/>
              <a:gd name="T9" fmla="*/ 1 h 63"/>
              <a:gd name="T10" fmla="*/ 81 w 82"/>
              <a:gd name="T11" fmla="*/ 21 h 63"/>
              <a:gd name="T12" fmla="*/ 81 w 82"/>
              <a:gd name="T13" fmla="*/ 25 h 63"/>
              <a:gd name="T14" fmla="*/ 81 w 82"/>
              <a:gd name="T15" fmla="*/ 25 h 63"/>
              <a:gd name="T16" fmla="*/ 44 w 82"/>
              <a:gd name="T17" fmla="*/ 62 h 63"/>
              <a:gd name="T18" fmla="*/ 39 w 82"/>
              <a:gd name="T19" fmla="*/ 62 h 63"/>
              <a:gd name="T20" fmla="*/ 39 w 82"/>
              <a:gd name="T21" fmla="*/ 62 h 63"/>
              <a:gd name="T22" fmla="*/ 2 w 82"/>
              <a:gd name="T23" fmla="*/ 25 h 63"/>
              <a:gd name="T24" fmla="*/ 1 w 82"/>
              <a:gd name="T25" fmla="*/ 21 h 63"/>
              <a:gd name="T26" fmla="*/ 9 w 82"/>
              <a:gd name="T27" fmla="*/ 21 h 63"/>
              <a:gd name="T28" fmla="*/ 9 w 82"/>
              <a:gd name="T29" fmla="*/ 21 h 63"/>
              <a:gd name="T30" fmla="*/ 24 w 82"/>
              <a:gd name="T31" fmla="*/ 21 h 63"/>
              <a:gd name="T32" fmla="*/ 16 w 82"/>
              <a:gd name="T33" fmla="*/ 8 h 63"/>
              <a:gd name="T34" fmla="*/ 9 w 82"/>
              <a:gd name="T35" fmla="*/ 21 h 63"/>
              <a:gd name="T36" fmla="*/ 66 w 82"/>
              <a:gd name="T37" fmla="*/ 8 h 63"/>
              <a:gd name="T38" fmla="*/ 66 w 82"/>
              <a:gd name="T39" fmla="*/ 8 h 63"/>
              <a:gd name="T40" fmla="*/ 58 w 82"/>
              <a:gd name="T41" fmla="*/ 21 h 63"/>
              <a:gd name="T42" fmla="*/ 74 w 82"/>
              <a:gd name="T43" fmla="*/ 21 h 63"/>
              <a:gd name="T44" fmla="*/ 66 w 82"/>
              <a:gd name="T45" fmla="*/ 8 h 63"/>
              <a:gd name="T46" fmla="*/ 73 w 82"/>
              <a:gd name="T47" fmla="*/ 24 h 63"/>
              <a:gd name="T48" fmla="*/ 73 w 82"/>
              <a:gd name="T49" fmla="*/ 24 h 63"/>
              <a:gd name="T50" fmla="*/ 56 w 82"/>
              <a:gd name="T51" fmla="*/ 24 h 63"/>
              <a:gd name="T52" fmla="*/ 47 w 82"/>
              <a:gd name="T53" fmla="*/ 50 h 63"/>
              <a:gd name="T54" fmla="*/ 73 w 82"/>
              <a:gd name="T55" fmla="*/ 24 h 63"/>
              <a:gd name="T56" fmla="*/ 36 w 82"/>
              <a:gd name="T57" fmla="*/ 50 h 63"/>
              <a:gd name="T58" fmla="*/ 36 w 82"/>
              <a:gd name="T59" fmla="*/ 50 h 63"/>
              <a:gd name="T60" fmla="*/ 26 w 82"/>
              <a:gd name="T61" fmla="*/ 24 h 63"/>
              <a:gd name="T62" fmla="*/ 10 w 82"/>
              <a:gd name="T63" fmla="*/ 24 h 63"/>
              <a:gd name="T64" fmla="*/ 36 w 82"/>
              <a:gd name="T65" fmla="*/ 50 h 63"/>
              <a:gd name="T66" fmla="*/ 63 w 82"/>
              <a:gd name="T67" fmla="*/ 6 h 63"/>
              <a:gd name="T68" fmla="*/ 63 w 82"/>
              <a:gd name="T69" fmla="*/ 6 h 63"/>
              <a:gd name="T70" fmla="*/ 46 w 82"/>
              <a:gd name="T71" fmla="*/ 6 h 63"/>
              <a:gd name="T72" fmla="*/ 55 w 82"/>
              <a:gd name="T73" fmla="*/ 19 h 63"/>
              <a:gd name="T74" fmla="*/ 63 w 82"/>
              <a:gd name="T75" fmla="*/ 6 h 63"/>
              <a:gd name="T76" fmla="*/ 37 w 82"/>
              <a:gd name="T77" fmla="*/ 6 h 63"/>
              <a:gd name="T78" fmla="*/ 37 w 82"/>
              <a:gd name="T79" fmla="*/ 6 h 63"/>
              <a:gd name="T80" fmla="*/ 20 w 82"/>
              <a:gd name="T81" fmla="*/ 6 h 63"/>
              <a:gd name="T82" fmla="*/ 28 w 82"/>
              <a:gd name="T83" fmla="*/ 19 h 63"/>
              <a:gd name="T84" fmla="*/ 37 w 82"/>
              <a:gd name="T85" fmla="*/ 6 h 63"/>
              <a:gd name="T86" fmla="*/ 31 w 82"/>
              <a:gd name="T87" fmla="*/ 21 h 63"/>
              <a:gd name="T88" fmla="*/ 31 w 82"/>
              <a:gd name="T89" fmla="*/ 21 h 63"/>
              <a:gd name="T90" fmla="*/ 52 w 82"/>
              <a:gd name="T91" fmla="*/ 21 h 63"/>
              <a:gd name="T92" fmla="*/ 41 w 82"/>
              <a:gd name="T93" fmla="*/ 6 h 63"/>
              <a:gd name="T94" fmla="*/ 31 w 82"/>
              <a:gd name="T95" fmla="*/ 21 h 63"/>
              <a:gd name="T96" fmla="*/ 52 w 82"/>
              <a:gd name="T97" fmla="*/ 24 h 63"/>
              <a:gd name="T98" fmla="*/ 52 w 82"/>
              <a:gd name="T99" fmla="*/ 24 h 63"/>
              <a:gd name="T100" fmla="*/ 30 w 82"/>
              <a:gd name="T101" fmla="*/ 24 h 63"/>
              <a:gd name="T102" fmla="*/ 41 w 82"/>
              <a:gd name="T103" fmla="*/ 55 h 63"/>
              <a:gd name="T104" fmla="*/ 52 w 82"/>
              <a:gd name="T105" fmla="*/ 2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63">
                <a:moveTo>
                  <a:pt x="1" y="21"/>
                </a:moveTo>
                <a:cubicBezTo>
                  <a:pt x="13" y="1"/>
                  <a:pt x="13" y="1"/>
                  <a:pt x="13" y="1"/>
                </a:cubicBezTo>
                <a:cubicBezTo>
                  <a:pt x="14" y="0"/>
                  <a:pt x="15" y="0"/>
                  <a:pt x="1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1"/>
                </a:cubicBezTo>
                <a:cubicBezTo>
                  <a:pt x="81" y="21"/>
                  <a:pt x="81" y="21"/>
                  <a:pt x="81" y="21"/>
                </a:cubicBezTo>
                <a:cubicBezTo>
                  <a:pt x="82" y="22"/>
                  <a:pt x="82" y="24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44" y="62"/>
                  <a:pt x="44" y="62"/>
                  <a:pt x="44" y="62"/>
                </a:cubicBezTo>
                <a:cubicBezTo>
                  <a:pt x="42" y="63"/>
                  <a:pt x="40" y="63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4"/>
                  <a:pt x="0" y="22"/>
                  <a:pt x="1" y="21"/>
                </a:cubicBezTo>
                <a:close/>
                <a:moveTo>
                  <a:pt x="9" y="21"/>
                </a:moveTo>
                <a:cubicBezTo>
                  <a:pt x="9" y="21"/>
                  <a:pt x="9" y="21"/>
                  <a:pt x="9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6" y="8"/>
                  <a:pt x="16" y="8"/>
                  <a:pt x="16" y="8"/>
                </a:cubicBezTo>
                <a:cubicBezTo>
                  <a:pt x="9" y="21"/>
                  <a:pt x="9" y="21"/>
                  <a:pt x="9" y="21"/>
                </a:cubicBezTo>
                <a:close/>
                <a:moveTo>
                  <a:pt x="66" y="8"/>
                </a:moveTo>
                <a:cubicBezTo>
                  <a:pt x="66" y="8"/>
                  <a:pt x="66" y="8"/>
                  <a:pt x="66" y="8"/>
                </a:cubicBezTo>
                <a:cubicBezTo>
                  <a:pt x="58" y="21"/>
                  <a:pt x="58" y="21"/>
                  <a:pt x="58" y="21"/>
                </a:cubicBezTo>
                <a:cubicBezTo>
                  <a:pt x="74" y="21"/>
                  <a:pt x="74" y="21"/>
                  <a:pt x="74" y="21"/>
                </a:cubicBezTo>
                <a:cubicBezTo>
                  <a:pt x="66" y="8"/>
                  <a:pt x="66" y="8"/>
                  <a:pt x="66" y="8"/>
                </a:cubicBezTo>
                <a:close/>
                <a:moveTo>
                  <a:pt x="73" y="24"/>
                </a:moveTo>
                <a:cubicBezTo>
                  <a:pt x="73" y="24"/>
                  <a:pt x="73" y="24"/>
                  <a:pt x="73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7" y="50"/>
                  <a:pt x="47" y="50"/>
                  <a:pt x="47" y="50"/>
                </a:cubicBezTo>
                <a:cubicBezTo>
                  <a:pt x="73" y="24"/>
                  <a:pt x="73" y="24"/>
                  <a:pt x="73" y="24"/>
                </a:cubicBezTo>
                <a:close/>
                <a:moveTo>
                  <a:pt x="36" y="50"/>
                </a:moveTo>
                <a:cubicBezTo>
                  <a:pt x="36" y="50"/>
                  <a:pt x="36" y="50"/>
                  <a:pt x="36" y="50"/>
                </a:cubicBezTo>
                <a:cubicBezTo>
                  <a:pt x="26" y="24"/>
                  <a:pt x="26" y="24"/>
                  <a:pt x="26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36" y="50"/>
                  <a:pt x="36" y="50"/>
                  <a:pt x="36" y="50"/>
                </a:cubicBezTo>
                <a:close/>
                <a:moveTo>
                  <a:pt x="63" y="6"/>
                </a:moveTo>
                <a:cubicBezTo>
                  <a:pt x="63" y="6"/>
                  <a:pt x="63" y="6"/>
                  <a:pt x="63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55" y="19"/>
                  <a:pt x="55" y="19"/>
                  <a:pt x="55" y="19"/>
                </a:cubicBezTo>
                <a:cubicBezTo>
                  <a:pt x="63" y="6"/>
                  <a:pt x="63" y="6"/>
                  <a:pt x="63" y="6"/>
                </a:cubicBezTo>
                <a:close/>
                <a:moveTo>
                  <a:pt x="37" y="6"/>
                </a:moveTo>
                <a:cubicBezTo>
                  <a:pt x="37" y="6"/>
                  <a:pt x="37" y="6"/>
                  <a:pt x="37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8" y="19"/>
                  <a:pt x="28" y="19"/>
                  <a:pt x="28" y="19"/>
                </a:cubicBezTo>
                <a:cubicBezTo>
                  <a:pt x="37" y="6"/>
                  <a:pt x="37" y="6"/>
                  <a:pt x="37" y="6"/>
                </a:cubicBezTo>
                <a:close/>
                <a:moveTo>
                  <a:pt x="31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31" y="21"/>
                  <a:pt x="31" y="21"/>
                  <a:pt x="31" y="21"/>
                </a:cubicBezTo>
                <a:close/>
                <a:moveTo>
                  <a:pt x="52" y="24"/>
                </a:moveTo>
                <a:cubicBezTo>
                  <a:pt x="52" y="24"/>
                  <a:pt x="52" y="24"/>
                  <a:pt x="52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41" y="55"/>
                  <a:pt x="41" y="55"/>
                  <a:pt x="41" y="55"/>
                </a:cubicBezTo>
                <a:cubicBezTo>
                  <a:pt x="52" y="24"/>
                  <a:pt x="52" y="24"/>
                  <a:pt x="52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4089050" y="2843400"/>
            <a:ext cx="9897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439884" y="2631746"/>
            <a:ext cx="252090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Encapsulation</a:t>
            </a:r>
          </a:p>
          <a:p>
            <a:pPr algn="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Inheritance</a:t>
            </a:r>
          </a:p>
          <a:p>
            <a:pPr algn="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Polymorphism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943120" y="1305774"/>
            <a:ext cx="252090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Object-Oriented Programming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5750397" y="1305774"/>
            <a:ext cx="248222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More Convenience in Tryouts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6275862" y="2631747"/>
            <a:ext cx="248222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Several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Structures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5799612" y="4000595"/>
            <a:ext cx="248222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C++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 High Efficiency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9190" y="1"/>
            <a:ext cx="620750" cy="791858"/>
            <a:chOff x="0" y="-21236"/>
            <a:chExt cx="3311527" cy="4224338"/>
          </a:xfrm>
        </p:grpSpPr>
        <p:sp>
          <p:nvSpPr>
            <p:cNvPr id="34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35359" y="184338"/>
            <a:ext cx="5411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Innovation on Programming</a:t>
            </a: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298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圆角矩形 1030"/>
          <p:cNvSpPr/>
          <p:nvPr/>
        </p:nvSpPr>
        <p:spPr>
          <a:xfrm>
            <a:off x="1607944" y="2633312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Questions are welcomed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7944" y="1986975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Your Time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11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3959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Background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D3713AF-4EE4-40EF-827B-526E38DBC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63872"/>
            <a:ext cx="64807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truck-and-drone system of delivery.</a:t>
            </a:r>
          </a:p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Drones are stored on trucks and take off in need.</a:t>
            </a:r>
          </a:p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Customers are picky. They have time windows.</a:t>
            </a:r>
          </a:p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to minimize our cost?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8EE9D2-C989-4EB9-9C07-11B59A8B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9702"/>
            <a:ext cx="4608512" cy="29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3187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Notations (Map)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3D3713AF-4EE4-40EF-827B-526E38DBC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863872"/>
                <a:ext cx="6480720" cy="1908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Vertices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In city or suburb.</a:t>
                </a:r>
              </a:p>
              <a:p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Edges: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 </a:t>
                </a:r>
                <a:r>
                  <a:rPr lang="en-US" altLang="zh-CN" sz="2000" dirty="0" err="1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spacial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straight line.</a:t>
                </a:r>
              </a:p>
              <a:p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Highways and streets.</a:t>
                </a:r>
              </a:p>
              <a:p>
                <a:endParaRPr lang="zh-CN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buFont typeface="Arial" pitchFamily="34" charset="0"/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3D3713AF-4EE4-40EF-827B-526E38DB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863872"/>
                <a:ext cx="6480720" cy="1908215"/>
              </a:xfrm>
              <a:prstGeom prst="rect">
                <a:avLst/>
              </a:prstGeom>
              <a:blipFill>
                <a:blip r:embed="rId2"/>
                <a:stretch>
                  <a:fillRect l="-941" t="-22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2186B10-957D-445E-A631-5F376FEFA5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15" y="1419622"/>
            <a:ext cx="3237044" cy="31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7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38128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Notations (Vehicles)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D3713AF-4EE4-40EF-827B-526E38DBC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63872"/>
            <a:ext cx="648072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Trucks: M trucks. Maximum # goods: L.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Leave from warehouse and return to it.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Can load more goods or take a rest when come back to the warehouse.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Take exactly one drone.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Drones: Maximum # goods: 1.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Trucks have to stop to take if off and wait until it comes back.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More expensive but a lot faster.</a:t>
            </a:r>
          </a:p>
          <a:p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16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38128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Notations (Vehicles)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D3713AF-4EE4-40EF-827B-526E38DBC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63872"/>
            <a:ext cx="648072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2DE9CA-87E1-4C47-B6A9-15D90C89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9582"/>
            <a:ext cx="7956946" cy="36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5857875" y="3387184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Rectangle 6" descr="33"/>
          <p:cNvSpPr>
            <a:spLocks noChangeArrowheads="1"/>
          </p:cNvSpPr>
          <p:nvPr/>
        </p:nvSpPr>
        <p:spPr bwMode="auto">
          <a:xfrm>
            <a:off x="0" y="1275157"/>
            <a:ext cx="9144000" cy="212473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4883" b="-17773"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856288" y="1275157"/>
            <a:ext cx="2100262" cy="2124731"/>
          </a:xfrm>
          <a:prstGeom prst="rect">
            <a:avLst/>
          </a:prstGeom>
          <a:solidFill>
            <a:schemeClr val="accent4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102351" y="1815074"/>
            <a:ext cx="16795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Delivery system is quite an important part in engineering systems.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1410" y="3666210"/>
            <a:ext cx="1723425" cy="24402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last step to customer</a:t>
            </a:r>
            <a:endParaRPr lang="zh-CN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976164" y="4077959"/>
            <a:ext cx="2011660" cy="4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the last step of producing.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 interacts  with customers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straightly.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853610" y="3661905"/>
            <a:ext cx="1436784" cy="24622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Competitive factor</a:t>
            </a:r>
            <a:endParaRPr lang="zh-CN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565376" y="4077959"/>
            <a:ext cx="2011662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delivery speed is an important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factor when customer choosing companies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447585" y="3661905"/>
            <a:ext cx="1436784" cy="24622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big part in cost</a:t>
            </a:r>
            <a:endParaRPr lang="zh-CN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59351" y="4077959"/>
            <a:ext cx="2011662" cy="57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Delivery cost is a big part 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our producing cost.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we can cover it, the customer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will be satisfied.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3249613" y="3387184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8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39693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Relationship with IES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72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1416050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3521075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5559425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7523163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2" name="Freeform 66"/>
          <p:cNvSpPr>
            <a:spLocks/>
          </p:cNvSpPr>
          <p:nvPr/>
        </p:nvSpPr>
        <p:spPr bwMode="auto">
          <a:xfrm>
            <a:off x="687316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3" name="Freeform 57"/>
          <p:cNvSpPr>
            <a:spLocks/>
          </p:cNvSpPr>
          <p:nvPr/>
        </p:nvSpPr>
        <p:spPr bwMode="auto">
          <a:xfrm>
            <a:off x="767637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9" name="Freeform 63"/>
          <p:cNvSpPr>
            <a:spLocks/>
          </p:cNvSpPr>
          <p:nvPr/>
        </p:nvSpPr>
        <p:spPr bwMode="auto">
          <a:xfrm>
            <a:off x="491101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6" name="Freeform 60"/>
          <p:cNvSpPr>
            <a:spLocks/>
          </p:cNvSpPr>
          <p:nvPr/>
        </p:nvSpPr>
        <p:spPr bwMode="auto">
          <a:xfrm>
            <a:off x="287266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696913" y="3660316"/>
            <a:ext cx="1428750" cy="2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City vs Suburb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2801938" y="3660316"/>
            <a:ext cx="1428750" cy="42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 Time Windows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4843463" y="3660316"/>
            <a:ext cx="1428750" cy="42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Streets and Highways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6808788" y="3660316"/>
            <a:ext cx="1428750" cy="42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Customer Distribution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2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3231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Generating Data</a:t>
            </a: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01" name="Oval 65"/>
          <p:cNvSpPr>
            <a:spLocks noChangeArrowheads="1"/>
          </p:cNvSpPr>
          <p:nvPr/>
        </p:nvSpPr>
        <p:spPr bwMode="auto">
          <a:xfrm>
            <a:off x="7110724" y="1993063"/>
            <a:ext cx="830054" cy="8288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03" name="Freeform 67"/>
          <p:cNvSpPr>
            <a:spLocks noEditPoints="1"/>
          </p:cNvSpPr>
          <p:nvPr/>
        </p:nvSpPr>
        <p:spPr bwMode="auto">
          <a:xfrm>
            <a:off x="7328491" y="2250502"/>
            <a:ext cx="394523" cy="349381"/>
          </a:xfrm>
          <a:custGeom>
            <a:avLst/>
            <a:gdLst>
              <a:gd name="T0" fmla="*/ 32 w 170"/>
              <a:gd name="T1" fmla="*/ 150 h 150"/>
              <a:gd name="T2" fmla="*/ 29 w 170"/>
              <a:gd name="T3" fmla="*/ 150 h 150"/>
              <a:gd name="T4" fmla="*/ 29 w 170"/>
              <a:gd name="T5" fmla="*/ 150 h 150"/>
              <a:gd name="T6" fmla="*/ 52 w 170"/>
              <a:gd name="T7" fmla="*/ 111 h 150"/>
              <a:gd name="T8" fmla="*/ 52 w 170"/>
              <a:gd name="T9" fmla="*/ 111 h 150"/>
              <a:gd name="T10" fmla="*/ 0 w 170"/>
              <a:gd name="T11" fmla="*/ 58 h 150"/>
              <a:gd name="T12" fmla="*/ 0 w 170"/>
              <a:gd name="T13" fmla="*/ 58 h 150"/>
              <a:gd name="T14" fmla="*/ 85 w 170"/>
              <a:gd name="T15" fmla="*/ 0 h 150"/>
              <a:gd name="T16" fmla="*/ 85 w 170"/>
              <a:gd name="T17" fmla="*/ 0 h 150"/>
              <a:gd name="T18" fmla="*/ 170 w 170"/>
              <a:gd name="T19" fmla="*/ 58 h 150"/>
              <a:gd name="T20" fmla="*/ 170 w 170"/>
              <a:gd name="T21" fmla="*/ 58 h 150"/>
              <a:gd name="T22" fmla="*/ 111 w 170"/>
              <a:gd name="T23" fmla="*/ 113 h 150"/>
              <a:gd name="T24" fmla="*/ 111 w 170"/>
              <a:gd name="T25" fmla="*/ 113 h 150"/>
              <a:gd name="T26" fmla="*/ 32 w 170"/>
              <a:gd name="T27" fmla="*/ 150 h 150"/>
              <a:gd name="T28" fmla="*/ 32 w 170"/>
              <a:gd name="T29" fmla="*/ 150 h 150"/>
              <a:gd name="T30" fmla="*/ 32 w 170"/>
              <a:gd name="T31" fmla="*/ 150 h 150"/>
              <a:gd name="T32" fmla="*/ 33 w 170"/>
              <a:gd name="T33" fmla="*/ 27 h 150"/>
              <a:gd name="T34" fmla="*/ 14 w 170"/>
              <a:gd name="T35" fmla="*/ 58 h 150"/>
              <a:gd name="T36" fmla="*/ 14 w 170"/>
              <a:gd name="T37" fmla="*/ 58 h 150"/>
              <a:gd name="T38" fmla="*/ 62 w 170"/>
              <a:gd name="T39" fmla="*/ 99 h 150"/>
              <a:gd name="T40" fmla="*/ 62 w 170"/>
              <a:gd name="T41" fmla="*/ 99 h 150"/>
              <a:gd name="T42" fmla="*/ 68 w 170"/>
              <a:gd name="T43" fmla="*/ 101 h 150"/>
              <a:gd name="T44" fmla="*/ 67 w 170"/>
              <a:gd name="T45" fmla="*/ 107 h 150"/>
              <a:gd name="T46" fmla="*/ 58 w 170"/>
              <a:gd name="T47" fmla="*/ 132 h 150"/>
              <a:gd name="T48" fmla="*/ 58 w 170"/>
              <a:gd name="T49" fmla="*/ 132 h 150"/>
              <a:gd name="T50" fmla="*/ 102 w 170"/>
              <a:gd name="T51" fmla="*/ 102 h 150"/>
              <a:gd name="T52" fmla="*/ 102 w 170"/>
              <a:gd name="T53" fmla="*/ 102 h 150"/>
              <a:gd name="T54" fmla="*/ 103 w 170"/>
              <a:gd name="T55" fmla="*/ 100 h 150"/>
              <a:gd name="T56" fmla="*/ 106 w 170"/>
              <a:gd name="T57" fmla="*/ 100 h 150"/>
              <a:gd name="T58" fmla="*/ 156 w 170"/>
              <a:gd name="T59" fmla="*/ 58 h 150"/>
              <a:gd name="T60" fmla="*/ 156 w 170"/>
              <a:gd name="T61" fmla="*/ 58 h 150"/>
              <a:gd name="T62" fmla="*/ 137 w 170"/>
              <a:gd name="T63" fmla="*/ 27 h 150"/>
              <a:gd name="T64" fmla="*/ 137 w 170"/>
              <a:gd name="T65" fmla="*/ 27 h 150"/>
              <a:gd name="T66" fmla="*/ 85 w 170"/>
              <a:gd name="T67" fmla="*/ 14 h 150"/>
              <a:gd name="T68" fmla="*/ 85 w 170"/>
              <a:gd name="T69" fmla="*/ 14 h 150"/>
              <a:gd name="T70" fmla="*/ 85 w 170"/>
              <a:gd name="T71" fmla="*/ 14 h 150"/>
              <a:gd name="T72" fmla="*/ 85 w 170"/>
              <a:gd name="T73" fmla="*/ 14 h 150"/>
              <a:gd name="T74" fmla="*/ 33 w 170"/>
              <a:gd name="T75" fmla="*/ 2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" h="150">
                <a:moveTo>
                  <a:pt x="32" y="150"/>
                </a:moveTo>
                <a:cubicBezTo>
                  <a:pt x="30" y="150"/>
                  <a:pt x="29" y="150"/>
                  <a:pt x="29" y="150"/>
                </a:cubicBezTo>
                <a:cubicBezTo>
                  <a:pt x="29" y="150"/>
                  <a:pt x="29" y="150"/>
                  <a:pt x="29" y="150"/>
                </a:cubicBezTo>
                <a:cubicBezTo>
                  <a:pt x="29" y="150"/>
                  <a:pt x="48" y="133"/>
                  <a:pt x="52" y="111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23" y="103"/>
                  <a:pt x="0" y="83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3"/>
                  <a:pt x="4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30" y="0"/>
                  <a:pt x="170" y="23"/>
                  <a:pt x="170" y="58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70" y="85"/>
                  <a:pt x="144" y="106"/>
                  <a:pt x="111" y="113"/>
                </a:cubicBezTo>
                <a:cubicBezTo>
                  <a:pt x="111" y="113"/>
                  <a:pt x="111" y="113"/>
                  <a:pt x="111" y="113"/>
                </a:cubicBezTo>
                <a:cubicBezTo>
                  <a:pt x="80" y="147"/>
                  <a:pt x="43" y="150"/>
                  <a:pt x="32" y="150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2" y="150"/>
                  <a:pt x="32" y="150"/>
                  <a:pt x="32" y="150"/>
                </a:cubicBezTo>
                <a:close/>
                <a:moveTo>
                  <a:pt x="33" y="27"/>
                </a:moveTo>
                <a:cubicBezTo>
                  <a:pt x="21" y="36"/>
                  <a:pt x="14" y="47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3" y="75"/>
                  <a:pt x="32" y="93"/>
                  <a:pt x="62" y="99"/>
                </a:cubicBezTo>
                <a:cubicBezTo>
                  <a:pt x="62" y="99"/>
                  <a:pt x="62" y="99"/>
                  <a:pt x="62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7" y="113"/>
                  <a:pt x="64" y="123"/>
                  <a:pt x="58" y="132"/>
                </a:cubicBezTo>
                <a:cubicBezTo>
                  <a:pt x="58" y="132"/>
                  <a:pt x="58" y="132"/>
                  <a:pt x="58" y="132"/>
                </a:cubicBezTo>
                <a:cubicBezTo>
                  <a:pt x="71" y="127"/>
                  <a:pt x="87" y="119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0"/>
                  <a:pt x="103" y="100"/>
                  <a:pt x="103" y="100"/>
                </a:cubicBezTo>
                <a:cubicBezTo>
                  <a:pt x="106" y="100"/>
                  <a:pt x="106" y="100"/>
                  <a:pt x="106" y="100"/>
                </a:cubicBezTo>
                <a:cubicBezTo>
                  <a:pt x="137" y="94"/>
                  <a:pt x="157" y="76"/>
                  <a:pt x="156" y="58"/>
                </a:cubicBezTo>
                <a:cubicBezTo>
                  <a:pt x="156" y="58"/>
                  <a:pt x="156" y="58"/>
                  <a:pt x="156" y="58"/>
                </a:cubicBezTo>
                <a:cubicBezTo>
                  <a:pt x="156" y="47"/>
                  <a:pt x="149" y="36"/>
                  <a:pt x="137" y="27"/>
                </a:cubicBezTo>
                <a:cubicBezTo>
                  <a:pt x="137" y="27"/>
                  <a:pt x="137" y="27"/>
                  <a:pt x="137" y="27"/>
                </a:cubicBezTo>
                <a:cubicBezTo>
                  <a:pt x="124" y="19"/>
                  <a:pt x="105" y="14"/>
                  <a:pt x="85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65" y="14"/>
                  <a:pt x="46" y="19"/>
                  <a:pt x="3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1003786" y="1993063"/>
            <a:ext cx="831469" cy="82889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414" name="Group 78"/>
          <p:cNvGrpSpPr>
            <a:grpSpLocks/>
          </p:cNvGrpSpPr>
          <p:nvPr/>
        </p:nvGrpSpPr>
        <p:grpSpPr bwMode="auto">
          <a:xfrm>
            <a:off x="1227208" y="2169876"/>
            <a:ext cx="384625" cy="468198"/>
            <a:chOff x="1074" y="1354"/>
            <a:chExt cx="272" cy="331"/>
          </a:xfrm>
        </p:grpSpPr>
        <p:sp>
          <p:nvSpPr>
            <p:cNvPr id="14404" name="Freeform 68"/>
            <p:cNvSpPr>
              <a:spLocks/>
            </p:cNvSpPr>
            <p:nvPr/>
          </p:nvSpPr>
          <p:spPr bwMode="auto">
            <a:xfrm>
              <a:off x="1144" y="1354"/>
              <a:ext cx="202" cy="208"/>
            </a:xfrm>
            <a:custGeom>
              <a:avLst/>
              <a:gdLst>
                <a:gd name="T0" fmla="*/ 62 w 123"/>
                <a:gd name="T1" fmla="*/ 33 h 127"/>
                <a:gd name="T2" fmla="*/ 49 w 123"/>
                <a:gd name="T3" fmla="*/ 30 h 127"/>
                <a:gd name="T4" fmla="*/ 49 w 123"/>
                <a:gd name="T5" fmla="*/ 0 h 127"/>
                <a:gd name="T6" fmla="*/ 0 w 123"/>
                <a:gd name="T7" fmla="*/ 48 h 127"/>
                <a:gd name="T8" fmla="*/ 49 w 123"/>
                <a:gd name="T9" fmla="*/ 95 h 127"/>
                <a:gd name="T10" fmla="*/ 49 w 123"/>
                <a:gd name="T11" fmla="*/ 65 h 127"/>
                <a:gd name="T12" fmla="*/ 96 w 123"/>
                <a:gd name="T13" fmla="*/ 107 h 127"/>
                <a:gd name="T14" fmla="*/ 78 w 123"/>
                <a:gd name="T15" fmla="*/ 127 h 127"/>
                <a:gd name="T16" fmla="*/ 115 w 123"/>
                <a:gd name="T17" fmla="*/ 98 h 127"/>
                <a:gd name="T18" fmla="*/ 62 w 123"/>
                <a:gd name="T19" fmla="*/ 3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7">
                  <a:moveTo>
                    <a:pt x="62" y="33"/>
                  </a:moveTo>
                  <a:cubicBezTo>
                    <a:pt x="57" y="31"/>
                    <a:pt x="53" y="30"/>
                    <a:pt x="49" y="3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86" y="67"/>
                    <a:pt x="102" y="86"/>
                    <a:pt x="96" y="107"/>
                  </a:cubicBezTo>
                  <a:cubicBezTo>
                    <a:pt x="93" y="116"/>
                    <a:pt x="86" y="123"/>
                    <a:pt x="78" y="127"/>
                  </a:cubicBezTo>
                  <a:cubicBezTo>
                    <a:pt x="96" y="123"/>
                    <a:pt x="111" y="113"/>
                    <a:pt x="115" y="98"/>
                  </a:cubicBezTo>
                  <a:cubicBezTo>
                    <a:pt x="123" y="72"/>
                    <a:pt x="99" y="43"/>
                    <a:pt x="6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1074" y="1477"/>
              <a:ext cx="202" cy="208"/>
            </a:xfrm>
            <a:custGeom>
              <a:avLst/>
              <a:gdLst>
                <a:gd name="T0" fmla="*/ 61 w 123"/>
                <a:gd name="T1" fmla="*/ 94 h 127"/>
                <a:gd name="T2" fmla="*/ 74 w 123"/>
                <a:gd name="T3" fmla="*/ 97 h 127"/>
                <a:gd name="T4" fmla="*/ 74 w 123"/>
                <a:gd name="T5" fmla="*/ 127 h 127"/>
                <a:gd name="T6" fmla="*/ 123 w 123"/>
                <a:gd name="T7" fmla="*/ 79 h 127"/>
                <a:gd name="T8" fmla="*/ 74 w 123"/>
                <a:gd name="T9" fmla="*/ 31 h 127"/>
                <a:gd name="T10" fmla="*/ 74 w 123"/>
                <a:gd name="T11" fmla="*/ 62 h 127"/>
                <a:gd name="T12" fmla="*/ 27 w 123"/>
                <a:gd name="T13" fmla="*/ 20 h 127"/>
                <a:gd name="T14" fmla="*/ 45 w 123"/>
                <a:gd name="T15" fmla="*/ 0 h 127"/>
                <a:gd name="T16" fmla="*/ 8 w 123"/>
                <a:gd name="T17" fmla="*/ 29 h 127"/>
                <a:gd name="T18" fmla="*/ 61 w 123"/>
                <a:gd name="T19" fmla="*/ 9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7">
                  <a:moveTo>
                    <a:pt x="61" y="94"/>
                  </a:moveTo>
                  <a:cubicBezTo>
                    <a:pt x="66" y="96"/>
                    <a:pt x="70" y="96"/>
                    <a:pt x="74" y="9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37" y="59"/>
                    <a:pt x="21" y="41"/>
                    <a:pt x="27" y="20"/>
                  </a:cubicBezTo>
                  <a:cubicBezTo>
                    <a:pt x="30" y="11"/>
                    <a:pt x="37" y="4"/>
                    <a:pt x="45" y="0"/>
                  </a:cubicBezTo>
                  <a:cubicBezTo>
                    <a:pt x="27" y="4"/>
                    <a:pt x="12" y="14"/>
                    <a:pt x="8" y="29"/>
                  </a:cubicBezTo>
                  <a:cubicBezTo>
                    <a:pt x="0" y="55"/>
                    <a:pt x="24" y="84"/>
                    <a:pt x="6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98" name="Oval 62"/>
          <p:cNvSpPr>
            <a:spLocks noChangeArrowheads="1"/>
          </p:cNvSpPr>
          <p:nvPr/>
        </p:nvSpPr>
        <p:spPr bwMode="auto">
          <a:xfrm>
            <a:off x="5147161" y="1993063"/>
            <a:ext cx="831469" cy="8288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415" name="Group 79"/>
          <p:cNvGrpSpPr>
            <a:grpSpLocks/>
          </p:cNvGrpSpPr>
          <p:nvPr/>
        </p:nvGrpSpPr>
        <p:grpSpPr bwMode="auto">
          <a:xfrm>
            <a:off x="5387551" y="2264646"/>
            <a:ext cx="352102" cy="321091"/>
            <a:chOff x="3286" y="1421"/>
            <a:chExt cx="249" cy="227"/>
          </a:xfrm>
        </p:grpSpPr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322" y="1613"/>
              <a:ext cx="170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3363" y="1449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363" y="1472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3363" y="1493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74"/>
            <p:cNvSpPr>
              <a:spLocks noEditPoints="1"/>
            </p:cNvSpPr>
            <p:nvPr/>
          </p:nvSpPr>
          <p:spPr bwMode="auto">
            <a:xfrm>
              <a:off x="3286" y="1421"/>
              <a:ext cx="249" cy="227"/>
            </a:xfrm>
            <a:custGeom>
              <a:avLst/>
              <a:gdLst>
                <a:gd name="T0" fmla="*/ 135 w 152"/>
                <a:gd name="T1" fmla="*/ 70 h 138"/>
                <a:gd name="T2" fmla="*/ 118 w 152"/>
                <a:gd name="T3" fmla="*/ 70 h 138"/>
                <a:gd name="T4" fmla="*/ 118 w 152"/>
                <a:gd name="T5" fmla="*/ 0 h 138"/>
                <a:gd name="T6" fmla="*/ 34 w 152"/>
                <a:gd name="T7" fmla="*/ 0 h 138"/>
                <a:gd name="T8" fmla="*/ 34 w 152"/>
                <a:gd name="T9" fmla="*/ 70 h 138"/>
                <a:gd name="T10" fmla="*/ 17 w 152"/>
                <a:gd name="T11" fmla="*/ 70 h 138"/>
                <a:gd name="T12" fmla="*/ 0 w 152"/>
                <a:gd name="T13" fmla="*/ 87 h 138"/>
                <a:gd name="T14" fmla="*/ 0 w 152"/>
                <a:gd name="T15" fmla="*/ 121 h 138"/>
                <a:gd name="T16" fmla="*/ 17 w 152"/>
                <a:gd name="T17" fmla="*/ 138 h 138"/>
                <a:gd name="T18" fmla="*/ 135 w 152"/>
                <a:gd name="T19" fmla="*/ 138 h 138"/>
                <a:gd name="T20" fmla="*/ 152 w 152"/>
                <a:gd name="T21" fmla="*/ 121 h 138"/>
                <a:gd name="T22" fmla="*/ 152 w 152"/>
                <a:gd name="T23" fmla="*/ 87 h 138"/>
                <a:gd name="T24" fmla="*/ 135 w 152"/>
                <a:gd name="T25" fmla="*/ 70 h 138"/>
                <a:gd name="T26" fmla="*/ 40 w 152"/>
                <a:gd name="T27" fmla="*/ 6 h 138"/>
                <a:gd name="T28" fmla="*/ 111 w 152"/>
                <a:gd name="T29" fmla="*/ 6 h 138"/>
                <a:gd name="T30" fmla="*/ 111 w 152"/>
                <a:gd name="T31" fmla="*/ 70 h 138"/>
                <a:gd name="T32" fmla="*/ 40 w 152"/>
                <a:gd name="T33" fmla="*/ 70 h 138"/>
                <a:gd name="T34" fmla="*/ 40 w 152"/>
                <a:gd name="T35" fmla="*/ 6 h 138"/>
                <a:gd name="T36" fmla="*/ 145 w 152"/>
                <a:gd name="T37" fmla="*/ 121 h 138"/>
                <a:gd name="T38" fmla="*/ 135 w 152"/>
                <a:gd name="T39" fmla="*/ 131 h 138"/>
                <a:gd name="T40" fmla="*/ 17 w 152"/>
                <a:gd name="T41" fmla="*/ 131 h 138"/>
                <a:gd name="T42" fmla="*/ 7 w 152"/>
                <a:gd name="T43" fmla="*/ 121 h 138"/>
                <a:gd name="T44" fmla="*/ 7 w 152"/>
                <a:gd name="T45" fmla="*/ 87 h 138"/>
                <a:gd name="T46" fmla="*/ 17 w 152"/>
                <a:gd name="T47" fmla="*/ 77 h 138"/>
                <a:gd name="T48" fmla="*/ 135 w 152"/>
                <a:gd name="T49" fmla="*/ 77 h 138"/>
                <a:gd name="T50" fmla="*/ 145 w 152"/>
                <a:gd name="T51" fmla="*/ 87 h 138"/>
                <a:gd name="T52" fmla="*/ 145 w 152"/>
                <a:gd name="T53" fmla="*/ 12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38">
                  <a:moveTo>
                    <a:pt x="135" y="70"/>
                  </a:moveTo>
                  <a:cubicBezTo>
                    <a:pt x="118" y="70"/>
                    <a:pt x="118" y="70"/>
                    <a:pt x="118" y="7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8" y="70"/>
                    <a:pt x="0" y="78"/>
                    <a:pt x="0" y="8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0"/>
                    <a:pt x="8" y="138"/>
                    <a:pt x="17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44" y="138"/>
                    <a:pt x="152" y="130"/>
                    <a:pt x="152" y="121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78"/>
                    <a:pt x="144" y="70"/>
                    <a:pt x="135" y="70"/>
                  </a:cubicBezTo>
                  <a:close/>
                  <a:moveTo>
                    <a:pt x="40" y="6"/>
                  </a:moveTo>
                  <a:cubicBezTo>
                    <a:pt x="111" y="6"/>
                    <a:pt x="111" y="6"/>
                    <a:pt x="111" y="6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40" y="70"/>
                    <a:pt x="40" y="70"/>
                    <a:pt x="40" y="70"/>
                  </a:cubicBezTo>
                  <a:lnTo>
                    <a:pt x="40" y="6"/>
                  </a:lnTo>
                  <a:close/>
                  <a:moveTo>
                    <a:pt x="145" y="121"/>
                  </a:moveTo>
                  <a:cubicBezTo>
                    <a:pt x="145" y="127"/>
                    <a:pt x="140" y="131"/>
                    <a:pt x="135" y="131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2" y="131"/>
                    <a:pt x="7" y="127"/>
                    <a:pt x="7" y="121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1"/>
                    <a:pt x="12" y="77"/>
                    <a:pt x="17" y="77"/>
                  </a:cubicBezTo>
                  <a:cubicBezTo>
                    <a:pt x="135" y="77"/>
                    <a:pt x="135" y="77"/>
                    <a:pt x="135" y="77"/>
                  </a:cubicBezTo>
                  <a:cubicBezTo>
                    <a:pt x="140" y="77"/>
                    <a:pt x="145" y="81"/>
                    <a:pt x="145" y="87"/>
                  </a:cubicBezTo>
                  <a:lnTo>
                    <a:pt x="145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Oval 75"/>
            <p:cNvSpPr>
              <a:spLocks noChangeArrowheads="1"/>
            </p:cNvSpPr>
            <p:nvPr/>
          </p:nvSpPr>
          <p:spPr bwMode="auto">
            <a:xfrm>
              <a:off x="3322" y="1564"/>
              <a:ext cx="16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Oval 76"/>
            <p:cNvSpPr>
              <a:spLocks noChangeArrowheads="1"/>
            </p:cNvSpPr>
            <p:nvPr/>
          </p:nvSpPr>
          <p:spPr bwMode="auto">
            <a:xfrm>
              <a:off x="3345" y="1564"/>
              <a:ext cx="14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95" name="Oval 59"/>
          <p:cNvSpPr>
            <a:spLocks noChangeArrowheads="1"/>
          </p:cNvSpPr>
          <p:nvPr/>
        </p:nvSpPr>
        <p:spPr bwMode="auto">
          <a:xfrm>
            <a:off x="3108811" y="1993063"/>
            <a:ext cx="831469" cy="8288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3" name="Freeform 77"/>
          <p:cNvSpPr>
            <a:spLocks noEditPoints="1"/>
          </p:cNvSpPr>
          <p:nvPr/>
        </p:nvSpPr>
        <p:spPr bwMode="auto">
          <a:xfrm>
            <a:off x="3332233" y="2227870"/>
            <a:ext cx="384625" cy="359282"/>
          </a:xfrm>
          <a:custGeom>
            <a:avLst/>
            <a:gdLst>
              <a:gd name="T0" fmla="*/ 27 w 166"/>
              <a:gd name="T1" fmla="*/ 100 h 155"/>
              <a:gd name="T2" fmla="*/ 23 w 166"/>
              <a:gd name="T3" fmla="*/ 90 h 155"/>
              <a:gd name="T4" fmla="*/ 20 w 166"/>
              <a:gd name="T5" fmla="*/ 23 h 155"/>
              <a:gd name="T6" fmla="*/ 50 w 166"/>
              <a:gd name="T7" fmla="*/ 26 h 155"/>
              <a:gd name="T8" fmla="*/ 50 w 166"/>
              <a:gd name="T9" fmla="*/ 0 h 155"/>
              <a:gd name="T10" fmla="*/ 114 w 166"/>
              <a:gd name="T11" fmla="*/ 26 h 155"/>
              <a:gd name="T12" fmla="*/ 119 w 166"/>
              <a:gd name="T13" fmla="*/ 30 h 155"/>
              <a:gd name="T14" fmla="*/ 166 w 166"/>
              <a:gd name="T15" fmla="*/ 80 h 155"/>
              <a:gd name="T16" fmla="*/ 139 w 166"/>
              <a:gd name="T17" fmla="*/ 95 h 155"/>
              <a:gd name="T18" fmla="*/ 155 w 166"/>
              <a:gd name="T19" fmla="*/ 117 h 155"/>
              <a:gd name="T20" fmla="*/ 89 w 166"/>
              <a:gd name="T21" fmla="*/ 134 h 155"/>
              <a:gd name="T22" fmla="*/ 82 w 166"/>
              <a:gd name="T23" fmla="*/ 135 h 155"/>
              <a:gd name="T24" fmla="*/ 80 w 166"/>
              <a:gd name="T25" fmla="*/ 135 h 155"/>
              <a:gd name="T26" fmla="*/ 13 w 166"/>
              <a:gd name="T27" fmla="*/ 118 h 155"/>
              <a:gd name="T28" fmla="*/ 36 w 166"/>
              <a:gd name="T29" fmla="*/ 79 h 155"/>
              <a:gd name="T30" fmla="*/ 42 w 166"/>
              <a:gd name="T31" fmla="*/ 97 h 155"/>
              <a:gd name="T32" fmla="*/ 44 w 166"/>
              <a:gd name="T33" fmla="*/ 101 h 155"/>
              <a:gd name="T34" fmla="*/ 61 w 166"/>
              <a:gd name="T35" fmla="*/ 135 h 155"/>
              <a:gd name="T36" fmla="*/ 77 w 166"/>
              <a:gd name="T37" fmla="*/ 120 h 155"/>
              <a:gd name="T38" fmla="*/ 82 w 166"/>
              <a:gd name="T39" fmla="*/ 120 h 155"/>
              <a:gd name="T40" fmla="*/ 91 w 166"/>
              <a:gd name="T41" fmla="*/ 119 h 155"/>
              <a:gd name="T42" fmla="*/ 107 w 166"/>
              <a:gd name="T43" fmla="*/ 133 h 155"/>
              <a:gd name="T44" fmla="*/ 122 w 166"/>
              <a:gd name="T45" fmla="*/ 97 h 155"/>
              <a:gd name="T46" fmla="*/ 127 w 166"/>
              <a:gd name="T47" fmla="*/ 82 h 155"/>
              <a:gd name="T48" fmla="*/ 128 w 166"/>
              <a:gd name="T49" fmla="*/ 77 h 155"/>
              <a:gd name="T50" fmla="*/ 137 w 166"/>
              <a:gd name="T51" fmla="*/ 39 h 155"/>
              <a:gd name="T52" fmla="*/ 113 w 166"/>
              <a:gd name="T53" fmla="*/ 43 h 155"/>
              <a:gd name="T54" fmla="*/ 103 w 166"/>
              <a:gd name="T55" fmla="*/ 37 h 155"/>
              <a:gd name="T56" fmla="*/ 99 w 166"/>
              <a:gd name="T57" fmla="*/ 14 h 155"/>
              <a:gd name="T58" fmla="*/ 65 w 166"/>
              <a:gd name="T59" fmla="*/ 34 h 155"/>
              <a:gd name="T60" fmla="*/ 50 w 166"/>
              <a:gd name="T61" fmla="*/ 44 h 155"/>
              <a:gd name="T62" fmla="*/ 47 w 166"/>
              <a:gd name="T63" fmla="*/ 47 h 155"/>
              <a:gd name="T64" fmla="*/ 19 w 166"/>
              <a:gd name="T65" fmla="*/ 73 h 155"/>
              <a:gd name="T66" fmla="*/ 83 w 166"/>
              <a:gd name="T67" fmla="*/ 50 h 155"/>
              <a:gd name="T68" fmla="*/ 110 w 166"/>
              <a:gd name="T69" fmla="*/ 75 h 155"/>
              <a:gd name="T70" fmla="*/ 83 w 166"/>
              <a:gd name="T71" fmla="*/ 101 h 155"/>
              <a:gd name="T72" fmla="*/ 83 w 166"/>
              <a:gd name="T73" fmla="*/ 94 h 155"/>
              <a:gd name="T74" fmla="*/ 95 w 166"/>
              <a:gd name="T75" fmla="*/ 75 h 155"/>
              <a:gd name="T76" fmla="*/ 83 w 166"/>
              <a:gd name="T77" fmla="*/ 64 h 155"/>
              <a:gd name="T78" fmla="*/ 72 w 166"/>
              <a:gd name="T79" fmla="*/ 75 h 155"/>
              <a:gd name="T80" fmla="*/ 83 w 166"/>
              <a:gd name="T81" fmla="*/ 87 h 155"/>
              <a:gd name="T82" fmla="*/ 83 w 166"/>
              <a:gd name="T83" fmla="*/ 94 h 155"/>
              <a:gd name="T84" fmla="*/ 57 w 166"/>
              <a:gd name="T85" fmla="*/ 7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6" h="155">
                <a:moveTo>
                  <a:pt x="13" y="118"/>
                </a:moveTo>
                <a:cubicBezTo>
                  <a:pt x="27" y="100"/>
                  <a:pt x="27" y="100"/>
                  <a:pt x="27" y="100"/>
                </a:cubicBezTo>
                <a:cubicBezTo>
                  <a:pt x="25" y="97"/>
                  <a:pt x="24" y="93"/>
                  <a:pt x="23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0" y="82"/>
                  <a:pt x="0" y="82"/>
                  <a:pt x="0" y="82"/>
                </a:cubicBezTo>
                <a:cubicBezTo>
                  <a:pt x="20" y="23"/>
                  <a:pt x="20" y="23"/>
                  <a:pt x="20" y="23"/>
                </a:cubicBezTo>
                <a:cubicBezTo>
                  <a:pt x="43" y="31"/>
                  <a:pt x="43" y="31"/>
                  <a:pt x="43" y="31"/>
                </a:cubicBezTo>
                <a:cubicBezTo>
                  <a:pt x="45" y="29"/>
                  <a:pt x="48" y="27"/>
                  <a:pt x="50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0"/>
                  <a:pt x="50" y="0"/>
                  <a:pt x="50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6" y="27"/>
                  <a:pt x="118" y="28"/>
                  <a:pt x="119" y="30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0" y="91"/>
                  <a:pt x="140" y="93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55" y="117"/>
                  <a:pt x="155" y="117"/>
                  <a:pt x="155" y="117"/>
                </a:cubicBezTo>
                <a:cubicBezTo>
                  <a:pt x="104" y="154"/>
                  <a:pt x="104" y="154"/>
                  <a:pt x="104" y="154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7" y="135"/>
                  <a:pt x="84" y="135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1" y="135"/>
                  <a:pt x="81" y="135"/>
                  <a:pt x="80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65" y="155"/>
                  <a:pt x="65" y="155"/>
                  <a:pt x="65" y="155"/>
                </a:cubicBezTo>
                <a:cubicBezTo>
                  <a:pt x="13" y="118"/>
                  <a:pt x="13" y="118"/>
                  <a:pt x="13" y="118"/>
                </a:cubicBezTo>
                <a:close/>
                <a:moveTo>
                  <a:pt x="19" y="73"/>
                </a:moveTo>
                <a:cubicBezTo>
                  <a:pt x="36" y="79"/>
                  <a:pt x="36" y="79"/>
                  <a:pt x="36" y="79"/>
                </a:cubicBezTo>
                <a:cubicBezTo>
                  <a:pt x="37" y="83"/>
                  <a:pt x="37" y="83"/>
                  <a:pt x="37" y="83"/>
                </a:cubicBezTo>
                <a:cubicBezTo>
                  <a:pt x="38" y="88"/>
                  <a:pt x="40" y="93"/>
                  <a:pt x="42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4" y="101"/>
                  <a:pt x="44" y="101"/>
                  <a:pt x="44" y="101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9" y="120"/>
                  <a:pt x="80" y="120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5" y="120"/>
                  <a:pt x="88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6" y="118"/>
                  <a:pt x="96" y="118"/>
                  <a:pt x="96" y="118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5" y="90"/>
                  <a:pt x="126" y="86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37" y="39"/>
                  <a:pt x="137" y="39"/>
                  <a:pt x="137" y="39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0" y="41"/>
                  <a:pt x="107" y="38"/>
                  <a:pt x="103" y="3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99" y="35"/>
                  <a:pt x="99" y="35"/>
                  <a:pt x="99" y="35"/>
                </a:cubicBezTo>
                <a:cubicBezTo>
                  <a:pt x="99" y="14"/>
                  <a:pt x="99" y="14"/>
                  <a:pt x="99" y="14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34"/>
                  <a:pt x="65" y="34"/>
                  <a:pt x="65" y="34"/>
                </a:cubicBezTo>
                <a:cubicBezTo>
                  <a:pt x="61" y="36"/>
                  <a:pt x="61" y="36"/>
                  <a:pt x="61" y="36"/>
                </a:cubicBezTo>
                <a:cubicBezTo>
                  <a:pt x="57" y="38"/>
                  <a:pt x="53" y="41"/>
                  <a:pt x="50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47" y="47"/>
                  <a:pt x="47" y="47"/>
                  <a:pt x="47" y="47"/>
                </a:cubicBezTo>
                <a:cubicBezTo>
                  <a:pt x="29" y="41"/>
                  <a:pt x="29" y="41"/>
                  <a:pt x="29" y="41"/>
                </a:cubicBezTo>
                <a:cubicBezTo>
                  <a:pt x="19" y="73"/>
                  <a:pt x="19" y="73"/>
                  <a:pt x="19" y="73"/>
                </a:cubicBezTo>
                <a:close/>
                <a:moveTo>
                  <a:pt x="57" y="75"/>
                </a:moveTo>
                <a:cubicBezTo>
                  <a:pt x="57" y="61"/>
                  <a:pt x="69" y="50"/>
                  <a:pt x="83" y="50"/>
                </a:cubicBezTo>
                <a:cubicBezTo>
                  <a:pt x="83" y="50"/>
                  <a:pt x="83" y="50"/>
                  <a:pt x="83" y="50"/>
                </a:cubicBezTo>
                <a:cubicBezTo>
                  <a:pt x="98" y="50"/>
                  <a:pt x="110" y="61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10" y="90"/>
                  <a:pt x="98" y="101"/>
                  <a:pt x="83" y="10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87"/>
                  <a:pt x="83" y="87"/>
                  <a:pt x="83" y="87"/>
                </a:cubicBezTo>
                <a:cubicBezTo>
                  <a:pt x="90" y="87"/>
                  <a:pt x="95" y="82"/>
                  <a:pt x="95" y="75"/>
                </a:cubicBezTo>
                <a:cubicBezTo>
                  <a:pt x="95" y="75"/>
                  <a:pt x="95" y="75"/>
                  <a:pt x="95" y="75"/>
                </a:cubicBezTo>
                <a:cubicBezTo>
                  <a:pt x="95" y="69"/>
                  <a:pt x="90" y="64"/>
                  <a:pt x="83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77" y="64"/>
                  <a:pt x="72" y="69"/>
                  <a:pt x="72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82"/>
                  <a:pt x="77" y="87"/>
                  <a:pt x="83" y="87"/>
                </a:cubicBezTo>
                <a:cubicBezTo>
                  <a:pt x="83" y="87"/>
                  <a:pt x="83" y="87"/>
                  <a:pt x="83" y="87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9" y="101"/>
                  <a:pt x="57" y="90"/>
                  <a:pt x="57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9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F9E7E3"/>
      </a:accent1>
      <a:accent2>
        <a:srgbClr val="F1CFCD"/>
      </a:accent2>
      <a:accent3>
        <a:srgbClr val="E5AAA4"/>
      </a:accent3>
      <a:accent4>
        <a:srgbClr val="9B7F7B"/>
      </a:accent4>
      <a:accent5>
        <a:srgbClr val="756359"/>
      </a:accent5>
      <a:accent6>
        <a:srgbClr val="ABA8A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1011</Words>
  <Application>Microsoft Office PowerPoint</Application>
  <PresentationFormat>全屏显示(16:9)</PresentationFormat>
  <Paragraphs>364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Wingdings</vt:lpstr>
      <vt:lpstr>微软雅黑 Light</vt:lpstr>
      <vt:lpstr>Microsoft YaHei</vt:lpstr>
      <vt:lpstr>宋体</vt:lpstr>
      <vt:lpstr>Cambria Math</vt:lpstr>
      <vt:lpstr>Calibri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FlakyLover</cp:lastModifiedBy>
  <cp:revision>240</cp:revision>
  <dcterms:created xsi:type="dcterms:W3CDTF">2016-04-19T02:45:27Z</dcterms:created>
  <dcterms:modified xsi:type="dcterms:W3CDTF">2020-10-31T02:23:36Z</dcterms:modified>
</cp:coreProperties>
</file>