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290" r:id="rId4"/>
    <p:sldId id="300" r:id="rId5"/>
    <p:sldId id="289" r:id="rId6"/>
    <p:sldId id="298" r:id="rId7"/>
    <p:sldId id="291" r:id="rId8"/>
    <p:sldId id="299" r:id="rId9"/>
    <p:sldId id="296" r:id="rId10"/>
    <p:sldId id="310" r:id="rId11"/>
    <p:sldId id="312" r:id="rId12"/>
    <p:sldId id="311" r:id="rId13"/>
    <p:sldId id="303" r:id="rId14"/>
    <p:sldId id="309" r:id="rId15"/>
    <p:sldId id="308" r:id="rId16"/>
    <p:sldId id="305" r:id="rId17"/>
    <p:sldId id="306" r:id="rId18"/>
    <p:sldId id="307" r:id="rId19"/>
    <p:sldId id="292" r:id="rId20"/>
    <p:sldId id="302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69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2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69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54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7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590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60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20020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599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0674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6930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247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600137" y="6696353"/>
            <a:ext cx="1009892" cy="923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67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4035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27606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20</a:t>
            </a: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4E8F3B3B-214E-47E9-9B6C-2C010EE9B51E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  <p15:guide id="5" pos="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50"/>
            <a:ext cx="9982200" cy="1994392"/>
          </a:xfrm>
        </p:spPr>
        <p:txBody>
          <a:bodyPr/>
          <a:lstStyle/>
          <a:p>
            <a:r>
              <a:rPr lang="en-US" dirty="0"/>
              <a:t>Inferring causality in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20" y="5120640"/>
            <a:ext cx="11430000" cy="1655763"/>
          </a:xfrm>
        </p:spPr>
        <p:txBody>
          <a:bodyPr/>
          <a:lstStyle/>
          <a:p>
            <a:r>
              <a:rPr lang="en-US" dirty="0"/>
              <a:t>Martin Sliacky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3BFC-F0B0-49DA-B024-DE54B8F3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E9C0-2260-4A4F-A8BD-99E7643A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Does change in our product pricing “</a:t>
            </a:r>
            <a:r>
              <a:rPr lang="en-US" b="1" i="1" dirty="0"/>
              <a:t>cause</a:t>
            </a:r>
            <a:r>
              <a:rPr lang="en-US" dirty="0"/>
              <a:t>” competitor to change the price of theirs?</a:t>
            </a:r>
          </a:p>
          <a:p>
            <a:pPr lvl="1"/>
            <a:r>
              <a:rPr lang="en-US" sz="2400" dirty="0"/>
              <a:t>Make predictive model based on some features (correlations)</a:t>
            </a:r>
          </a:p>
          <a:p>
            <a:pPr lvl="1"/>
            <a:r>
              <a:rPr lang="en-US" sz="2400" dirty="0"/>
              <a:t>We may find out that change in our price can predict competitor’s price</a:t>
            </a:r>
          </a:p>
          <a:p>
            <a:pPr lvl="1"/>
            <a:r>
              <a:rPr lang="en-US" sz="2400" dirty="0"/>
              <a:t>Would decreasing our price decrease competitor’s price?</a:t>
            </a:r>
          </a:p>
          <a:p>
            <a:pPr lvl="1"/>
            <a:r>
              <a:rPr lang="en-US" sz="2400" dirty="0"/>
              <a:t>???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7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D353-D6C7-41C2-B208-D410F85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explanations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75138-3D4F-4A63-B2C5-39E3950CEB1E}"/>
              </a:ext>
            </a:extLst>
          </p:cNvPr>
          <p:cNvSpPr/>
          <p:nvPr/>
        </p:nvSpPr>
        <p:spPr>
          <a:xfrm>
            <a:off x="2641600" y="1116322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1CD10-599A-42BD-B5F5-0C026B0C3EC5}"/>
              </a:ext>
            </a:extLst>
          </p:cNvPr>
          <p:cNvCxnSpPr>
            <a:cxnSpLocks/>
          </p:cNvCxnSpPr>
          <p:nvPr/>
        </p:nvCxnSpPr>
        <p:spPr>
          <a:xfrm>
            <a:off x="5029200" y="1573520"/>
            <a:ext cx="1615440" cy="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DC998B-4E9E-4E96-B16A-3C010A40EDB4}"/>
              </a:ext>
            </a:extLst>
          </p:cNvPr>
          <p:cNvSpPr/>
          <p:nvPr/>
        </p:nvSpPr>
        <p:spPr>
          <a:xfrm>
            <a:off x="6776720" y="1116322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C979F-3B2D-407B-80C9-C2EE42CE148A}"/>
              </a:ext>
            </a:extLst>
          </p:cNvPr>
          <p:cNvSpPr txBox="1"/>
          <p:nvPr/>
        </p:nvSpPr>
        <p:spPr>
          <a:xfrm>
            <a:off x="2519680" y="1429942"/>
            <a:ext cx="2499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Dell price decrease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B6B22-619B-4D25-946A-3E800D4B6A7C}"/>
              </a:ext>
            </a:extLst>
          </p:cNvPr>
          <p:cNvSpPr txBox="1"/>
          <p:nvPr/>
        </p:nvSpPr>
        <p:spPr>
          <a:xfrm>
            <a:off x="6654800" y="1305126"/>
            <a:ext cx="24993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Competitor’s price decrease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4AFB3-C550-4A44-98AB-2E57B2958357}"/>
              </a:ext>
            </a:extLst>
          </p:cNvPr>
          <p:cNvSpPr/>
          <p:nvPr/>
        </p:nvSpPr>
        <p:spPr>
          <a:xfrm>
            <a:off x="2641600" y="2407276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429ED-DCC8-47B3-B41B-C361EAE9FEF4}"/>
              </a:ext>
            </a:extLst>
          </p:cNvPr>
          <p:cNvCxnSpPr>
            <a:cxnSpLocks/>
          </p:cNvCxnSpPr>
          <p:nvPr/>
        </p:nvCxnSpPr>
        <p:spPr>
          <a:xfrm flipH="1">
            <a:off x="5161280" y="2859396"/>
            <a:ext cx="1569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55851-3A5E-4730-B741-5302494A9E15}"/>
              </a:ext>
            </a:extLst>
          </p:cNvPr>
          <p:cNvSpPr/>
          <p:nvPr/>
        </p:nvSpPr>
        <p:spPr>
          <a:xfrm>
            <a:off x="6776720" y="2407276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4C72E-FCD9-4992-8D90-5BB5A15BBA06}"/>
              </a:ext>
            </a:extLst>
          </p:cNvPr>
          <p:cNvSpPr txBox="1"/>
          <p:nvPr/>
        </p:nvSpPr>
        <p:spPr>
          <a:xfrm>
            <a:off x="2519680" y="2720896"/>
            <a:ext cx="2499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Dell price decrease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2AF7E-B118-4558-9385-548BE26FB3AB}"/>
              </a:ext>
            </a:extLst>
          </p:cNvPr>
          <p:cNvSpPr txBox="1"/>
          <p:nvPr/>
        </p:nvSpPr>
        <p:spPr>
          <a:xfrm>
            <a:off x="6644640" y="2624465"/>
            <a:ext cx="24993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Competitor’s price decrease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2A12C-3ECE-4EEF-B628-AEA4198B7BBF}"/>
              </a:ext>
            </a:extLst>
          </p:cNvPr>
          <p:cNvSpPr/>
          <p:nvPr/>
        </p:nvSpPr>
        <p:spPr>
          <a:xfrm>
            <a:off x="4757420" y="3903775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34821-8510-4142-BE48-135A30710CB1}"/>
              </a:ext>
            </a:extLst>
          </p:cNvPr>
          <p:cNvSpPr txBox="1"/>
          <p:nvPr/>
        </p:nvSpPr>
        <p:spPr>
          <a:xfrm>
            <a:off x="4696460" y="4192418"/>
            <a:ext cx="2499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External factor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03F607-69B5-4F49-90E0-04D6B67D1E7B}"/>
              </a:ext>
            </a:extLst>
          </p:cNvPr>
          <p:cNvCxnSpPr>
            <a:cxnSpLocks/>
          </p:cNvCxnSpPr>
          <p:nvPr/>
        </p:nvCxnSpPr>
        <p:spPr>
          <a:xfrm flipH="1">
            <a:off x="4216400" y="4805288"/>
            <a:ext cx="541020" cy="47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CE3579-2E72-41B9-A20B-CBD66726F6C7}"/>
              </a:ext>
            </a:extLst>
          </p:cNvPr>
          <p:cNvCxnSpPr>
            <a:cxnSpLocks/>
          </p:cNvCxnSpPr>
          <p:nvPr/>
        </p:nvCxnSpPr>
        <p:spPr>
          <a:xfrm>
            <a:off x="7138670" y="4808015"/>
            <a:ext cx="534670" cy="44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C28A8-FC9F-4739-8623-8D1348F8C318}"/>
              </a:ext>
            </a:extLst>
          </p:cNvPr>
          <p:cNvSpPr/>
          <p:nvPr/>
        </p:nvSpPr>
        <p:spPr>
          <a:xfrm>
            <a:off x="3027680" y="5286595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27CBB6-8AF2-4F73-8148-C6F08386CAE3}"/>
              </a:ext>
            </a:extLst>
          </p:cNvPr>
          <p:cNvSpPr/>
          <p:nvPr/>
        </p:nvSpPr>
        <p:spPr>
          <a:xfrm>
            <a:off x="6484620" y="5282712"/>
            <a:ext cx="2377440" cy="90424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62FED-0433-49B1-9FA9-2DEFBA8CD999}"/>
              </a:ext>
            </a:extLst>
          </p:cNvPr>
          <p:cNvSpPr txBox="1"/>
          <p:nvPr/>
        </p:nvSpPr>
        <p:spPr>
          <a:xfrm>
            <a:off x="2966720" y="5586351"/>
            <a:ext cx="2499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Dell price decrease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E21D76-FBE3-4EC7-8169-CBC366CE4309}"/>
              </a:ext>
            </a:extLst>
          </p:cNvPr>
          <p:cNvSpPr txBox="1"/>
          <p:nvPr/>
        </p:nvSpPr>
        <p:spPr>
          <a:xfrm>
            <a:off x="6423660" y="5530153"/>
            <a:ext cx="24993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Competitor’s price decrease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7F448-56F9-432A-BA0A-72791B994069}"/>
              </a:ext>
            </a:extLst>
          </p:cNvPr>
          <p:cNvSpPr txBox="1"/>
          <p:nvPr/>
        </p:nvSpPr>
        <p:spPr>
          <a:xfrm>
            <a:off x="842010" y="1429941"/>
            <a:ext cx="113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/>
              <a:t>1.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E023D-E25E-41AE-8B12-D753E0F0FB9A}"/>
              </a:ext>
            </a:extLst>
          </p:cNvPr>
          <p:cNvSpPr txBox="1"/>
          <p:nvPr/>
        </p:nvSpPr>
        <p:spPr>
          <a:xfrm>
            <a:off x="842010" y="2761380"/>
            <a:ext cx="113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/>
              <a:t>2.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E3B085-AC2D-40EC-BDA1-76DC0A31ECA7}"/>
              </a:ext>
            </a:extLst>
          </p:cNvPr>
          <p:cNvSpPr txBox="1"/>
          <p:nvPr/>
        </p:nvSpPr>
        <p:spPr>
          <a:xfrm>
            <a:off x="842010" y="5596332"/>
            <a:ext cx="11379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447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6939-488C-46EA-A461-33B077FD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D6ED-C882-4B4A-BC00-2B802A15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Counterfactual question: Would competitor decreased the price anyway, without the decrease on our side?</a:t>
            </a:r>
          </a:p>
          <a:p>
            <a:r>
              <a:rPr lang="en-US" dirty="0"/>
              <a:t>Typically models are good at predicting the original question (because we have data available) but not at predicting the counterfactual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6BEC-6A07-4B71-B819-18A1BF7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2BB1F-3DD9-4A4A-9283-549A4A178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does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not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Granger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cause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does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Granger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cause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2BB1F-3DD9-4A4A-9283-549A4A178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7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2BD9A-4F5B-49F1-97AE-3061DCB5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96" b="42271"/>
          <a:stretch/>
        </p:blipFill>
        <p:spPr>
          <a:xfrm>
            <a:off x="3191882" y="3524368"/>
            <a:ext cx="5808235" cy="24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608-78BC-4161-B756-8D3DAD3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E08B-3650-4A08-8C41-62DF0AED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723-D427-4CC7-8155-8007F2D3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7785-9B13-4EC7-96CA-94428A91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4C63F-E376-461E-86BA-19AF369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</p:spPr>
        <p:txBody>
          <a:bodyPr/>
          <a:lstStyle/>
          <a:p>
            <a:r>
              <a:rPr lang="en-US" dirty="0"/>
              <a:t>Interpolation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51492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48BC5F-552C-479B-9AAE-2DDDF5A4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8AF52-17FB-43AE-8AA1-6E71297B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3D4CE-AD64-47E3-835E-5A7700D6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8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0672-77BF-4011-B14A-9BDAA9B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0402"/>
            <a:ext cx="10515600" cy="997196"/>
          </a:xfrm>
        </p:spPr>
        <p:txBody>
          <a:bodyPr/>
          <a:lstStyle/>
          <a:p>
            <a:r>
              <a:rPr lang="en-US" dirty="0"/>
              <a:t>Measures of causality</a:t>
            </a:r>
          </a:p>
        </p:txBody>
      </p:sp>
    </p:spTree>
    <p:extLst>
      <p:ext uri="{BB962C8B-B14F-4D97-AF65-F5344CB8AC3E}">
        <p14:creationId xmlns:p14="http://schemas.microsoft.com/office/powerpoint/2010/main" val="26658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6BB39-180C-4B93-A0CF-78DE4DE8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2FB6D-7CF0-4925-8B3D-D3872CBF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49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C2CE06-7050-476A-ADFD-3E1B6DB0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causality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B287-927D-49C2-8251-9A176601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Chaos and dynamic systems theory based</a:t>
            </a:r>
          </a:p>
          <a:p>
            <a:pPr lvl="1"/>
            <a:r>
              <a:rPr lang="en-US" dirty="0" err="1"/>
              <a:t>Multispatial</a:t>
            </a:r>
            <a:r>
              <a:rPr lang="en-US" dirty="0"/>
              <a:t> convergent cross mapping (also for short series)</a:t>
            </a:r>
          </a:p>
          <a:p>
            <a:pPr lvl="2"/>
            <a:r>
              <a:rPr lang="en-US" dirty="0" err="1"/>
              <a:t>multispatialCCM</a:t>
            </a:r>
            <a:r>
              <a:rPr lang="en-US" dirty="0"/>
              <a:t> package in R (successfully detected causal relationship in series of 5 observations)</a:t>
            </a:r>
          </a:p>
          <a:p>
            <a:r>
              <a:rPr lang="en-US" dirty="0"/>
              <a:t>Information theory (entropy) based</a:t>
            </a:r>
          </a:p>
          <a:p>
            <a:pPr lvl="1"/>
            <a:r>
              <a:rPr lang="en-US" dirty="0"/>
              <a:t>(Conditional) mutual information</a:t>
            </a:r>
          </a:p>
          <a:p>
            <a:pPr lvl="1"/>
            <a:r>
              <a:rPr lang="en-US" dirty="0"/>
              <a:t>Transfer entropy</a:t>
            </a:r>
          </a:p>
          <a:p>
            <a:pPr lvl="2"/>
            <a:r>
              <a:rPr lang="en-US" b="1" dirty="0" err="1"/>
              <a:t>RTransferEntropy</a:t>
            </a:r>
            <a:r>
              <a:rPr lang="en-US" b="1" dirty="0"/>
              <a:t> </a:t>
            </a:r>
            <a:r>
              <a:rPr lang="en-US" dirty="0"/>
              <a:t>package https://cran.r-project.org/web/packages/RTransferEntropy/vignettes/transfer-entropy.html</a:t>
            </a:r>
          </a:p>
          <a:p>
            <a:pPr lvl="1"/>
            <a:r>
              <a:rPr lang="en-US" b="1" dirty="0"/>
              <a:t>Variable-Lag Time Series Causality Inference</a:t>
            </a:r>
          </a:p>
          <a:p>
            <a:pPr lvl="2"/>
            <a:r>
              <a:rPr lang="en-US" dirty="0"/>
              <a:t>Suitable for non-stationary time series</a:t>
            </a:r>
          </a:p>
          <a:p>
            <a:pPr lvl="2"/>
            <a:r>
              <a:rPr lang="en-US" dirty="0"/>
              <a:t>https://cran.r-project.org/web/packages/VLTimeCausality/index.html</a:t>
            </a:r>
          </a:p>
        </p:txBody>
      </p:sp>
    </p:spTree>
    <p:extLst>
      <p:ext uri="{BB962C8B-B14F-4D97-AF65-F5344CB8AC3E}">
        <p14:creationId xmlns:p14="http://schemas.microsoft.com/office/powerpoint/2010/main" val="238265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DB98-93F8-4336-82EA-0E524972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0402"/>
            <a:ext cx="10515600" cy="997196"/>
          </a:xfrm>
        </p:spPr>
        <p:txBody>
          <a:bodyPr/>
          <a:lstStyle/>
          <a:p>
            <a:r>
              <a:rPr lang="en-US" dirty="0"/>
              <a:t>Causal graphs</a:t>
            </a:r>
          </a:p>
        </p:txBody>
      </p:sp>
    </p:spTree>
    <p:extLst>
      <p:ext uri="{BB962C8B-B14F-4D97-AF65-F5344CB8AC3E}">
        <p14:creationId xmlns:p14="http://schemas.microsoft.com/office/powerpoint/2010/main" val="12617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2C88-B5D5-4D48-B366-831E7270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0402"/>
            <a:ext cx="10515600" cy="997196"/>
          </a:xfrm>
        </p:spPr>
        <p:txBody>
          <a:bodyPr/>
          <a:lstStyle/>
          <a:p>
            <a:r>
              <a:rPr lang="en-US" dirty="0"/>
              <a:t>Causality vs correlation</a:t>
            </a:r>
          </a:p>
        </p:txBody>
      </p:sp>
    </p:spTree>
    <p:extLst>
      <p:ext uri="{BB962C8B-B14F-4D97-AF65-F5344CB8AC3E}">
        <p14:creationId xmlns:p14="http://schemas.microsoft.com/office/powerpoint/2010/main" val="38572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DE380-8C41-4D70-AE66-550074F4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6621-5412-4B29-8DEB-45C063A800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Correlation</a:t>
            </a:r>
          </a:p>
          <a:p>
            <a:r>
              <a:rPr lang="en-US" dirty="0"/>
              <a:t>measure of linear dependence between two random variables</a:t>
            </a:r>
          </a:p>
          <a:p>
            <a:r>
              <a:rPr lang="en-US" dirty="0"/>
              <a:t>Symmetric relationship</a:t>
            </a:r>
          </a:p>
          <a:p>
            <a:r>
              <a:rPr lang="en-US" dirty="0"/>
              <a:t>Measured via various correlation coefficients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23D02E-5E30-4EDF-82AA-6CAD9207E5CE}"/>
              </a:ext>
            </a:extLst>
          </p:cNvPr>
          <p:cNvSpPr txBox="1">
            <a:spLocks/>
          </p:cNvSpPr>
          <p:nvPr/>
        </p:nvSpPr>
        <p:spPr>
          <a:xfrm>
            <a:off x="6400800" y="150876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D66E6-50D8-4388-AD68-6FDCE63A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91" y="1236110"/>
            <a:ext cx="5551169" cy="43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0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52CE8-B7C8-4865-8590-DF3B5D21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0402"/>
            <a:ext cx="10515600" cy="997196"/>
          </a:xfrm>
        </p:spPr>
        <p:txBody>
          <a:bodyPr/>
          <a:lstStyle/>
          <a:p>
            <a:r>
              <a:rPr lang="en-US" dirty="0"/>
              <a:t>What is causality?</a:t>
            </a:r>
          </a:p>
        </p:txBody>
      </p:sp>
    </p:spTree>
    <p:extLst>
      <p:ext uri="{BB962C8B-B14F-4D97-AF65-F5344CB8AC3E}">
        <p14:creationId xmlns:p14="http://schemas.microsoft.com/office/powerpoint/2010/main" val="252398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B48EE-FD15-4271-8283-E25BA92A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7B27FC-8A81-4A70-A2BA-98484459EC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10" y="2171700"/>
            <a:ext cx="5219700" cy="25146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888F4-D434-413B-8EF6-43905D36233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2624" y="1219200"/>
            <a:ext cx="5410200" cy="4419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Relationship between cause and effect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Correlation between a cause and its effect</a:t>
            </a:r>
          </a:p>
          <a:p>
            <a:pPr lvl="1"/>
            <a:r>
              <a:rPr lang="en-US" dirty="0"/>
              <a:t>Cause chronologically precedes the effect</a:t>
            </a:r>
          </a:p>
          <a:p>
            <a:pPr lvl="1"/>
            <a:r>
              <a:rPr lang="en-US" dirty="0"/>
              <a:t>Correlation is still present when we remove all confounding (extraneous) variables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7A3A-D6F3-499C-94F4-2E845FC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</p:spPr>
        <p:txBody>
          <a:bodyPr/>
          <a:lstStyle/>
          <a:p>
            <a:r>
              <a:rPr lang="en-US" dirty="0"/>
              <a:t>Can we really infer causality?</a:t>
            </a:r>
          </a:p>
        </p:txBody>
      </p:sp>
    </p:spTree>
    <p:extLst>
      <p:ext uri="{BB962C8B-B14F-4D97-AF65-F5344CB8AC3E}">
        <p14:creationId xmlns:p14="http://schemas.microsoft.com/office/powerpoint/2010/main" val="31644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AE44-1345-4B0A-8318-EFD96E45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really infer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E3D3D-EE32-4991-8CCD-60296304D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Deeply philosophical question</a:t>
                </a:r>
              </a:p>
              <a:p>
                <a:r>
                  <a:rPr lang="en-US" dirty="0"/>
                  <a:t>B. Russell (1913): “</a:t>
                </a:r>
                <a:r>
                  <a:rPr lang="en-US" i="1" dirty="0"/>
                  <a:t>causation is a relic of a bygone age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In real world relationships are influenced by uncertainty</a:t>
                </a:r>
              </a:p>
              <a:p>
                <a:r>
                  <a:rPr lang="en-US" dirty="0" err="1"/>
                  <a:t>Suppes</a:t>
                </a:r>
                <a:r>
                  <a:rPr lang="en-US" dirty="0"/>
                  <a:t>(1970):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cause to the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likelihood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non zero </a:t>
                </a:r>
              </a:p>
              <a:p>
                <a:pPr lvl="1"/>
                <a:r>
                  <a:rPr lang="en-US" dirty="0"/>
                  <a:t>likelihood of occurring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more than the likelihood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occurring alone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E3D3D-EE32-4991-8CCD-60296304D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7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9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A4653-F8DC-4619-8595-9C125268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365910-C7BA-4B7F-845D-151821250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 necessarily true causality</a:t>
                </a:r>
              </a:p>
              <a:p>
                <a:r>
                  <a:rPr lang="en-US" dirty="0"/>
                  <a:t>Time series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Granger-causes</a:t>
                </a:r>
                <a:r>
                  <a:rPr lang="en-US" dirty="0"/>
                  <a:t> time series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⇐⇒</m:t>
                    </m:r>
                  </m:oMath>
                </a14:m>
                <a:r>
                  <a:rPr lang="en-US" dirty="0"/>
                  <a:t>including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time series model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improves in-sample prediction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Causality in specific </a:t>
                </a:r>
                <a:r>
                  <a:rPr lang="en-US" b="1" dirty="0"/>
                  <a:t>lag</a:t>
                </a:r>
              </a:p>
              <a:p>
                <a:r>
                  <a:rPr lang="en-US" dirty="0"/>
                  <a:t>Possibility that each of the two series Granger-causes the other</a:t>
                </a:r>
              </a:p>
              <a:p>
                <a:r>
                  <a:rPr lang="en-US" dirty="0"/>
                  <a:t>Available to test with </a:t>
                </a:r>
                <a:r>
                  <a:rPr lang="en-US" i="1" dirty="0" err="1"/>
                  <a:t>Statsmodels</a:t>
                </a:r>
                <a:r>
                  <a:rPr lang="en-US" dirty="0"/>
                  <a:t> Python module</a:t>
                </a:r>
              </a:p>
              <a:p>
                <a:r>
                  <a:rPr lang="en-US" dirty="0"/>
                  <a:t>Testing based on F-test,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365910-C7BA-4B7F-845D-151821250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7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36676"/>
      </p:ext>
    </p:extLst>
  </p:cSld>
  <p:clrMapOvr>
    <a:masterClrMapping/>
  </p:clrMapOvr>
</p:sld>
</file>

<file path=ppt/theme/theme1.xml><?xml version="1.0" encoding="utf-8"?>
<a:theme xmlns:a="http://schemas.openxmlformats.org/drawingml/2006/main" name="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 Dell Technologies PPT Template" id="{CE2A9F27-DA32-4238-859B-E48B3E8E7962}" vid="{522D2080-B2B9-45D5-879A-C9EAE48EF2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451</Words>
  <Application>Microsoft Office PowerPoint</Application>
  <PresentationFormat>Widescreen</PresentationFormat>
  <Paragraphs>71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2020 Dell Tech template</vt:lpstr>
      <vt:lpstr>Inferring causality in time series</vt:lpstr>
      <vt:lpstr>Table of contents</vt:lpstr>
      <vt:lpstr>Causality vs correlation</vt:lpstr>
      <vt:lpstr>PowerPoint Presentation</vt:lpstr>
      <vt:lpstr>What is causality?</vt:lpstr>
      <vt:lpstr>Causality</vt:lpstr>
      <vt:lpstr>Can we really infer causality?</vt:lpstr>
      <vt:lpstr>Can we really infer causality</vt:lpstr>
      <vt:lpstr>Granger causality</vt:lpstr>
      <vt:lpstr>Business problem</vt:lpstr>
      <vt:lpstr>Possible explanations</vt:lpstr>
      <vt:lpstr>Counterfactual questions</vt:lpstr>
      <vt:lpstr>Granger causality</vt:lpstr>
      <vt:lpstr>PowerPoint Presentation</vt:lpstr>
      <vt:lpstr>Causal graphs</vt:lpstr>
      <vt:lpstr>Interpolation of missing values</vt:lpstr>
      <vt:lpstr>PowerPoint Presentation</vt:lpstr>
      <vt:lpstr>PowerPoint Presentation</vt:lpstr>
      <vt:lpstr>Measures of causality</vt:lpstr>
      <vt:lpstr>Measures of causality</vt:lpstr>
      <vt:lpstr>Causal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in time series</dc:title>
  <dc:creator>Sliacky, Martin</dc:creator>
  <cp:lastModifiedBy>Sliacky, Martin</cp:lastModifiedBy>
  <cp:revision>53</cp:revision>
  <dcterms:created xsi:type="dcterms:W3CDTF">2020-01-14T10:43:26Z</dcterms:created>
  <dcterms:modified xsi:type="dcterms:W3CDTF">2020-02-06T16:43:38Z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Martin_Sliacky@Dell.com</vt:lpwstr>
  </property>
  <property fmtid="{D5CDD505-2E9C-101B-9397-08002B2CF9AE}" pid="5" name="MSIP_Label_7de70ee2-0cb4-4d60-aee5-75ef2c4c8a90_SetDate">
    <vt:lpwstr>2020-01-14T10:51:49.5056756Z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da6fab74-d5af-4af7-a9a4-78d84655a626_Enabled">
    <vt:lpwstr>True</vt:lpwstr>
  </property>
  <property fmtid="{D5CDD505-2E9C-101B-9397-08002B2CF9AE}" pid="10" name="MSIP_Label_da6fab74-d5af-4af7-a9a4-78d84655a626_SiteId">
    <vt:lpwstr>945c199a-83a2-4e80-9f8c-5a91be5752dd</vt:lpwstr>
  </property>
  <property fmtid="{D5CDD505-2E9C-101B-9397-08002B2CF9AE}" pid="11" name="MSIP_Label_da6fab74-d5af-4af7-a9a4-78d84655a626_Owner">
    <vt:lpwstr>Martin_Sliacky@Dell.com</vt:lpwstr>
  </property>
  <property fmtid="{D5CDD505-2E9C-101B-9397-08002B2CF9AE}" pid="12" name="MSIP_Label_da6fab74-d5af-4af7-a9a4-78d84655a626_SetDate">
    <vt:lpwstr>2020-01-14T10:51:49.5056756Z</vt:lpwstr>
  </property>
  <property fmtid="{D5CDD505-2E9C-101B-9397-08002B2CF9AE}" pid="13" name="MSIP_Label_da6fab74-d5af-4af7-a9a4-78d84655a626_Name">
    <vt:lpwstr>Visual Marking</vt:lpwstr>
  </property>
  <property fmtid="{D5CDD505-2E9C-101B-9397-08002B2CF9AE}" pid="14" name="MSIP_Label_da6fab74-d5af-4af7-a9a4-78d84655a626_Application">
    <vt:lpwstr>Microsoft Azure Information Protection</vt:lpwstr>
  </property>
  <property fmtid="{D5CDD505-2E9C-101B-9397-08002B2CF9AE}" pid="15" name="MSIP_Label_da6fab74-d5af-4af7-a9a4-78d84655a626_Parent">
    <vt:lpwstr>7de70ee2-0cb4-4d60-aee5-75ef2c4c8a90</vt:lpwstr>
  </property>
  <property fmtid="{D5CDD505-2E9C-101B-9397-08002B2CF9AE}" pid="16" name="MSIP_Label_da6fab74-d5af-4af7-a9a4-78d84655a626_Extended_MSFT_Method">
    <vt:lpwstr>Manual</vt:lpwstr>
  </property>
  <property fmtid="{D5CDD505-2E9C-101B-9397-08002B2CF9AE}" pid="17" name="aiplabel">
    <vt:lpwstr>Internal Use Visual Marking</vt:lpwstr>
  </property>
</Properties>
</file>