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19f12c92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19f12c9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19f12c92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19f12c92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871966795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871966795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871966795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871966795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871966795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871966795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871966795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871966795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71966795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71966795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871966795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871966795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8719667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8719667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871966795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871966795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71966795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71966795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19ee6ad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19ee6ad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19ee6ad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9ee6ad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9ee6ad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9ee6ad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19f12c9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9f12c9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9f12c9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9f12c9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5gmtM1uk3D8OmNJYXIycW0P_zQZmEdrY/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iw"/>
              <a:t>תיק פרויקט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sz="2600"/>
              <a:t>שם: טל איצקוביץ </a:t>
            </a:r>
            <a:endParaRPr sz="2600"/>
          </a:p>
          <a:p>
            <a:pPr indent="0" lvl="0" marL="0" rtl="1" algn="r">
              <a:spcBef>
                <a:spcPts val="1600"/>
              </a:spcBef>
              <a:spcAft>
                <a:spcPts val="0"/>
              </a:spcAft>
              <a:buNone/>
            </a:pPr>
            <a:r>
              <a:rPr lang="iw" sz="2600"/>
              <a:t>כיתה: י/2</a:t>
            </a:r>
            <a:endParaRPr sz="2600"/>
          </a:p>
          <a:p>
            <a:pPr indent="0" lvl="0" marL="0" rtl="1" algn="r">
              <a:spcBef>
                <a:spcPts val="1600"/>
              </a:spcBef>
              <a:spcAft>
                <a:spcPts val="0"/>
              </a:spcAft>
              <a:buNone/>
            </a:pPr>
            <a:r>
              <a:rPr lang="iw" sz="2600"/>
              <a:t>מורה מנחה: אופיר שביט</a:t>
            </a:r>
            <a:endParaRPr sz="2600"/>
          </a:p>
          <a:p>
            <a:pPr indent="0" lvl="0" marL="0" rtl="1" algn="r">
              <a:spcBef>
                <a:spcPts val="1600"/>
              </a:spcBef>
              <a:spcAft>
                <a:spcPts val="0"/>
              </a:spcAft>
              <a:buNone/>
            </a:pPr>
            <a:r>
              <a:rPr lang="iw" sz="2600"/>
              <a:t>מקצוע : אסמבלר</a:t>
            </a:r>
            <a:endParaRPr sz="2600"/>
          </a:p>
          <a:p>
            <a:pPr indent="0" lvl="0" marL="0" rtl="1" algn="r">
              <a:spcBef>
                <a:spcPts val="1600"/>
              </a:spcBef>
              <a:spcAft>
                <a:spcPts val="0"/>
              </a:spcAft>
              <a:buNone/>
            </a:pPr>
            <a:r>
              <a:rPr lang="iw" sz="2600"/>
              <a:t>תז:321483281</a:t>
            </a:r>
            <a:endParaRPr sz="2600"/>
          </a:p>
          <a:p>
            <a:pPr indent="0" lvl="0" marL="0" rtl="1" algn="r">
              <a:spcBef>
                <a:spcPts val="1600"/>
              </a:spcBef>
              <a:spcAft>
                <a:spcPts val="0"/>
              </a:spcAft>
              <a:buNone/>
            </a:pPr>
            <a:r>
              <a:rPr lang="iw" sz="2600"/>
              <a:t>משחק: קורידור</a:t>
            </a:r>
            <a:endParaRPr sz="2600"/>
          </a:p>
          <a:p>
            <a:pPr indent="0" lvl="0" marL="0" rtl="1" algn="r">
              <a:spcBef>
                <a:spcPts val="1600"/>
              </a:spcBef>
              <a:spcAft>
                <a:spcPts val="0"/>
              </a:spcAft>
              <a:buNone/>
            </a:pPr>
            <a:r>
              <a:t/>
            </a:r>
            <a:endParaRPr sz="2600"/>
          </a:p>
          <a:p>
            <a:pPr indent="0" lvl="0" marL="0" rtl="1" algn="r">
              <a:spcBef>
                <a:spcPts val="1600"/>
              </a:spcBef>
              <a:spcAft>
                <a:spcPts val="1600"/>
              </a:spcAft>
              <a:buNone/>
            </a:pPr>
            <a:r>
              <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nvSpPr>
        <p:spPr>
          <a:xfrm>
            <a:off x="198300" y="148725"/>
            <a:ext cx="22806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5911925" y="272600"/>
            <a:ext cx="2144100" cy="756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הדפסת החומה המאושרת והורדת חומה מכמות החומה של השחקן ששם אותה </a:t>
            </a:r>
            <a:endParaRPr/>
          </a:p>
          <a:p>
            <a:pPr indent="0" lvl="0" marL="0" rtl="1" algn="r">
              <a:spcBef>
                <a:spcPts val="0"/>
              </a:spcBef>
              <a:spcAft>
                <a:spcPts val="0"/>
              </a:spcAft>
              <a:buNone/>
            </a:pPr>
            <a:r>
              <a:rPr lang="iw"/>
              <a:t>ועדכון משתנים</a:t>
            </a:r>
            <a:endParaRPr/>
          </a:p>
        </p:txBody>
      </p:sp>
      <p:sp>
        <p:nvSpPr>
          <p:cNvPr id="164" name="Google Shape;164;p22"/>
          <p:cNvSpPr txBox="1"/>
          <p:nvPr/>
        </p:nvSpPr>
        <p:spPr>
          <a:xfrm>
            <a:off x="421400" y="185900"/>
            <a:ext cx="2243400" cy="8427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ביצוע התנועה:</a:t>
            </a:r>
            <a:endParaRPr/>
          </a:p>
          <a:p>
            <a:pPr indent="0" lvl="0" marL="0" rtl="1" algn="r">
              <a:spcBef>
                <a:spcPts val="0"/>
              </a:spcBef>
              <a:spcAft>
                <a:spcPts val="0"/>
              </a:spcAft>
              <a:buNone/>
            </a:pPr>
            <a:r>
              <a:rPr lang="iw"/>
              <a:t>מחיקת השחקן הריבועים האפורים</a:t>
            </a:r>
            <a:endParaRPr/>
          </a:p>
          <a:p>
            <a:pPr indent="0" lvl="0" marL="0" rtl="1" algn="r">
              <a:spcBef>
                <a:spcPts val="0"/>
              </a:spcBef>
              <a:spcAft>
                <a:spcPts val="0"/>
              </a:spcAft>
              <a:buNone/>
            </a:pPr>
            <a:r>
              <a:rPr lang="iw"/>
              <a:t>הדפסת השחקן במקום החדש ועדכון משתנים</a:t>
            </a:r>
            <a:endParaRPr/>
          </a:p>
        </p:txBody>
      </p:sp>
      <p:sp>
        <p:nvSpPr>
          <p:cNvPr id="165" name="Google Shape;165;p22"/>
          <p:cNvSpPr txBox="1"/>
          <p:nvPr/>
        </p:nvSpPr>
        <p:spPr>
          <a:xfrm>
            <a:off x="5763200" y="446175"/>
            <a:ext cx="24900" cy="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3457925" y="2292875"/>
            <a:ext cx="2454000" cy="1003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החלפת תור :</a:t>
            </a:r>
            <a:endParaRPr/>
          </a:p>
          <a:p>
            <a:pPr indent="0" lvl="0" marL="0" rtl="1" algn="r">
              <a:spcBef>
                <a:spcPts val="0"/>
              </a:spcBef>
              <a:spcAft>
                <a:spcPts val="0"/>
              </a:spcAft>
              <a:buNone/>
            </a:pPr>
            <a:r>
              <a:rPr lang="iw"/>
              <a:t>איפוס משתנים לגבי תנועת השחקן והשמת חומה </a:t>
            </a:r>
            <a:endParaRPr/>
          </a:p>
          <a:p>
            <a:pPr indent="0" lvl="0" marL="0" rtl="1" algn="r">
              <a:spcBef>
                <a:spcPts val="0"/>
              </a:spcBef>
              <a:spcAft>
                <a:spcPts val="0"/>
              </a:spcAft>
              <a:buNone/>
            </a:pPr>
            <a:r>
              <a:rPr lang="iw"/>
              <a:t>בדיקה האם מישהו ניצח אם כן אז אם לא אז </a:t>
            </a:r>
            <a:endParaRPr/>
          </a:p>
        </p:txBody>
      </p:sp>
      <p:cxnSp>
        <p:nvCxnSpPr>
          <p:cNvPr id="167" name="Google Shape;167;p22"/>
          <p:cNvCxnSpPr>
            <a:stCxn id="163" idx="2"/>
            <a:endCxn id="166" idx="0"/>
          </p:cNvCxnSpPr>
          <p:nvPr/>
        </p:nvCxnSpPr>
        <p:spPr>
          <a:xfrm rot="5400000">
            <a:off x="5202275" y="511100"/>
            <a:ext cx="1264200" cy="2299200"/>
          </a:xfrm>
          <a:prstGeom prst="bentConnector3">
            <a:avLst>
              <a:gd fmla="val 50003" name="adj1"/>
            </a:avLst>
          </a:prstGeom>
          <a:noFill/>
          <a:ln cap="flat" cmpd="sng" w="9525">
            <a:solidFill>
              <a:schemeClr val="dk2"/>
            </a:solidFill>
            <a:prstDash val="solid"/>
            <a:round/>
            <a:headEnd len="med" w="med" type="none"/>
            <a:tailEnd len="med" w="med" type="none"/>
          </a:ln>
        </p:spPr>
      </p:cxnSp>
      <p:cxnSp>
        <p:nvCxnSpPr>
          <p:cNvPr id="168" name="Google Shape;168;p22"/>
          <p:cNvCxnSpPr/>
          <p:nvPr/>
        </p:nvCxnSpPr>
        <p:spPr>
          <a:xfrm>
            <a:off x="1753800" y="1078138"/>
            <a:ext cx="2980800" cy="11652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69" name="Google Shape;169;p22"/>
          <p:cNvCxnSpPr/>
          <p:nvPr/>
        </p:nvCxnSpPr>
        <p:spPr>
          <a:xfrm flipH="1">
            <a:off x="2045075" y="3123275"/>
            <a:ext cx="1313700" cy="8553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70" name="Google Shape;170;p22"/>
          <p:cNvSpPr txBox="1"/>
          <p:nvPr/>
        </p:nvSpPr>
        <p:spPr>
          <a:xfrm>
            <a:off x="421400" y="3978475"/>
            <a:ext cx="2193600" cy="669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מסך ניצחון וחזרה למסך הראשי</a:t>
            </a:r>
            <a:endParaRPr/>
          </a:p>
        </p:txBody>
      </p:sp>
      <p:cxnSp>
        <p:nvCxnSpPr>
          <p:cNvPr id="171" name="Google Shape;171;p22"/>
          <p:cNvCxnSpPr/>
          <p:nvPr/>
        </p:nvCxnSpPr>
        <p:spPr>
          <a:xfrm>
            <a:off x="5131100" y="3408350"/>
            <a:ext cx="1797000" cy="10782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72" name="Google Shape;172;p22"/>
          <p:cNvSpPr txBox="1"/>
          <p:nvPr/>
        </p:nvSpPr>
        <p:spPr>
          <a:xfrm>
            <a:off x="7151325" y="4077625"/>
            <a:ext cx="1871400" cy="855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 חזרה ללולאה הראשית</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45025"/>
            <a:ext cx="8520600" cy="33171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iw" sz="6000"/>
              <a:t>הנה סרטון קטן שמראה </a:t>
            </a:r>
            <a:endParaRPr sz="6000"/>
          </a:p>
          <a:p>
            <a:pPr indent="0" lvl="0" marL="0" rtl="1" algn="ctr">
              <a:spcBef>
                <a:spcPts val="0"/>
              </a:spcBef>
              <a:spcAft>
                <a:spcPts val="0"/>
              </a:spcAft>
              <a:buNone/>
            </a:pPr>
            <a:r>
              <a:rPr lang="iw" sz="6000"/>
              <a:t>איך לשחק ואיך בדיוק המשחק הולך</a:t>
            </a:r>
            <a:endParaRPr sz="6000"/>
          </a:p>
        </p:txBody>
      </p:sp>
      <p:sp>
        <p:nvSpPr>
          <p:cNvPr id="178" name="Google Shape;17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24" title="20190525_225602.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סיכום אישי:</a:t>
            </a:r>
            <a:endParaRPr/>
          </a:p>
        </p:txBody>
      </p:sp>
      <p:sp>
        <p:nvSpPr>
          <p:cNvPr id="191" name="Google Shape;191;p25"/>
          <p:cNvSpPr txBox="1"/>
          <p:nvPr>
            <p:ph idx="1" type="body"/>
          </p:nvPr>
        </p:nvSpPr>
        <p:spPr>
          <a:xfrm>
            <a:off x="235500" y="1228675"/>
            <a:ext cx="8520600" cy="3416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הסיבה שבחרתי בפרוייקט זה: </a:t>
            </a:r>
            <a:endParaRPr/>
          </a:p>
          <a:p>
            <a:pPr indent="0" lvl="0" marL="0" rtl="1" algn="r">
              <a:spcBef>
                <a:spcPts val="1600"/>
              </a:spcBef>
              <a:spcAft>
                <a:spcPts val="0"/>
              </a:spcAft>
              <a:buNone/>
            </a:pPr>
            <a:r>
              <a:rPr lang="iw"/>
              <a:t>1-אני מכיר את המשחק מלפני הרבה זמן והוא משחק חשיבה שמצריך </a:t>
            </a:r>
            <a:r>
              <a:rPr lang="iw"/>
              <a:t>חוכמה</a:t>
            </a:r>
            <a:r>
              <a:rPr lang="iw"/>
              <a:t> ומחשבה   </a:t>
            </a:r>
            <a:endParaRPr/>
          </a:p>
          <a:p>
            <a:pPr indent="0" lvl="0" marL="0" rtl="1" algn="r">
              <a:spcBef>
                <a:spcPts val="1600"/>
              </a:spcBef>
              <a:spcAft>
                <a:spcPts val="0"/>
              </a:spcAft>
              <a:buNone/>
            </a:pPr>
            <a:r>
              <a:rPr lang="iw"/>
              <a:t>2-המשחק היה נראה קשה לתכנות וזה בידוק מה שחיפשתי </a:t>
            </a:r>
            <a:r>
              <a:rPr lang="iw"/>
              <a:t>מבחינתי</a:t>
            </a:r>
            <a:r>
              <a:rPr lang="iw"/>
              <a:t> אם אין אתגר אין למה כי הסיבה שאני הולך ולומד וחוקר לגבי תכנות זה האתגר זה החשיבה על לוגיה וזה בעצם המטרה שלי.</a:t>
            </a:r>
            <a:endParaRPr/>
          </a:p>
          <a:p>
            <a:pPr indent="0" lvl="0" marL="0" rtl="1" algn="r">
              <a:spcBef>
                <a:spcPts val="1600"/>
              </a:spcBef>
              <a:spcAft>
                <a:spcPts val="0"/>
              </a:spcAft>
              <a:buNone/>
            </a:pPr>
            <a:r>
              <a:t/>
            </a:r>
            <a:endParaRPr/>
          </a:p>
          <a:p>
            <a:pPr indent="0" lvl="0" marL="0" rtl="1" algn="r">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iw"/>
              <a:t>אתגרים שהיו לי:</a:t>
            </a:r>
            <a:endParaRPr/>
          </a:p>
        </p:txBody>
      </p:sp>
      <p:sp>
        <p:nvSpPr>
          <p:cNvPr id="197" name="Google Shape;19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1-הקודי הכי גדול במשחק של נבע מזה שהמשבצת העליונה שונה משאר המשבצות דבר זה גרם לי לפצל את כל הקוד של המשחק ל3 חלקים חלק של לחיצה על שורה עליונה חלק של לחיצה על שורה אחת לפני עליונה ושורה רגילה בעצם הכפיל פי 3 את הקוד שלי מה שגרם לאחת מ הפרוצדורות להתארך יותר מהגודל  ההגיוני </a:t>
            </a:r>
            <a:endParaRPr/>
          </a:p>
          <a:p>
            <a:pPr indent="0" lvl="0" marL="0" rtl="1" algn="r">
              <a:spcBef>
                <a:spcPts val="1600"/>
              </a:spcBef>
              <a:spcAft>
                <a:spcPts val="0"/>
              </a:spcAft>
              <a:buNone/>
            </a:pPr>
            <a:r>
              <a:rPr lang="iw"/>
              <a:t>חוץ מזה תכנות המשחק די זרם לי למרות ש מופעלת לוגיה מסובכת כמעט בכל חלקי המשחק </a:t>
            </a:r>
            <a:endParaRPr/>
          </a:p>
          <a:p>
            <a:pPr indent="0" lvl="0" marL="0" rtl="1" algn="r">
              <a:spcBef>
                <a:spcPts val="1600"/>
              </a:spcBef>
              <a:spcAft>
                <a:spcPts val="1600"/>
              </a:spcAft>
              <a:buNone/>
            </a:pPr>
            <a:r>
              <a:rPr lang="iw"/>
              <a:t>2-לכתוב את התיק פרוייקט היה או עדיין (בזמן זה) אתגר שקשה לי, בעבודות בעלי מלל רב והרבה תוכן.</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iw"/>
              <a:t>קטעי קוד לקוחים\מסכים:</a:t>
            </a:r>
            <a:endParaRPr/>
          </a:p>
        </p:txBody>
      </p:sp>
      <p:sp>
        <p:nvSpPr>
          <p:cNvPr id="203" name="Google Shape;20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לקחתי את ה הדפסת מערך פיקסלים מזיתן</a:t>
            </a:r>
            <a:endParaRPr/>
          </a:p>
          <a:p>
            <a:pPr indent="0" lvl="0" marL="0" rtl="1" algn="r">
              <a:spcBef>
                <a:spcPts val="1600"/>
              </a:spcBef>
              <a:spcAft>
                <a:spcPts val="0"/>
              </a:spcAft>
              <a:buNone/>
            </a:pPr>
            <a:r>
              <a:rPr lang="iw"/>
              <a:t>ואת הפרוצדורה של </a:t>
            </a:r>
            <a:r>
              <a:rPr lang="iw"/>
              <a:t>פתיחת</a:t>
            </a:r>
            <a:r>
              <a:rPr lang="iw"/>
              <a:t> קובץ </a:t>
            </a:r>
            <a:endParaRPr/>
          </a:p>
          <a:p>
            <a:pPr indent="0" lvl="0" marL="0" rtl="1" algn="r">
              <a:spcBef>
                <a:spcPts val="1600"/>
              </a:spcBef>
              <a:spcAft>
                <a:spcPts val="0"/>
              </a:spcAft>
              <a:buNone/>
            </a:pPr>
            <a:r>
              <a:rPr lang="iw"/>
              <a:t>את המסכים שלי אופק הכין לי.</a:t>
            </a:r>
            <a:endParaRPr/>
          </a:p>
          <a:p>
            <a:pPr indent="0" lvl="0" marL="0" rtl="1" algn="r">
              <a:spcBef>
                <a:spcPts val="1600"/>
              </a:spcBef>
              <a:spcAft>
                <a:spcPts val="0"/>
              </a:spcAft>
              <a:buNone/>
            </a:pPr>
            <a:r>
              <a:t/>
            </a:r>
            <a:endParaRPr/>
          </a:p>
          <a:p>
            <a:pPr indent="0" lvl="0" marL="0" rtl="1" algn="r">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iw"/>
              <a:t>מחשבה שלי לגביי השנה והפרוייקט</a:t>
            </a:r>
            <a:endParaRPr/>
          </a:p>
        </p:txBody>
      </p:sp>
      <p:sp>
        <p:nvSpPr>
          <p:cNvPr id="209" name="Google Shape;20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השנה נהנתי מאוד מכל חומר הלימוד מהבסיס בתחילת שנה עד לעשיית </a:t>
            </a:r>
            <a:r>
              <a:rPr lang="iw"/>
              <a:t>הפרויקט </a:t>
            </a:r>
            <a:endParaRPr/>
          </a:p>
          <a:p>
            <a:pPr indent="0" lvl="0" marL="0" rtl="1" algn="r">
              <a:spcBef>
                <a:spcPts val="1600"/>
              </a:spcBef>
              <a:spcAft>
                <a:spcPts val="0"/>
              </a:spcAft>
              <a:buNone/>
            </a:pPr>
            <a:r>
              <a:rPr lang="iw"/>
              <a:t>אני חושב שהידע באסמבלר, ואיך המעבד והמחשב עובד עוזר לי ממש גם ב c# משום שאני מבין מה הולך "מאחורי הקלעים" של כל דבר שאני כותב.</a:t>
            </a:r>
            <a:endParaRPr/>
          </a:p>
          <a:p>
            <a:pPr indent="0" lvl="0" marL="0" rtl="1" algn="r">
              <a:spcBef>
                <a:spcPts val="1600"/>
              </a:spcBef>
              <a:spcAft>
                <a:spcPts val="0"/>
              </a:spcAft>
              <a:buNone/>
            </a:pPr>
            <a:r>
              <a:rPr lang="iw"/>
              <a:t>בנוסף כל הקטע של בניית פרויקט מההתחלה עד לסוף נותן הרגשה מספקת שאתה מצליח לסיים את המטרה שהצבתה לך.</a:t>
            </a:r>
            <a:endParaRPr/>
          </a:p>
          <a:p>
            <a:pPr indent="0" lvl="0" marL="0" rtl="1" algn="r">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iw"/>
              <a:t>קורידור</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sz="1300">
                <a:solidFill>
                  <a:schemeClr val="dk1"/>
                </a:solidFill>
              </a:rPr>
              <a:t>מטרת המשחק:להגיע לקצה השני של המשחק </a:t>
            </a:r>
            <a:endParaRPr sz="1300">
              <a:solidFill>
                <a:schemeClr val="dk1"/>
              </a:solidFill>
            </a:endParaRPr>
          </a:p>
          <a:p>
            <a:pPr indent="0" lvl="0" marL="0" rtl="0" algn="r">
              <a:spcBef>
                <a:spcPts val="1600"/>
              </a:spcBef>
              <a:spcAft>
                <a:spcPts val="0"/>
              </a:spcAft>
              <a:buClr>
                <a:schemeClr val="dk1"/>
              </a:buClr>
              <a:buSzPts val="1100"/>
              <a:buFont typeface="Arial"/>
              <a:buNone/>
            </a:pPr>
            <a:r>
              <a:rPr lang="iw" sz="1300">
                <a:solidFill>
                  <a:schemeClr val="dk1"/>
                </a:solidFill>
              </a:rPr>
              <a:t>כל שחקן בוחר בתורו אחד מהשניים: </a:t>
            </a:r>
            <a:endParaRPr sz="1300">
              <a:solidFill>
                <a:schemeClr val="dk1"/>
              </a:solidFill>
            </a:endParaRPr>
          </a:p>
          <a:p>
            <a:pPr indent="-311150" lvl="0" marL="457200" rtl="0" algn="r">
              <a:spcBef>
                <a:spcPts val="1600"/>
              </a:spcBef>
              <a:spcAft>
                <a:spcPts val="0"/>
              </a:spcAft>
              <a:buClr>
                <a:schemeClr val="dk1"/>
              </a:buClr>
              <a:buSzPts val="1300"/>
              <a:buChar char="●"/>
            </a:pPr>
            <a:r>
              <a:rPr lang="iw" sz="1300">
                <a:solidFill>
                  <a:schemeClr val="dk1"/>
                </a:solidFill>
              </a:rPr>
              <a:t>להזיז את החייל שלו צעד אחד </a:t>
            </a:r>
            <a:endParaRPr sz="1300">
              <a:solidFill>
                <a:schemeClr val="dk1"/>
              </a:solidFill>
            </a:endParaRPr>
          </a:p>
          <a:p>
            <a:pPr indent="-311150" lvl="0" marL="457200" rtl="0" algn="r">
              <a:spcBef>
                <a:spcPts val="0"/>
              </a:spcBef>
              <a:spcAft>
                <a:spcPts val="0"/>
              </a:spcAft>
              <a:buClr>
                <a:schemeClr val="dk1"/>
              </a:buClr>
              <a:buSzPts val="1300"/>
              <a:buChar char="●"/>
            </a:pPr>
            <a:r>
              <a:rPr lang="iw" sz="1300">
                <a:solidFill>
                  <a:schemeClr val="dk1"/>
                </a:solidFill>
              </a:rPr>
              <a:t>(לא באלכסון) או, להציב מחסום בפני יריביו ובכך למעשה </a:t>
            </a:r>
            <a:endParaRPr sz="1300">
              <a:solidFill>
                <a:schemeClr val="dk1"/>
              </a:solidFill>
            </a:endParaRPr>
          </a:p>
          <a:p>
            <a:pPr indent="-311150" lvl="0" marL="457200" rtl="0" algn="r">
              <a:spcBef>
                <a:spcPts val="0"/>
              </a:spcBef>
              <a:spcAft>
                <a:spcPts val="0"/>
              </a:spcAft>
              <a:buClr>
                <a:schemeClr val="dk1"/>
              </a:buClr>
              <a:buSzPts val="1300"/>
              <a:buChar char="●"/>
            </a:pPr>
            <a:r>
              <a:rPr lang="iw" sz="1300">
                <a:solidFill>
                  <a:schemeClr val="dk1"/>
                </a:solidFill>
              </a:rPr>
              <a:t>לבנות מבוך אשר יחסום ויעכב את יריביו.</a:t>
            </a:r>
            <a:endParaRPr sz="1300">
              <a:solidFill>
                <a:schemeClr val="dk1"/>
              </a:solidFill>
            </a:endParaRPr>
          </a:p>
          <a:p>
            <a:pPr indent="0" lvl="0" marL="0" rtl="1" algn="r">
              <a:spcBef>
                <a:spcPts val="1300"/>
              </a:spcBef>
              <a:spcAft>
                <a:spcPts val="0"/>
              </a:spcAft>
              <a:buNone/>
            </a:pPr>
            <a:r>
              <a:rPr lang="iw" sz="1300">
                <a:solidFill>
                  <a:schemeClr val="dk1"/>
                </a:solidFill>
              </a:rPr>
              <a:t>שימ לב שכמות החומות מוגבלת ושהחומות שאתה שם יכולות לחסום גם אותך</a:t>
            </a:r>
            <a:endParaRPr sz="1300">
              <a:solidFill>
                <a:schemeClr val="dk1"/>
              </a:solidFill>
            </a:endParaRPr>
          </a:p>
          <a:p>
            <a:pPr indent="0" lvl="0" marL="0" rtl="1" algn="r">
              <a:spcBef>
                <a:spcPts val="1300"/>
              </a:spcBef>
              <a:spcAft>
                <a:spcPts val="0"/>
              </a:spcAft>
              <a:buNone/>
            </a:pPr>
            <a:r>
              <a:rPr lang="iw" sz="1300">
                <a:solidFill>
                  <a:schemeClr val="dk1"/>
                </a:solidFill>
              </a:rPr>
              <a:t>קורידור הוא משחק של חשיבה עמוקה שימו לב לכול מהלך שאתם עושים איך הוא ישפיע לטווח הארוך</a:t>
            </a:r>
            <a:endParaRPr sz="1300">
              <a:solidFill>
                <a:schemeClr val="dk1"/>
              </a:solidFill>
            </a:endParaRPr>
          </a:p>
          <a:p>
            <a:pPr indent="0" lvl="0" marL="0" rtl="1" algn="r">
              <a:spcBef>
                <a:spcPts val="1300"/>
              </a:spcBef>
              <a:spcAft>
                <a:spcPts val="0"/>
              </a:spcAft>
              <a:buNone/>
            </a:pPr>
            <a:r>
              <a:rPr lang="iw" sz="1300">
                <a:solidFill>
                  <a:schemeClr val="dk1"/>
                </a:solidFill>
              </a:rPr>
              <a:t>אין לחסום לגמרי את הדרך לניצחון-מקרה כזה זהו הפסד טכני </a:t>
            </a:r>
            <a:endParaRPr sz="1300">
              <a:solidFill>
                <a:schemeClr val="dk1"/>
              </a:solidFill>
            </a:endParaRPr>
          </a:p>
          <a:p>
            <a:pPr indent="0" lvl="0" marL="0" rtl="1" algn="r">
              <a:spcBef>
                <a:spcPts val="1300"/>
              </a:spcBef>
              <a:spcAft>
                <a:spcPts val="0"/>
              </a:spcAft>
              <a:buNone/>
            </a:pPr>
            <a:r>
              <a:rPr lang="iw" sz="1300">
                <a:solidFill>
                  <a:schemeClr val="dk1"/>
                </a:solidFill>
              </a:rPr>
              <a:t>המשחק הוא לשני שחקנים.</a:t>
            </a:r>
            <a:endParaRPr sz="1300">
              <a:solidFill>
                <a:schemeClr val="dk1"/>
              </a:solidFill>
            </a:endParaRPr>
          </a:p>
          <a:p>
            <a:pPr indent="0" lvl="0" marL="0" rtl="1" algn="r">
              <a:spcBef>
                <a:spcPts val="1300"/>
              </a:spcBef>
              <a:spcAft>
                <a:spcPts val="1300"/>
              </a:spcAft>
              <a:buNone/>
            </a:pPr>
            <a:r>
              <a:rPr lang="iw" sz="1300">
                <a:solidFill>
                  <a:schemeClr val="dk1"/>
                </a:solidFill>
              </a:rPr>
              <a:t>הכחול תמיד מתחיל.</a:t>
            </a:r>
            <a:endParaRPr sz="1300">
              <a:solidFill>
                <a:schemeClr val="dk1"/>
              </a:solidFil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iw"/>
              <a:t>הוראות הפעלה לקורידור</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שם התוכנית להרצה:coridor.</a:t>
            </a:r>
            <a:endParaRPr/>
          </a:p>
          <a:p>
            <a:pPr indent="0" lvl="0" marL="0" rtl="1" algn="r">
              <a:spcBef>
                <a:spcPts val="1600"/>
              </a:spcBef>
              <a:spcAft>
                <a:spcPts val="0"/>
              </a:spcAft>
              <a:buNone/>
            </a:pPr>
            <a:r>
              <a:rPr lang="iw"/>
              <a:t>קבצים שצריכים לפני הרצה :כול תמונות הbmp בספרייה של נמצא קובץ המשח</a:t>
            </a:r>
            <a:r>
              <a:rPr lang="iw"/>
              <a:t>ק.</a:t>
            </a:r>
            <a:endParaRPr/>
          </a:p>
          <a:p>
            <a:pPr indent="0" lvl="0" marL="0" rtl="1" algn="r">
              <a:spcBef>
                <a:spcPts val="1600"/>
              </a:spcBef>
              <a:spcAft>
                <a:spcPts val="0"/>
              </a:spcAft>
              <a:buNone/>
            </a:pPr>
            <a:r>
              <a:rPr lang="iw"/>
              <a:t>יש להשתמש בעכבר כדאי לשחק .</a:t>
            </a:r>
            <a:endParaRPr/>
          </a:p>
          <a:p>
            <a:pPr indent="0" lvl="0" marL="0" rtl="1" algn="r">
              <a:spcBef>
                <a:spcPts val="1600"/>
              </a:spcBef>
              <a:spcAft>
                <a:spcPts val="1600"/>
              </a:spcAft>
              <a:buNone/>
            </a:pPr>
            <a:r>
              <a:rPr lang="iw"/>
              <a:t>יש לשים לב של כול קבצי המשחק נמצאים באותו תיקיה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iw"/>
              <a:t>תיאור הפתרון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אחזקת הנתונים: לגבי כל קוביה בלוח הוחזקה בצורה כזאת של </a:t>
            </a:r>
            <a:r>
              <a:rPr lang="iw"/>
              <a:t>לכל</a:t>
            </a:r>
            <a:r>
              <a:rPr lang="iw"/>
              <a:t> קוביה 5 word הראשון והשני זה האיקס והוואי שלה השלישי </a:t>
            </a:r>
            <a:r>
              <a:rPr lang="iw"/>
              <a:t>מייצג</a:t>
            </a:r>
            <a:r>
              <a:rPr lang="iw"/>
              <a:t> האם יש שחקן הרביעי והחמישי מייצגים את החומה האנכית והאופקית ובכך אני ניגש למידע בקלות רבה </a:t>
            </a:r>
            <a:endParaRPr/>
          </a:p>
          <a:p>
            <a:pPr indent="0" lvl="0" marL="0" rtl="1" algn="r">
              <a:spcBef>
                <a:spcPts val="1600"/>
              </a:spcBef>
              <a:spcAft>
                <a:spcPts val="0"/>
              </a:spcAft>
              <a:buNone/>
            </a:pPr>
            <a:r>
              <a:rPr lang="iw"/>
              <a:t>הדפסת שחקנים: להדפסת שחקנים השתמשתי במערך פיקסלים  ו </a:t>
            </a:r>
            <a:r>
              <a:rPr lang="iw"/>
              <a:t>בפרוצדורה </a:t>
            </a:r>
            <a:r>
              <a:rPr lang="iw"/>
              <a:t>המקבל איזה מערך ואיזה איקס וואי להתחיל להדפיס ומדפיסה חשוב לציין של לגודל שונה של קוביה יש להשתמש בפרוצדורה שונה.</a:t>
            </a:r>
            <a:endParaRPr/>
          </a:p>
          <a:p>
            <a:pPr indent="0" lvl="0" marL="0" rtl="1" algn="r">
              <a:spcBef>
                <a:spcPts val="1600"/>
              </a:spcBef>
              <a:spcAft>
                <a:spcPts val="1600"/>
              </a:spcAft>
              <a:buNone/>
            </a:pPr>
            <a:r>
              <a:rPr lang="iw"/>
              <a:t>אמצעי הפעלת המשחק העיקרי/יחיד הוא: העכבר משום שיש כמות גדולה של משבצות </a:t>
            </a:r>
            <a:r>
              <a:rPr lang="iw"/>
              <a:t>בעזרת</a:t>
            </a:r>
            <a:r>
              <a:rPr lang="iw"/>
              <a:t>  העכבר אפשר לבחור כל משבצת שאתה רוצה לעשות בה פעולה כל שהיא בקלות.</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891725" y="97950"/>
            <a:ext cx="1209900" cy="975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מסך ראשי</a:t>
            </a:r>
            <a:endParaRPr/>
          </a:p>
        </p:txBody>
      </p:sp>
      <p:sp>
        <p:nvSpPr>
          <p:cNvPr id="79" name="Google Shape;79;p17"/>
          <p:cNvSpPr txBox="1"/>
          <p:nvPr>
            <p:ph idx="1" type="body"/>
          </p:nvPr>
        </p:nvSpPr>
        <p:spPr>
          <a:xfrm>
            <a:off x="595000" y="2766400"/>
            <a:ext cx="1016100" cy="5949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lang="iw"/>
              <a:t>יציאה</a:t>
            </a:r>
            <a:endParaRPr/>
          </a:p>
        </p:txBody>
      </p:sp>
      <p:cxnSp>
        <p:nvCxnSpPr>
          <p:cNvPr id="80" name="Google Shape;80;p17"/>
          <p:cNvCxnSpPr/>
          <p:nvPr/>
        </p:nvCxnSpPr>
        <p:spPr>
          <a:xfrm flipH="1">
            <a:off x="1437775" y="1172200"/>
            <a:ext cx="2342400" cy="14748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7"/>
          <p:cNvCxnSpPr/>
          <p:nvPr/>
        </p:nvCxnSpPr>
        <p:spPr>
          <a:xfrm>
            <a:off x="5428550" y="1246575"/>
            <a:ext cx="2057400" cy="11898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7"/>
          <p:cNvCxnSpPr/>
          <p:nvPr/>
        </p:nvCxnSpPr>
        <p:spPr>
          <a:xfrm>
            <a:off x="4734500" y="1395300"/>
            <a:ext cx="1462500" cy="12147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7"/>
          <p:cNvCxnSpPr/>
          <p:nvPr/>
        </p:nvCxnSpPr>
        <p:spPr>
          <a:xfrm flipH="1">
            <a:off x="3420800" y="1308525"/>
            <a:ext cx="917100" cy="13758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7"/>
          <p:cNvSpPr txBox="1"/>
          <p:nvPr/>
        </p:nvSpPr>
        <p:spPr>
          <a:xfrm>
            <a:off x="2900200" y="2833000"/>
            <a:ext cx="830400" cy="5949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משחק</a:t>
            </a:r>
            <a:endParaRPr/>
          </a:p>
        </p:txBody>
      </p:sp>
      <p:sp>
        <p:nvSpPr>
          <p:cNvPr id="85" name="Google Shape;85;p17"/>
          <p:cNvSpPr txBox="1"/>
          <p:nvPr/>
        </p:nvSpPr>
        <p:spPr>
          <a:xfrm>
            <a:off x="5651650" y="2771025"/>
            <a:ext cx="1209900" cy="471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חוקים</a:t>
            </a:r>
            <a:endParaRPr/>
          </a:p>
        </p:txBody>
      </p:sp>
      <p:sp>
        <p:nvSpPr>
          <p:cNvPr id="86" name="Google Shape;86;p17"/>
          <p:cNvSpPr txBox="1"/>
          <p:nvPr/>
        </p:nvSpPr>
        <p:spPr>
          <a:xfrm>
            <a:off x="7411600" y="2647000"/>
            <a:ext cx="1016100" cy="4089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מידע</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4325500" y="242650"/>
            <a:ext cx="1177500" cy="6759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משחק </a:t>
            </a:r>
            <a:endParaRPr/>
          </a:p>
        </p:txBody>
      </p:sp>
      <p:sp>
        <p:nvSpPr>
          <p:cNvPr id="92" name="Google Shape;92;p18"/>
          <p:cNvSpPr txBox="1"/>
          <p:nvPr>
            <p:ph idx="1" type="body"/>
          </p:nvPr>
        </p:nvSpPr>
        <p:spPr>
          <a:xfrm>
            <a:off x="3011725" y="1115275"/>
            <a:ext cx="2824800" cy="2027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הדפסת לוח המשחק</a:t>
            </a:r>
            <a:endParaRPr/>
          </a:p>
          <a:p>
            <a:pPr indent="0" lvl="0" marL="0" rtl="1" algn="r">
              <a:spcBef>
                <a:spcPts val="1600"/>
              </a:spcBef>
              <a:spcAft>
                <a:spcPts val="0"/>
              </a:spcAft>
              <a:buNone/>
            </a:pPr>
            <a:r>
              <a:rPr lang="iw"/>
              <a:t>הדפסת שני השחקנים </a:t>
            </a:r>
            <a:endParaRPr/>
          </a:p>
          <a:p>
            <a:pPr indent="0" lvl="0" marL="0" rtl="1" algn="r">
              <a:spcBef>
                <a:spcPts val="1600"/>
              </a:spcBef>
              <a:spcAft>
                <a:spcPts val="1600"/>
              </a:spcAft>
              <a:buNone/>
            </a:pPr>
            <a:r>
              <a:rPr lang="iw"/>
              <a:t>וליהכנס ללולאה הראשית</a:t>
            </a:r>
            <a:endParaRPr/>
          </a:p>
        </p:txBody>
      </p:sp>
      <p:cxnSp>
        <p:nvCxnSpPr>
          <p:cNvPr id="93" name="Google Shape;93;p18"/>
          <p:cNvCxnSpPr/>
          <p:nvPr/>
        </p:nvCxnSpPr>
        <p:spPr>
          <a:xfrm flipH="1">
            <a:off x="5044300" y="818000"/>
            <a:ext cx="111600" cy="384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4325500" y="0"/>
            <a:ext cx="1073700" cy="359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sz="1400"/>
              <a:t>לולאה ראשית</a:t>
            </a:r>
            <a:endParaRPr sz="1400"/>
          </a:p>
        </p:txBody>
      </p:sp>
      <p:sp>
        <p:nvSpPr>
          <p:cNvPr id="99" name="Google Shape;99;p19"/>
          <p:cNvSpPr txBox="1"/>
          <p:nvPr>
            <p:ph idx="1" type="body"/>
          </p:nvPr>
        </p:nvSpPr>
        <p:spPr>
          <a:xfrm>
            <a:off x="4412250" y="1078100"/>
            <a:ext cx="1150500" cy="4959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lang="iw"/>
              <a:t>קלט עכבר</a:t>
            </a:r>
            <a:endParaRPr/>
          </a:p>
        </p:txBody>
      </p:sp>
      <p:cxnSp>
        <p:nvCxnSpPr>
          <p:cNvPr id="100" name="Google Shape;100;p19"/>
          <p:cNvCxnSpPr/>
          <p:nvPr/>
        </p:nvCxnSpPr>
        <p:spPr>
          <a:xfrm flipH="1">
            <a:off x="5019650" y="681675"/>
            <a:ext cx="12300" cy="2850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9"/>
          <p:cNvCxnSpPr/>
          <p:nvPr/>
        </p:nvCxnSpPr>
        <p:spPr>
          <a:xfrm>
            <a:off x="5626875" y="1586425"/>
            <a:ext cx="1189800" cy="8676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9"/>
          <p:cNvCxnSpPr>
            <a:stCxn id="99" idx="2"/>
          </p:cNvCxnSpPr>
          <p:nvPr/>
        </p:nvCxnSpPr>
        <p:spPr>
          <a:xfrm flipH="1">
            <a:off x="4945200" y="1574000"/>
            <a:ext cx="42300" cy="8058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9"/>
          <p:cNvCxnSpPr/>
          <p:nvPr/>
        </p:nvCxnSpPr>
        <p:spPr>
          <a:xfrm flipH="1">
            <a:off x="3532325" y="1660800"/>
            <a:ext cx="756000" cy="6072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9"/>
          <p:cNvCxnSpPr/>
          <p:nvPr/>
        </p:nvCxnSpPr>
        <p:spPr>
          <a:xfrm rot="10800000">
            <a:off x="2627375" y="594750"/>
            <a:ext cx="1561800" cy="5331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9"/>
          <p:cNvSpPr txBox="1"/>
          <p:nvPr/>
        </p:nvSpPr>
        <p:spPr>
          <a:xfrm>
            <a:off x="669275" y="198300"/>
            <a:ext cx="1561800" cy="6816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חזרה למסך הראשי</a:t>
            </a:r>
            <a:endParaRPr/>
          </a:p>
        </p:txBody>
      </p:sp>
      <p:sp>
        <p:nvSpPr>
          <p:cNvPr id="106" name="Google Shape;106;p19"/>
          <p:cNvSpPr txBox="1"/>
          <p:nvPr/>
        </p:nvSpPr>
        <p:spPr>
          <a:xfrm>
            <a:off x="3871800" y="2704150"/>
            <a:ext cx="2189100" cy="533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לחיצה על שורה אחת לפני עליונה</a:t>
            </a:r>
            <a:endParaRPr/>
          </a:p>
        </p:txBody>
      </p:sp>
      <p:sp>
        <p:nvSpPr>
          <p:cNvPr id="107" name="Google Shape;107;p19"/>
          <p:cNvSpPr txBox="1"/>
          <p:nvPr/>
        </p:nvSpPr>
        <p:spPr>
          <a:xfrm>
            <a:off x="1896275" y="2208525"/>
            <a:ext cx="1462500" cy="6072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לחיצה על שורה עליונה</a:t>
            </a:r>
            <a:endParaRPr/>
          </a:p>
        </p:txBody>
      </p:sp>
      <p:sp>
        <p:nvSpPr>
          <p:cNvPr id="108" name="Google Shape;108;p19"/>
          <p:cNvSpPr txBox="1"/>
          <p:nvPr/>
        </p:nvSpPr>
        <p:spPr>
          <a:xfrm>
            <a:off x="6804300" y="2659475"/>
            <a:ext cx="1462500" cy="4959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לחיצה על כול שאר לוח המשחק(לא עליונה ולא אחת לפני עליונה)</a:t>
            </a:r>
            <a:endParaRPr/>
          </a:p>
        </p:txBody>
      </p:sp>
      <p:cxnSp>
        <p:nvCxnSpPr>
          <p:cNvPr id="109" name="Google Shape;109;p19"/>
          <p:cNvCxnSpPr/>
          <p:nvPr/>
        </p:nvCxnSpPr>
        <p:spPr>
          <a:xfrm flipH="1">
            <a:off x="5812750" y="3688175"/>
            <a:ext cx="1065900" cy="6570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9"/>
          <p:cNvCxnSpPr/>
          <p:nvPr/>
        </p:nvCxnSpPr>
        <p:spPr>
          <a:xfrm>
            <a:off x="4966350" y="3237250"/>
            <a:ext cx="189600" cy="10458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9"/>
          <p:cNvCxnSpPr>
            <a:stCxn id="107" idx="2"/>
          </p:cNvCxnSpPr>
          <p:nvPr/>
        </p:nvCxnSpPr>
        <p:spPr>
          <a:xfrm>
            <a:off x="2627525" y="2815725"/>
            <a:ext cx="2057400" cy="13806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txBox="1"/>
          <p:nvPr/>
        </p:nvSpPr>
        <p:spPr>
          <a:xfrm>
            <a:off x="756025" y="4543350"/>
            <a:ext cx="7510800" cy="4959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לוגיקת הטיפול של שלושתם אותו הדבר רק כול אחד שונה קצת במערכי הפיקסלים ובפרוצ ההדפסה ובהדלי מיקום המשבצות</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234825" y="0"/>
            <a:ext cx="23796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sz="1800"/>
              <a:t>ממיין מבין לחיצה על מנת השמת חומה להזזת שחקן</a:t>
            </a:r>
            <a:endParaRPr sz="1800"/>
          </a:p>
        </p:txBody>
      </p:sp>
      <p:sp>
        <p:nvSpPr>
          <p:cNvPr id="118" name="Google Shape;118;p20"/>
          <p:cNvSpPr txBox="1"/>
          <p:nvPr>
            <p:ph idx="1" type="body"/>
          </p:nvPr>
        </p:nvSpPr>
        <p:spPr>
          <a:xfrm>
            <a:off x="881825" y="1090500"/>
            <a:ext cx="1473000" cy="6570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lang="iw"/>
              <a:t>שחקן</a:t>
            </a:r>
            <a:endParaRPr/>
          </a:p>
        </p:txBody>
      </p:sp>
      <p:sp>
        <p:nvSpPr>
          <p:cNvPr id="119" name="Google Shape;119;p20"/>
          <p:cNvSpPr txBox="1"/>
          <p:nvPr/>
        </p:nvSpPr>
        <p:spPr>
          <a:xfrm>
            <a:off x="6804300" y="1288975"/>
            <a:ext cx="1635900" cy="458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חומה</a:t>
            </a:r>
            <a:endParaRPr/>
          </a:p>
        </p:txBody>
      </p:sp>
      <p:cxnSp>
        <p:nvCxnSpPr>
          <p:cNvPr id="120" name="Google Shape;120;p20"/>
          <p:cNvCxnSpPr>
            <a:endCxn id="119" idx="0"/>
          </p:cNvCxnSpPr>
          <p:nvPr/>
        </p:nvCxnSpPr>
        <p:spPr>
          <a:xfrm>
            <a:off x="5825250" y="1003975"/>
            <a:ext cx="1797000" cy="2850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0"/>
          <p:cNvCxnSpPr/>
          <p:nvPr/>
        </p:nvCxnSpPr>
        <p:spPr>
          <a:xfrm flipH="1">
            <a:off x="2268025" y="712675"/>
            <a:ext cx="1536900" cy="5763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20"/>
          <p:cNvCxnSpPr/>
          <p:nvPr/>
        </p:nvCxnSpPr>
        <p:spPr>
          <a:xfrm flipH="1">
            <a:off x="8179900" y="1611225"/>
            <a:ext cx="24900" cy="3843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20"/>
          <p:cNvCxnSpPr/>
          <p:nvPr/>
        </p:nvCxnSpPr>
        <p:spPr>
          <a:xfrm>
            <a:off x="1995425" y="1549250"/>
            <a:ext cx="0" cy="3222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20"/>
          <p:cNvSpPr txBox="1"/>
          <p:nvPr/>
        </p:nvSpPr>
        <p:spPr>
          <a:xfrm>
            <a:off x="7628350" y="2113350"/>
            <a:ext cx="1128000" cy="458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בדיקת כמות חומות שיש לשחקן לשים אם אפס אז לחזור ללולאה הראשית</a:t>
            </a:r>
            <a:endParaRPr/>
          </a:p>
        </p:txBody>
      </p:sp>
      <p:sp>
        <p:nvSpPr>
          <p:cNvPr id="125" name="Google Shape;125;p20"/>
          <p:cNvSpPr txBox="1"/>
          <p:nvPr/>
        </p:nvSpPr>
        <p:spPr>
          <a:xfrm>
            <a:off x="4040425" y="1264175"/>
            <a:ext cx="1797000" cy="657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חזרה לולאה הראשית</a:t>
            </a:r>
            <a:endParaRPr/>
          </a:p>
        </p:txBody>
      </p:sp>
      <p:cxnSp>
        <p:nvCxnSpPr>
          <p:cNvPr id="126" name="Google Shape;126;p20"/>
          <p:cNvCxnSpPr>
            <a:endCxn id="125" idx="3"/>
          </p:cNvCxnSpPr>
          <p:nvPr/>
        </p:nvCxnSpPr>
        <p:spPr>
          <a:xfrm rot="10800000">
            <a:off x="5837425" y="1592675"/>
            <a:ext cx="1698000" cy="10224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20"/>
          <p:cNvSpPr txBox="1"/>
          <p:nvPr/>
        </p:nvSpPr>
        <p:spPr>
          <a:xfrm>
            <a:off x="1202225" y="2156550"/>
            <a:ext cx="2032500" cy="576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בודק האם קיים שחקן בקוביה שנלחצה אם לא תחזור לולאה הראשית</a:t>
            </a:r>
            <a:endParaRPr/>
          </a:p>
        </p:txBody>
      </p:sp>
      <p:cxnSp>
        <p:nvCxnSpPr>
          <p:cNvPr id="128" name="Google Shape;128;p20"/>
          <p:cNvCxnSpPr/>
          <p:nvPr/>
        </p:nvCxnSpPr>
        <p:spPr>
          <a:xfrm flipH="1" rot="10800000">
            <a:off x="3234725" y="1685700"/>
            <a:ext cx="1115700" cy="7590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20"/>
          <p:cNvSpPr txBox="1"/>
          <p:nvPr/>
        </p:nvSpPr>
        <p:spPr>
          <a:xfrm>
            <a:off x="7275275" y="3916500"/>
            <a:ext cx="1473000" cy="1022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בדיקת האם יכול לשים חומה אנכית או אופקית אם לא שניהם אז לחזור ללולאה הראשית</a:t>
            </a:r>
            <a:endParaRPr/>
          </a:p>
        </p:txBody>
      </p:sp>
      <p:cxnSp>
        <p:nvCxnSpPr>
          <p:cNvPr id="130" name="Google Shape;130;p20"/>
          <p:cNvCxnSpPr>
            <a:endCxn id="129" idx="0"/>
          </p:cNvCxnSpPr>
          <p:nvPr/>
        </p:nvCxnSpPr>
        <p:spPr>
          <a:xfrm flipH="1">
            <a:off x="8011775" y="3507600"/>
            <a:ext cx="106200" cy="4089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20"/>
          <p:cNvCxnSpPr/>
          <p:nvPr/>
        </p:nvCxnSpPr>
        <p:spPr>
          <a:xfrm rot="10800000">
            <a:off x="5502850" y="1821875"/>
            <a:ext cx="1574100" cy="23673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0"/>
          <p:cNvCxnSpPr/>
          <p:nvPr/>
        </p:nvCxnSpPr>
        <p:spPr>
          <a:xfrm flipH="1">
            <a:off x="2193575" y="3086100"/>
            <a:ext cx="99300" cy="7683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0"/>
          <p:cNvSpPr txBox="1"/>
          <p:nvPr/>
        </p:nvSpPr>
        <p:spPr>
          <a:xfrm>
            <a:off x="1140250" y="3966075"/>
            <a:ext cx="1635900" cy="5082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בדיקת אפשרויות תנועה של השחקן אםלא יכול לזוז בכלל (לא חוקי) לחזור ללולאה הראשית</a:t>
            </a:r>
            <a:endParaRPr/>
          </a:p>
        </p:txBody>
      </p:sp>
      <p:cxnSp>
        <p:nvCxnSpPr>
          <p:cNvPr id="134" name="Google Shape;134;p20"/>
          <p:cNvCxnSpPr>
            <a:stCxn id="133" idx="3"/>
            <a:endCxn id="125" idx="2"/>
          </p:cNvCxnSpPr>
          <p:nvPr/>
        </p:nvCxnSpPr>
        <p:spPr>
          <a:xfrm flipH="1" rot="10800000">
            <a:off x="2776150" y="1921275"/>
            <a:ext cx="2162700" cy="229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idx="1" type="body"/>
          </p:nvPr>
        </p:nvSpPr>
        <p:spPr>
          <a:xfrm>
            <a:off x="433800" y="1679250"/>
            <a:ext cx="1821900" cy="8925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lang="iw"/>
              <a:t>קבלת קלט עכבר חדש</a:t>
            </a:r>
            <a:endParaRPr/>
          </a:p>
        </p:txBody>
      </p:sp>
      <p:sp>
        <p:nvSpPr>
          <p:cNvPr id="140" name="Google Shape;140;p21"/>
          <p:cNvSpPr txBox="1"/>
          <p:nvPr/>
        </p:nvSpPr>
        <p:spPr>
          <a:xfrm>
            <a:off x="433800" y="185900"/>
            <a:ext cx="1821900" cy="768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הדפסת אפשרויות תנועה של השחקן כריבועים אפורים</a:t>
            </a:r>
            <a:endParaRPr/>
          </a:p>
        </p:txBody>
      </p:sp>
      <p:sp>
        <p:nvSpPr>
          <p:cNvPr id="141" name="Google Shape;141;p21"/>
          <p:cNvSpPr txBox="1"/>
          <p:nvPr/>
        </p:nvSpPr>
        <p:spPr>
          <a:xfrm>
            <a:off x="6841475" y="173525"/>
            <a:ext cx="1821900" cy="768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הדפסת חומה רק להצגת האופציה </a:t>
            </a:r>
            <a:endParaRPr/>
          </a:p>
        </p:txBody>
      </p:sp>
      <p:cxnSp>
        <p:nvCxnSpPr>
          <p:cNvPr id="142" name="Google Shape;142;p21"/>
          <p:cNvCxnSpPr>
            <a:stCxn id="140" idx="2"/>
          </p:cNvCxnSpPr>
          <p:nvPr/>
        </p:nvCxnSpPr>
        <p:spPr>
          <a:xfrm>
            <a:off x="1344750" y="95420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1"/>
          <p:cNvCxnSpPr>
            <a:endCxn id="139" idx="0"/>
          </p:cNvCxnSpPr>
          <p:nvPr/>
        </p:nvCxnSpPr>
        <p:spPr>
          <a:xfrm flipH="1">
            <a:off x="1344750" y="1028550"/>
            <a:ext cx="266400" cy="6507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1"/>
          <p:cNvSpPr txBox="1"/>
          <p:nvPr/>
        </p:nvSpPr>
        <p:spPr>
          <a:xfrm>
            <a:off x="557725" y="3061300"/>
            <a:ext cx="1871400" cy="768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בדיקה האם הלחץ במקום שיכול לזוז אליו אם לא לחזור ללולאה הראשית </a:t>
            </a:r>
            <a:endParaRPr sz="1800"/>
          </a:p>
        </p:txBody>
      </p:sp>
      <p:sp>
        <p:nvSpPr>
          <p:cNvPr id="145" name="Google Shape;145;p21"/>
          <p:cNvSpPr txBox="1"/>
          <p:nvPr/>
        </p:nvSpPr>
        <p:spPr>
          <a:xfrm>
            <a:off x="7386800" y="1363325"/>
            <a:ext cx="1474800" cy="6507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קבלת קלט עכבר חדש </a:t>
            </a:r>
            <a:endParaRPr/>
          </a:p>
        </p:txBody>
      </p:sp>
      <p:cxnSp>
        <p:nvCxnSpPr>
          <p:cNvPr id="146" name="Google Shape;146;p21"/>
          <p:cNvCxnSpPr>
            <a:endCxn id="144" idx="0"/>
          </p:cNvCxnSpPr>
          <p:nvPr/>
        </p:nvCxnSpPr>
        <p:spPr>
          <a:xfrm flipH="1">
            <a:off x="1493425" y="2392000"/>
            <a:ext cx="117900" cy="6693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1"/>
          <p:cNvCxnSpPr>
            <a:endCxn id="145" idx="0"/>
          </p:cNvCxnSpPr>
          <p:nvPr/>
        </p:nvCxnSpPr>
        <p:spPr>
          <a:xfrm>
            <a:off x="8117900" y="793325"/>
            <a:ext cx="6300" cy="5700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1"/>
          <p:cNvSpPr txBox="1"/>
          <p:nvPr/>
        </p:nvSpPr>
        <p:spPr>
          <a:xfrm>
            <a:off x="7126525" y="2503575"/>
            <a:ext cx="1735200" cy="570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בדיקה האם בחר לשנות את מצב החומה (אם יכול) לאנכית/אופקית במקרה זה יתבצע ההדפסה החדשה ויחזור לקבל קלט עכבר חדש עד שיאשר את החומה או בחר לאשר את החומה שמוצגת </a:t>
            </a:r>
            <a:endParaRPr/>
          </a:p>
        </p:txBody>
      </p:sp>
      <p:cxnSp>
        <p:nvCxnSpPr>
          <p:cNvPr id="149" name="Google Shape;149;p21"/>
          <p:cNvCxnSpPr>
            <a:stCxn id="148" idx="1"/>
            <a:endCxn id="148" idx="1"/>
          </p:cNvCxnSpPr>
          <p:nvPr/>
        </p:nvCxnSpPr>
        <p:spPr>
          <a:xfrm>
            <a:off x="7126525" y="2788575"/>
            <a:ext cx="0" cy="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1"/>
          <p:cNvCxnSpPr>
            <a:endCxn id="145" idx="1"/>
          </p:cNvCxnSpPr>
          <p:nvPr/>
        </p:nvCxnSpPr>
        <p:spPr>
          <a:xfrm rot="-5400000">
            <a:off x="6434000" y="1934975"/>
            <a:ext cx="1199100" cy="706500"/>
          </a:xfrm>
          <a:prstGeom prst="curvedConnector2">
            <a:avLst/>
          </a:prstGeom>
          <a:noFill/>
          <a:ln cap="flat" cmpd="sng" w="9525">
            <a:solidFill>
              <a:schemeClr val="dk2"/>
            </a:solidFill>
            <a:prstDash val="solid"/>
            <a:round/>
            <a:headEnd len="med" w="med" type="none"/>
            <a:tailEnd len="med" w="med" type="none"/>
          </a:ln>
        </p:spPr>
      </p:cxnSp>
      <p:cxnSp>
        <p:nvCxnSpPr>
          <p:cNvPr id="151" name="Google Shape;151;p21"/>
          <p:cNvCxnSpPr>
            <a:stCxn id="145" idx="2"/>
            <a:endCxn id="148" idx="0"/>
          </p:cNvCxnSpPr>
          <p:nvPr/>
        </p:nvCxnSpPr>
        <p:spPr>
          <a:xfrm flipH="1">
            <a:off x="7994000" y="2014025"/>
            <a:ext cx="130200" cy="4896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1"/>
          <p:cNvCxnSpPr>
            <a:stCxn id="145" idx="1"/>
            <a:endCxn id="145" idx="1"/>
          </p:cNvCxnSpPr>
          <p:nvPr/>
        </p:nvCxnSpPr>
        <p:spPr>
          <a:xfrm>
            <a:off x="7386800" y="1688675"/>
            <a:ext cx="0" cy="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1"/>
          <p:cNvSpPr txBox="1"/>
          <p:nvPr/>
        </p:nvSpPr>
        <p:spPr>
          <a:xfrm>
            <a:off x="3544675" y="1945850"/>
            <a:ext cx="1890000" cy="892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a:t>חזרה ללואה הראשית</a:t>
            </a:r>
            <a:endParaRPr/>
          </a:p>
        </p:txBody>
      </p:sp>
      <p:cxnSp>
        <p:nvCxnSpPr>
          <p:cNvPr id="154" name="Google Shape;154;p21"/>
          <p:cNvCxnSpPr>
            <a:endCxn id="153" idx="2"/>
          </p:cNvCxnSpPr>
          <p:nvPr/>
        </p:nvCxnSpPr>
        <p:spPr>
          <a:xfrm flipH="1" rot="10800000">
            <a:off x="2428975" y="2838350"/>
            <a:ext cx="2060700" cy="607200"/>
          </a:xfrm>
          <a:prstGeom prst="bentConnector2">
            <a:avLst/>
          </a:prstGeom>
          <a:noFill/>
          <a:ln cap="flat" cmpd="sng" w="9525">
            <a:solidFill>
              <a:schemeClr val="dk2"/>
            </a:solidFill>
            <a:prstDash val="solid"/>
            <a:round/>
            <a:headEnd len="med" w="med" type="none"/>
            <a:tailEnd len="med" w="med" type="none"/>
          </a:ln>
        </p:spPr>
      </p:cxnSp>
      <p:cxnSp>
        <p:nvCxnSpPr>
          <p:cNvPr id="155" name="Google Shape;155;p21"/>
          <p:cNvCxnSpPr/>
          <p:nvPr/>
        </p:nvCxnSpPr>
        <p:spPr>
          <a:xfrm flipH="1">
            <a:off x="1474825" y="3829600"/>
            <a:ext cx="18600" cy="11157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1"/>
          <p:cNvCxnSpPr/>
          <p:nvPr/>
        </p:nvCxnSpPr>
        <p:spPr>
          <a:xfrm flipH="1">
            <a:off x="8080825" y="4647750"/>
            <a:ext cx="74400" cy="4587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1"/>
          <p:cNvCxnSpPr>
            <a:stCxn id="153" idx="2"/>
            <a:endCxn id="153" idx="2"/>
          </p:cNvCxnSpPr>
          <p:nvPr/>
        </p:nvCxnSpPr>
        <p:spPr>
          <a:xfrm>
            <a:off x="4489675" y="2838350"/>
            <a:ext cx="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