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3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F06FA-3E42-4822-955C-80D3F53AA50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34CAF-4D6A-4751-AE93-6155E4B9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34CAF-4D6A-4751-AE93-6155E4B9C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/>
        </p:nvGraphicFramePr>
        <p:xfrm>
          <a:off x="818147" y="665380"/>
          <a:ext cx="23509706" cy="35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590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3210674">
                  <a:extLst>
                    <a:ext uri="{9D8B030D-6E8A-4147-A177-3AD203B41FA5}">
                      <a16:colId xmlns:a16="http://schemas.microsoft.com/office/drawing/2014/main" val="3944608498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3295376166"/>
                    </a:ext>
                  </a:extLst>
                </a:gridCol>
              </a:tblGrid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Deep Learning</a:t>
                      </a:r>
                      <a:endParaRPr lang="en-GB" sz="4000" dirty="0"/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600" dirty="0"/>
                        <a:t>Colorization of grayscale images</a:t>
                      </a:r>
                    </a:p>
                    <a:p>
                      <a:pPr algn="ctr"/>
                      <a:r>
                        <a:rPr lang="en-US" sz="5400" dirty="0"/>
                        <a:t>Tal Ladijinsky , Lior Danon</a:t>
                      </a:r>
                      <a:endParaRPr lang="en-GB" sz="5400" dirty="0"/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</a:rPr>
                        <a:t>Teddy Lazebnik</a:t>
                      </a:r>
                      <a:endParaRPr lang="en-GB" sz="5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0668"/>
                  </a:ext>
                </a:extLst>
              </a:tr>
            </a:tbl>
          </a:graphicData>
        </a:graphic>
      </p:graphicFrame>
      <p:pic>
        <p:nvPicPr>
          <p:cNvPr id="1026" name="Picture 1" descr="Related image">
            <a:extLst>
              <a:ext uri="{FF2B5EF4-FFF2-40B4-BE49-F238E27FC236}">
                <a16:creationId xmlns:a16="http://schemas.microsoft.com/office/drawing/2014/main" id="{5A5333D2-7388-4619-A766-D87FC17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513" y="1040568"/>
            <a:ext cx="4252557" cy="281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E9B59-38DC-46AD-A4E5-9A55979323A6}"/>
              </a:ext>
            </a:extLst>
          </p:cNvPr>
          <p:cNvSpPr/>
          <p:nvPr/>
        </p:nvSpPr>
        <p:spPr>
          <a:xfrm>
            <a:off x="818147" y="4591050"/>
            <a:ext cx="23509706" cy="30743308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0C4B5-F5B8-4CD6-A7D8-04B1E00FA4E5}"/>
              </a:ext>
            </a:extLst>
          </p:cNvPr>
          <p:cNvSpPr/>
          <p:nvPr/>
        </p:nvSpPr>
        <p:spPr>
          <a:xfrm>
            <a:off x="818147" y="4591051"/>
            <a:ext cx="11781840" cy="4237488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solidFill>
                  <a:schemeClr val="tx1"/>
                </a:solidFill>
              </a:rPr>
              <a:t>Introduction</a:t>
            </a:r>
            <a:endParaRPr lang="en-US" sz="4800" b="1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Coloring grayscale photos today is done by photoshop professionals and takes many hours.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We wish to achieve better result.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We intend to shorten the time needed. </a:t>
            </a:r>
            <a:endParaRPr lang="en-US" sz="53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5C3F0-A59B-4983-A6D6-0EF36FFAC2BE}"/>
              </a:ext>
            </a:extLst>
          </p:cNvPr>
          <p:cNvSpPr/>
          <p:nvPr/>
        </p:nvSpPr>
        <p:spPr>
          <a:xfrm>
            <a:off x="7107324" y="21082511"/>
            <a:ext cx="6586641" cy="14251849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solidFill>
                  <a:schemeClr val="tx1"/>
                </a:solidFill>
              </a:rPr>
              <a:t>Conclusions</a:t>
            </a:r>
            <a:endParaRPr lang="en-US" sz="4800" b="1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U shaped network as encoder and decoder improves the CNN performance.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Image coloring is possible using deep learning techniques.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Miss-colorizations of objects may occur.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The main drawback is it is slow to train.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The secondary drawback is there is a trade-off between localization accuracy and the use of context.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Further research is necessary. </a:t>
            </a:r>
            <a:endParaRPr lang="en-US" sz="53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EACD15-E8EC-4B23-899A-2FC010AEFDB9}"/>
              </a:ext>
            </a:extLst>
          </p:cNvPr>
          <p:cNvSpPr/>
          <p:nvPr/>
        </p:nvSpPr>
        <p:spPr>
          <a:xfrm>
            <a:off x="14924314" y="29077921"/>
            <a:ext cx="9430526" cy="6256438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solidFill>
                  <a:schemeClr val="tx1"/>
                </a:solidFill>
              </a:rPr>
              <a:t>Discussions</a:t>
            </a:r>
            <a:endParaRPr lang="en-US" sz="4800" b="1" dirty="0">
              <a:solidFill>
                <a:schemeClr val="tx1"/>
              </a:solidFill>
            </a:endParaRPr>
          </a:p>
          <a:p>
            <a:r>
              <a:rPr lang="en-US" sz="5200" dirty="0">
                <a:solidFill>
                  <a:schemeClr val="tx1"/>
                </a:solidFill>
              </a:rPr>
              <a:t>Future research may include</a:t>
            </a:r>
            <a:r>
              <a:rPr lang="en-US" sz="4800" dirty="0">
                <a:solidFill>
                  <a:schemeClr val="tx1"/>
                </a:solidFill>
              </a:rPr>
              <a:t>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Changing model hyper-parameters.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Exploring different architectures.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Expanding the image dataset.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Further training of the CNN.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3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0F3E6-9997-41BF-9B09-7319AA416319}"/>
              </a:ext>
            </a:extLst>
          </p:cNvPr>
          <p:cNvSpPr/>
          <p:nvPr/>
        </p:nvSpPr>
        <p:spPr>
          <a:xfrm>
            <a:off x="872121" y="12305796"/>
            <a:ext cx="11439107" cy="4610603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400" b="1" dirty="0">
              <a:solidFill>
                <a:schemeClr val="tx1"/>
              </a:solidFill>
            </a:endParaRPr>
          </a:p>
          <a:p>
            <a:endParaRPr lang="en-US" sz="5400" b="1" dirty="0">
              <a:solidFill>
                <a:schemeClr val="tx1"/>
              </a:solidFill>
            </a:endParaRPr>
          </a:p>
          <a:p>
            <a:r>
              <a:rPr lang="en-US" sz="5400" b="1" dirty="0">
                <a:solidFill>
                  <a:schemeClr val="tx1"/>
                </a:solidFill>
              </a:rPr>
              <a:t>Results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We achieved 331.0627 loss in MSE.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tx1"/>
                </a:solidFill>
              </a:rPr>
              <a:t>The model </a:t>
            </a:r>
            <a:r>
              <a:rPr lang="en-US" sz="4800" dirty="0">
                <a:solidFill>
                  <a:schemeClr val="tx1"/>
                </a:solidFill>
              </a:rPr>
              <a:t>works well with sea, sky and clouds.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U shaped net unique architecture enhanced the performance of the model.</a:t>
            </a:r>
          </a:p>
          <a:p>
            <a:endParaRPr lang="en-US" sz="53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84B26-ACA8-4BAA-A39D-32CBB09BA546}"/>
              </a:ext>
            </a:extLst>
          </p:cNvPr>
          <p:cNvSpPr/>
          <p:nvPr/>
        </p:nvSpPr>
        <p:spPr>
          <a:xfrm>
            <a:off x="12888746" y="4655994"/>
            <a:ext cx="11439107" cy="10053029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solidFill>
                  <a:schemeClr val="tx1"/>
                </a:solidFill>
              </a:rPr>
              <a:t>Method</a:t>
            </a:r>
            <a:endParaRPr lang="en-US" sz="4800" b="1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We split the data to train and test data by 80% and 20% respectively.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We created an end to end solution by creating Neural Network inspired by U-Net which functioned as encoder and decoder with using skip connections to complete the loss data created by the pooling layers which contains 32 layers and </a:t>
            </a:r>
            <a:r>
              <a:rPr lang="en-US" sz="4800" dirty="0">
                <a:solidFill>
                  <a:schemeClr val="tx1"/>
                </a:solidFill>
                <a:sym typeface="Century Gothic"/>
              </a:rPr>
              <a:t>7,760,355 trainable params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We used </a:t>
            </a:r>
            <a:r>
              <a:rPr lang="en-US" sz="4800" dirty="0" err="1">
                <a:solidFill>
                  <a:schemeClr val="tx1"/>
                </a:solidFill>
              </a:rPr>
              <a:t>ReLU</a:t>
            </a:r>
            <a:r>
              <a:rPr lang="en-US" sz="4800" dirty="0">
                <a:solidFill>
                  <a:schemeClr val="tx1"/>
                </a:solidFill>
              </a:rPr>
              <a:t> as activation function, MSE as cost function and Adam as optimizer.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The model was trained for 9 epochs.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CA873-F4FF-41B8-9E1E-E2538FD3B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17605254"/>
            <a:ext cx="6289177" cy="17729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C5666-6FC9-457B-A80F-197FF2438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36" y="9163188"/>
            <a:ext cx="9774693" cy="31426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FA426B-5C92-49DE-8D59-47EC58E9A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51" y="14540947"/>
            <a:ext cx="9774694" cy="31426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816272-2695-4A9B-8CC2-57F75397F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51" y="18196950"/>
            <a:ext cx="9774693" cy="314260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65CA1F0-A2B5-4B28-8E0F-BAD755D2F43D}"/>
              </a:ext>
            </a:extLst>
          </p:cNvPr>
          <p:cNvSpPr/>
          <p:nvPr/>
        </p:nvSpPr>
        <p:spPr>
          <a:xfrm>
            <a:off x="872121" y="33395366"/>
            <a:ext cx="28729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/>
              <a:t>Our</a:t>
            </a:r>
          </a:p>
          <a:p>
            <a:pPr algn="ctr"/>
            <a:r>
              <a:rPr lang="en-US" sz="4000" b="1" dirty="0"/>
              <a:t>Model</a:t>
            </a:r>
          </a:p>
          <a:p>
            <a:pPr algn="ctr"/>
            <a:r>
              <a:rPr lang="en-US" sz="4000" b="1" dirty="0"/>
              <a:t>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9B9BC-0608-48F0-9E6C-1F6BA548DE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61" y="17905410"/>
            <a:ext cx="4941426" cy="3328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F7390-9ECF-4A50-BB84-E167EE5F9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51" y="21852952"/>
            <a:ext cx="9774693" cy="3142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8CDE91-1F3C-4DEA-8D54-9A64F90E12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51" y="25357511"/>
            <a:ext cx="9774695" cy="31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249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swd` 56df</cp:lastModifiedBy>
  <cp:revision>62</cp:revision>
  <dcterms:created xsi:type="dcterms:W3CDTF">2019-01-27T10:54:29Z</dcterms:created>
  <dcterms:modified xsi:type="dcterms:W3CDTF">2020-06-25T11:36:47Z</dcterms:modified>
</cp:coreProperties>
</file>