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y="5143500" cx="9144000"/>
  <p:notesSz cx="6858000" cy="9144000"/>
  <p:embeddedFontLst>
    <p:embeddedFont>
      <p:font typeface="Raleway"/>
      <p:regular r:id="rId92"/>
      <p:bold r:id="rId93"/>
      <p:italic r:id="rId94"/>
      <p:boldItalic r:id="rId95"/>
    </p:embeddedFont>
    <p:embeddedFont>
      <p:font typeface="Lato"/>
      <p:regular r:id="rId96"/>
      <p:bold r:id="rId97"/>
      <p:italic r:id="rId98"/>
      <p:boldItalic r:id="rId99"/>
    </p:embeddedFont>
    <p:embeddedFont>
      <p:font typeface="Parisienne"/>
      <p:regular r:id="rId100"/>
    </p:embeddedFont>
    <p:embeddedFont>
      <p:font typeface="Century Gothic"/>
      <p:regular r:id="rId101"/>
      <p:bold r:id="rId102"/>
      <p:italic r:id="rId103"/>
      <p:bold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4" Type="http://schemas.openxmlformats.org/officeDocument/2006/relationships/font" Target="fonts/CenturyGothic-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CenturyGothic-italic.fntdata"/><Relationship Id="rId102" Type="http://schemas.openxmlformats.org/officeDocument/2006/relationships/font" Target="fonts/CenturyGothic-bold.fntdata"/><Relationship Id="rId101" Type="http://schemas.openxmlformats.org/officeDocument/2006/relationships/font" Target="fonts/CenturyGothic-regular.fntdata"/><Relationship Id="rId100" Type="http://schemas.openxmlformats.org/officeDocument/2006/relationships/font" Target="fonts/Parisienne-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aleway-boldItalic.fntdata"/><Relationship Id="rId94" Type="http://schemas.openxmlformats.org/officeDocument/2006/relationships/font" Target="fonts/Raleway-italic.fntdata"/><Relationship Id="rId97" Type="http://schemas.openxmlformats.org/officeDocument/2006/relationships/font" Target="fonts/Lato-bold.fntdata"/><Relationship Id="rId96" Type="http://schemas.openxmlformats.org/officeDocument/2006/relationships/font" Target="fonts/Lato-regular.fntdata"/><Relationship Id="rId11" Type="http://schemas.openxmlformats.org/officeDocument/2006/relationships/slide" Target="slides/slide6.xml"/><Relationship Id="rId99" Type="http://schemas.openxmlformats.org/officeDocument/2006/relationships/font" Target="fonts/Lato-boldItalic.fntdata"/><Relationship Id="rId10" Type="http://schemas.openxmlformats.org/officeDocument/2006/relationships/slide" Target="slides/slide5.xml"/><Relationship Id="rId98"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Raleway-bold.fntdata"/><Relationship Id="rId92" Type="http://schemas.openxmlformats.org/officeDocument/2006/relationships/font" Target="fonts/Raleway-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c08cc18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08cc18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616ed7a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616ed7a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5ed7505e2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5ed7505e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5ed7505e2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ed7505e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5ed7505e2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ed7505e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5ed7505e2_0_2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5ed7505e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5ed7505e2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ed7505e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5ed7505e2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ed7505e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5ed7505e2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ed7505e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5ed7505e2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ed7505e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ccbedb90a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ccbedb9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5ed7505e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ed7505e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ab7f85db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b7f85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cb87c13ac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b87c13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61356114a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6135611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61356114a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6135611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61356114a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61356114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d4db25864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d4db2586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60ad6bf5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60ad6b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60c7932b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60c7932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d3ab9f5fa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d3ab9f5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60c7932b0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60c7932b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66c0814d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6c0814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da4fa4cf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da4fa4c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61356114a_3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61356114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d3ab9f5fa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d3ab9f5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61356114a_3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61356114a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61356114a_3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61356114a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61356114a_3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61356114a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61356114a_5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61356114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61356114a_5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61356114a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61356114a_5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61356114a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ab439064a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b439064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6135611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613561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76135611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6135611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76135611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6135611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6135611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6135611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61356114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6135611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6135611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6135611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61356114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6135611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6135611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6135611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61356114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6135611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76135611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6135611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439064a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439064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761356114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61356114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61356114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61356114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61356114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61356114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763126cd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63126cd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7644eda5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644eda5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644eda5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644eda5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644eda5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644eda5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7644eda5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7644eda5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644eda5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644eda5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6d4087486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d4087486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60ad6bf5f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0ad6bf5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6d34e15c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d34e15cc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d34e15c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d34e15c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6d3ab9f5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d3ab9f5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6d408748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d408748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6d3ab9f5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d3ab9f5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6d4087486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6d4087486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644eda51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644eda51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6d34e15c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d34e15c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6d34e15cc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6d34e15c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6d34e15cc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d34e15c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cb87c13ac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b87c13a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6d408748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d408748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6d408748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6d408748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6d408748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6d408748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6d408748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d408748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d4087486b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6d408748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6d4087486b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d4087486b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6d4087486b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6d4087486b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6d4087486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6d4087486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6d4087486b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6d4087486b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6d4087486b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6d4087486b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61356114a_2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61356114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d4087486b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d4087486b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6d4087486b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6d4087486b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6d4087486b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d4087486b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6d4087486b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d4087486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6d4087486b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6d4087486b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ab439064a_0_3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ab439064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ab7f85db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ab7f85db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cb87c13ac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b87c13a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 Id="rId10" Type="http://schemas.openxmlformats.org/officeDocument/2006/relationships/image" Target="../media/image34.png"/><Relationship Id="rId9"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38.png"/><Relationship Id="rId6" Type="http://schemas.openxmlformats.org/officeDocument/2006/relationships/image" Target="../media/image30.png"/><Relationship Id="rId7" Type="http://schemas.openxmlformats.org/officeDocument/2006/relationships/image" Target="../media/image26.png"/><Relationship Id="rId8"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58.png"/><Relationship Id="rId7" Type="http://schemas.openxmlformats.org/officeDocument/2006/relationships/image" Target="../media/image44.png"/><Relationship Id="rId8"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46.png"/><Relationship Id="rId9" Type="http://schemas.openxmlformats.org/officeDocument/2006/relationships/image" Target="../media/image50.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62.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56.png"/><Relationship Id="rId4" Type="http://schemas.openxmlformats.org/officeDocument/2006/relationships/image" Target="../media/image55.png"/><Relationship Id="rId5" Type="http://schemas.openxmlformats.org/officeDocument/2006/relationships/image" Target="../media/image8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7.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1.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9.png"/><Relationship Id="rId4" Type="http://schemas.openxmlformats.org/officeDocument/2006/relationships/image" Target="../media/image63.png"/><Relationship Id="rId5" Type="http://schemas.openxmlformats.org/officeDocument/2006/relationships/image" Target="../media/image65.png"/><Relationship Id="rId6" Type="http://schemas.openxmlformats.org/officeDocument/2006/relationships/image" Target="../media/image7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78.png"/><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66.png"/><Relationship Id="rId4" Type="http://schemas.openxmlformats.org/officeDocument/2006/relationships/image" Target="../media/image86.png"/><Relationship Id="rId5" Type="http://schemas.openxmlformats.org/officeDocument/2006/relationships/image" Target="../media/image74.png"/><Relationship Id="rId6" Type="http://schemas.openxmlformats.org/officeDocument/2006/relationships/image" Target="../media/image76.png"/><Relationship Id="rId7" Type="http://schemas.openxmlformats.org/officeDocument/2006/relationships/image" Target="../media/image71.png"/><Relationship Id="rId8" Type="http://schemas.openxmlformats.org/officeDocument/2006/relationships/image" Target="../media/image7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7.png"/><Relationship Id="rId4" Type="http://schemas.openxmlformats.org/officeDocument/2006/relationships/image" Target="../media/image75.png"/><Relationship Id="rId5" Type="http://schemas.openxmlformats.org/officeDocument/2006/relationships/image" Target="../media/image80.png"/><Relationship Id="rId6" Type="http://schemas.openxmlformats.org/officeDocument/2006/relationships/image" Target="../media/image6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70.png"/><Relationship Id="rId4" Type="http://schemas.openxmlformats.org/officeDocument/2006/relationships/image" Target="../media/image81.png"/><Relationship Id="rId5" Type="http://schemas.openxmlformats.org/officeDocument/2006/relationships/image" Target="../media/image8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7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79.png"/><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88.png"/><Relationship Id="rId4" Type="http://schemas.openxmlformats.org/officeDocument/2006/relationships/image" Target="../media/image84.png"/><Relationship Id="rId5" Type="http://schemas.openxmlformats.org/officeDocument/2006/relationships/image" Target="../media/image8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4.png"/><Relationship Id="rId4" Type="http://schemas.openxmlformats.org/officeDocument/2006/relationships/image" Target="../media/image91.png"/><Relationship Id="rId5" Type="http://schemas.openxmlformats.org/officeDocument/2006/relationships/image" Target="../media/image9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0.png"/><Relationship Id="rId4" Type="http://schemas.openxmlformats.org/officeDocument/2006/relationships/image" Target="../media/image9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0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99.png"/><Relationship Id="rId4" Type="http://schemas.openxmlformats.org/officeDocument/2006/relationships/image" Target="../media/image101.png"/><Relationship Id="rId5" Type="http://schemas.openxmlformats.org/officeDocument/2006/relationships/image" Target="../media/image93.png"/><Relationship Id="rId6" Type="http://schemas.openxmlformats.org/officeDocument/2006/relationships/image" Target="../media/image102.png"/><Relationship Id="rId7" Type="http://schemas.openxmlformats.org/officeDocument/2006/relationships/image" Target="../media/image98.png"/><Relationship Id="rId8" Type="http://schemas.openxmlformats.org/officeDocument/2006/relationships/image" Target="../media/image1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06.png"/><Relationship Id="rId4" Type="http://schemas.openxmlformats.org/officeDocument/2006/relationships/image" Target="../media/image1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30.png"/><Relationship Id="rId4" Type="http://schemas.openxmlformats.org/officeDocument/2006/relationships/image" Target="../media/image104.png"/><Relationship Id="rId5" Type="http://schemas.openxmlformats.org/officeDocument/2006/relationships/image" Target="../media/image1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14.png"/><Relationship Id="rId4" Type="http://schemas.openxmlformats.org/officeDocument/2006/relationships/image" Target="../media/image105.png"/><Relationship Id="rId5" Type="http://schemas.openxmlformats.org/officeDocument/2006/relationships/image" Target="../media/image107.png"/><Relationship Id="rId6" Type="http://schemas.openxmlformats.org/officeDocument/2006/relationships/image" Target="../media/image108.png"/><Relationship Id="rId7" Type="http://schemas.openxmlformats.org/officeDocument/2006/relationships/image" Target="../media/image10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1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113.png"/><Relationship Id="rId4" Type="http://schemas.openxmlformats.org/officeDocument/2006/relationships/image" Target="../media/image1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116.png"/><Relationship Id="rId4" Type="http://schemas.openxmlformats.org/officeDocument/2006/relationships/image" Target="../media/image120.png"/><Relationship Id="rId5" Type="http://schemas.openxmlformats.org/officeDocument/2006/relationships/image" Target="../media/image1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118.png"/><Relationship Id="rId4" Type="http://schemas.openxmlformats.org/officeDocument/2006/relationships/image" Target="../media/image1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129.png"/><Relationship Id="rId4" Type="http://schemas.openxmlformats.org/officeDocument/2006/relationships/image" Target="../media/image1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122.png"/><Relationship Id="rId4" Type="http://schemas.openxmlformats.org/officeDocument/2006/relationships/image" Target="../media/image1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127.png"/><Relationship Id="rId4" Type="http://schemas.openxmlformats.org/officeDocument/2006/relationships/image" Target="../media/image125.png"/><Relationship Id="rId5" Type="http://schemas.openxmlformats.org/officeDocument/2006/relationships/image" Target="../media/image1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1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1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36.png"/><Relationship Id="rId4" Type="http://schemas.openxmlformats.org/officeDocument/2006/relationships/image" Target="../media/image1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www.jeremyjordan.me/principal-components-analysis/" TargetMode="External"/><Relationship Id="rId4" Type="http://schemas.openxmlformats.org/officeDocument/2006/relationships/image" Target="../media/image1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en.wikipedia.org/w/index.php?title=Denoising_autoencoders&amp;action=edit&amp;redlink=1"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40.png"/><Relationship Id="rId4" Type="http://schemas.openxmlformats.org/officeDocument/2006/relationships/image" Target="../media/image141.png"/><Relationship Id="rId5" Type="http://schemas.openxmlformats.org/officeDocument/2006/relationships/image" Target="../media/image1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4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474850"/>
            <a:ext cx="7688100" cy="36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00"/>
                </a:solidFill>
                <a:latin typeface="Georgia"/>
                <a:ea typeface="Georgia"/>
                <a:cs typeface="Georgia"/>
                <a:sym typeface="Georgia"/>
              </a:rPr>
              <a:t>Artificial Neural Network</a:t>
            </a:r>
            <a:endParaRPr sz="3600">
              <a:solidFill>
                <a:srgbClr val="000000"/>
              </a:solidFill>
              <a:latin typeface="Georgia"/>
              <a:ea typeface="Georgia"/>
              <a:cs typeface="Georgia"/>
              <a:sym typeface="Georgia"/>
            </a:endParaRPr>
          </a:p>
          <a:p>
            <a:pPr indent="0" lvl="0" marL="0" rtl="0" algn="ctr">
              <a:spcBef>
                <a:spcPts val="0"/>
              </a:spcBef>
              <a:spcAft>
                <a:spcPts val="0"/>
              </a:spcAft>
              <a:buNone/>
            </a:pPr>
            <a:r>
              <a:t/>
            </a:r>
            <a:endParaRPr sz="3600">
              <a:solidFill>
                <a:srgbClr val="000000"/>
              </a:solidFill>
              <a:latin typeface="Georgia"/>
              <a:ea typeface="Georgia"/>
              <a:cs typeface="Georgia"/>
              <a:sym typeface="Georgia"/>
            </a:endParaRPr>
          </a:p>
          <a:p>
            <a:pPr indent="0" lvl="0" marL="0" rtl="0" algn="ctr">
              <a:spcBef>
                <a:spcPts val="0"/>
              </a:spcBef>
              <a:spcAft>
                <a:spcPts val="0"/>
              </a:spcAft>
              <a:buNone/>
            </a:pPr>
            <a:r>
              <a:rPr lang="en" sz="2600">
                <a:solidFill>
                  <a:srgbClr val="000000"/>
                </a:solidFill>
                <a:latin typeface="Georgia"/>
                <a:ea typeface="Georgia"/>
                <a:cs typeface="Georgia"/>
                <a:sym typeface="Georgia"/>
              </a:rPr>
              <a:t>Applied Mathematics</a:t>
            </a:r>
            <a:endParaRPr sz="2600">
              <a:solidFill>
                <a:srgbClr val="000000"/>
              </a:solidFill>
              <a:latin typeface="Georgia"/>
              <a:ea typeface="Georgia"/>
              <a:cs typeface="Georgia"/>
              <a:sym typeface="Georgia"/>
            </a:endParaRPr>
          </a:p>
          <a:p>
            <a:pPr indent="0" lvl="0" marL="0" rtl="0" algn="ctr">
              <a:spcBef>
                <a:spcPts val="0"/>
              </a:spcBef>
              <a:spcAft>
                <a:spcPts val="0"/>
              </a:spcAft>
              <a:buNone/>
            </a:pPr>
            <a:r>
              <a:t/>
            </a:r>
            <a:endParaRPr sz="2400">
              <a:solidFill>
                <a:srgbClr val="000000"/>
              </a:solidFill>
              <a:latin typeface="Georgia"/>
              <a:ea typeface="Georgia"/>
              <a:cs typeface="Georgia"/>
              <a:sym typeface="Georgia"/>
            </a:endParaRPr>
          </a:p>
          <a:p>
            <a:pPr indent="0" lvl="0" marL="0" rtl="0" algn="ctr">
              <a:spcBef>
                <a:spcPts val="0"/>
              </a:spcBef>
              <a:spcAft>
                <a:spcPts val="0"/>
              </a:spcAft>
              <a:buNone/>
            </a:pPr>
            <a:r>
              <a:t/>
            </a:r>
            <a:endParaRPr sz="2400">
              <a:solidFill>
                <a:srgbClr val="000000"/>
              </a:solidFill>
              <a:latin typeface="Georgia"/>
              <a:ea typeface="Georgia"/>
              <a:cs typeface="Georgia"/>
              <a:sym typeface="Georgia"/>
            </a:endParaRPr>
          </a:p>
          <a:p>
            <a:pPr indent="0" lvl="0" marL="0" rtl="0" algn="ctr">
              <a:spcBef>
                <a:spcPts val="0"/>
              </a:spcBef>
              <a:spcAft>
                <a:spcPts val="0"/>
              </a:spcAft>
              <a:buNone/>
            </a:pPr>
            <a:r>
              <a:rPr lang="en" sz="2000">
                <a:solidFill>
                  <a:srgbClr val="000000"/>
                </a:solidFill>
                <a:latin typeface="Georgia"/>
                <a:ea typeface="Georgia"/>
                <a:cs typeface="Georgia"/>
                <a:sym typeface="Georgia"/>
              </a:rPr>
              <a:t>Shay Malkin</a:t>
            </a:r>
            <a:endParaRPr sz="2000">
              <a:solidFill>
                <a:srgbClr val="000000"/>
              </a:solidFill>
              <a:latin typeface="Georgia"/>
              <a:ea typeface="Georgia"/>
              <a:cs typeface="Georgia"/>
              <a:sym typeface="Georgia"/>
            </a:endParaRPr>
          </a:p>
          <a:p>
            <a:pPr indent="0" lvl="0" marL="0" rtl="0" algn="ctr">
              <a:spcBef>
                <a:spcPts val="0"/>
              </a:spcBef>
              <a:spcAft>
                <a:spcPts val="0"/>
              </a:spcAft>
              <a:buNone/>
            </a:pPr>
            <a:r>
              <a:rPr lang="en" sz="2000">
                <a:solidFill>
                  <a:srgbClr val="000000"/>
                </a:solidFill>
                <a:latin typeface="Georgia"/>
                <a:ea typeface="Georgia"/>
                <a:cs typeface="Georgia"/>
                <a:sym typeface="Georgia"/>
              </a:rPr>
              <a:t>Tal Ladijensky</a:t>
            </a:r>
            <a:endParaRPr sz="2000">
              <a:solidFill>
                <a:srgbClr val="000000"/>
              </a:solidFill>
              <a:latin typeface="Georgia"/>
              <a:ea typeface="Georgia"/>
              <a:cs typeface="Georgia"/>
              <a:sym typeface="Georgia"/>
            </a:endParaRPr>
          </a:p>
          <a:p>
            <a:pPr indent="0" lvl="0" marL="0" rtl="0" algn="ctr">
              <a:spcBef>
                <a:spcPts val="0"/>
              </a:spcBef>
              <a:spcAft>
                <a:spcPts val="0"/>
              </a:spcAft>
              <a:buNone/>
            </a:pPr>
            <a:r>
              <a:rPr lang="en" sz="2000">
                <a:solidFill>
                  <a:srgbClr val="000000"/>
                </a:solidFill>
                <a:latin typeface="Georgia"/>
                <a:ea typeface="Georgia"/>
                <a:cs typeface="Georgia"/>
                <a:sym typeface="Georgia"/>
              </a:rPr>
              <a:t>Nir Titelbom</a:t>
            </a:r>
            <a:endParaRPr sz="2000">
              <a:solidFill>
                <a:srgbClr val="000000"/>
              </a:solidFill>
              <a:latin typeface="Georgia"/>
              <a:ea typeface="Georgia"/>
              <a:cs typeface="Georgia"/>
              <a:sym typeface="Georgia"/>
            </a:endParaRPr>
          </a:p>
          <a:p>
            <a:pPr indent="0" lvl="0" marL="0" rtl="0" algn="ctr">
              <a:spcBef>
                <a:spcPts val="0"/>
              </a:spcBef>
              <a:spcAft>
                <a:spcPts val="0"/>
              </a:spcAft>
              <a:buNone/>
            </a:pPr>
            <a:r>
              <a:t/>
            </a:r>
            <a:endParaRPr sz="360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44550" y="740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entury Gothic"/>
                <a:ea typeface="Century Gothic"/>
                <a:cs typeface="Century Gothic"/>
                <a:sym typeface="Century Gothic"/>
              </a:rPr>
              <a:t>Feedforward Neural Network</a:t>
            </a:r>
            <a:endParaRPr sz="2000">
              <a:latin typeface="Century Gothic"/>
              <a:ea typeface="Century Gothic"/>
              <a:cs typeface="Century Gothic"/>
              <a:sym typeface="Century Gothic"/>
            </a:endParaRPr>
          </a:p>
        </p:txBody>
      </p:sp>
      <p:sp>
        <p:nvSpPr>
          <p:cNvPr id="139" name="Google Shape;139;p22"/>
          <p:cNvSpPr txBox="1"/>
          <p:nvPr>
            <p:ph idx="1" type="body"/>
          </p:nvPr>
        </p:nvSpPr>
        <p:spPr>
          <a:xfrm>
            <a:off x="729450" y="1263050"/>
            <a:ext cx="7688700" cy="3699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222222"/>
                </a:solidFill>
                <a:highlight>
                  <a:srgbClr val="FFFFFF"/>
                </a:highlight>
                <a:latin typeface="Century Gothic"/>
                <a:ea typeface="Century Gothic"/>
                <a:cs typeface="Century Gothic"/>
                <a:sym typeface="Century Gothic"/>
              </a:rPr>
              <a:t>A feedforward neural network is an artificial neural network where the nodes do not form a cycle. It is a directed acyclic graph. It is the first and simplest type of neural network devised, where the information moves in only one direction, from the input nodes, through the hidden nodes (if they exist), to the output nodes.</a:t>
            </a:r>
            <a:endParaRPr sz="1500">
              <a:solidFill>
                <a:srgbClr val="222222"/>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222222"/>
                </a:solidFill>
                <a:highlight>
                  <a:srgbClr val="FFFFFF"/>
                </a:highlight>
                <a:latin typeface="Century Gothic"/>
                <a:ea typeface="Century Gothic"/>
                <a:cs typeface="Century Gothic"/>
                <a:sym typeface="Century Gothic"/>
              </a:rPr>
              <a:t>The simplest kind of neural network is a single layer perceptron network,  which consist of a single layer of output nodes. This network is only capable of learning </a:t>
            </a:r>
            <a:r>
              <a:rPr lang="en" sz="1500">
                <a:solidFill>
                  <a:srgbClr val="222222"/>
                </a:solidFill>
                <a:highlight>
                  <a:srgbClr val="FFFFFF"/>
                </a:highlight>
                <a:latin typeface="Century Gothic"/>
                <a:ea typeface="Century Gothic"/>
                <a:cs typeface="Century Gothic"/>
                <a:sym typeface="Century Gothic"/>
              </a:rPr>
              <a:t>linearly</a:t>
            </a:r>
            <a:r>
              <a:rPr lang="en" sz="1500">
                <a:solidFill>
                  <a:srgbClr val="222222"/>
                </a:solidFill>
                <a:highlight>
                  <a:srgbClr val="FFFFFF"/>
                </a:highlight>
                <a:latin typeface="Century Gothic"/>
                <a:ea typeface="Century Gothic"/>
                <a:cs typeface="Century Gothic"/>
                <a:sym typeface="Century Gothic"/>
              </a:rPr>
              <a:t> </a:t>
            </a:r>
            <a:r>
              <a:rPr lang="en" sz="1500">
                <a:solidFill>
                  <a:srgbClr val="222222"/>
                </a:solidFill>
                <a:highlight>
                  <a:srgbClr val="FFFFFF"/>
                </a:highlight>
                <a:latin typeface="Century Gothic"/>
                <a:ea typeface="Century Gothic"/>
                <a:cs typeface="Century Gothic"/>
                <a:sym typeface="Century Gothic"/>
              </a:rPr>
              <a:t>separable</a:t>
            </a:r>
            <a:r>
              <a:rPr lang="en" sz="1500">
                <a:solidFill>
                  <a:srgbClr val="222222"/>
                </a:solidFill>
                <a:highlight>
                  <a:srgbClr val="FFFFFF"/>
                </a:highlight>
                <a:latin typeface="Century Gothic"/>
                <a:ea typeface="Century Gothic"/>
                <a:cs typeface="Century Gothic"/>
                <a:sym typeface="Century Gothic"/>
              </a:rPr>
              <a:t> patterns. </a:t>
            </a:r>
            <a:endParaRPr sz="1500">
              <a:solidFill>
                <a:srgbClr val="222222"/>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222222"/>
                </a:solidFill>
                <a:highlight>
                  <a:srgbClr val="FFFFFF"/>
                </a:highlight>
                <a:latin typeface="Century Gothic"/>
                <a:ea typeface="Century Gothic"/>
                <a:cs typeface="Century Gothic"/>
                <a:sym typeface="Century Gothic"/>
              </a:rPr>
              <a:t>A more complex network would be a multilayer </a:t>
            </a:r>
            <a:r>
              <a:rPr lang="en" sz="1500">
                <a:solidFill>
                  <a:srgbClr val="222222"/>
                </a:solidFill>
                <a:highlight>
                  <a:srgbClr val="FFFFFF"/>
                </a:highlight>
                <a:latin typeface="Century Gothic"/>
                <a:ea typeface="Century Gothic"/>
                <a:cs typeface="Century Gothic"/>
                <a:sym typeface="Century Gothic"/>
              </a:rPr>
              <a:t>perceptron</a:t>
            </a:r>
            <a:r>
              <a:rPr lang="en" sz="1500">
                <a:solidFill>
                  <a:srgbClr val="222222"/>
                </a:solidFill>
                <a:highlight>
                  <a:srgbClr val="FFFFFF"/>
                </a:highlight>
                <a:latin typeface="Century Gothic"/>
                <a:ea typeface="Century Gothic"/>
                <a:cs typeface="Century Gothic"/>
                <a:sym typeface="Century Gothic"/>
              </a:rPr>
              <a:t> network. It has at least one hidden layer and it can </a:t>
            </a:r>
            <a:r>
              <a:rPr lang="en" sz="1500">
                <a:solidFill>
                  <a:srgbClr val="222222"/>
                </a:solidFill>
                <a:highlight>
                  <a:srgbClr val="FFFFFF"/>
                </a:highlight>
                <a:latin typeface="Century Gothic"/>
                <a:ea typeface="Century Gothic"/>
                <a:cs typeface="Century Gothic"/>
                <a:sym typeface="Century Gothic"/>
              </a:rPr>
              <a:t>distinguish</a:t>
            </a:r>
            <a:r>
              <a:rPr lang="en" sz="1500">
                <a:solidFill>
                  <a:srgbClr val="222222"/>
                </a:solidFill>
                <a:highlight>
                  <a:srgbClr val="FFFFFF"/>
                </a:highlight>
                <a:latin typeface="Century Gothic"/>
                <a:ea typeface="Century Gothic"/>
                <a:cs typeface="Century Gothic"/>
                <a:sym typeface="Century Gothic"/>
              </a:rPr>
              <a:t> data that is not linearly separable</a:t>
            </a:r>
            <a:r>
              <a:rPr lang="en" sz="1400">
                <a:solidFill>
                  <a:srgbClr val="222222"/>
                </a:solidFill>
                <a:highlight>
                  <a:srgbClr val="FFFFFF"/>
                </a:highlight>
                <a:latin typeface="Century Gothic"/>
                <a:ea typeface="Century Gothic"/>
                <a:cs typeface="Century Gothic"/>
                <a:sym typeface="Century Gothic"/>
              </a:rPr>
              <a:t>.</a:t>
            </a:r>
            <a:endParaRPr sz="1400">
              <a:solidFill>
                <a:srgbClr val="222222"/>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400">
              <a:solidFill>
                <a:srgbClr val="222222"/>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400">
              <a:solidFill>
                <a:srgbClr val="222222"/>
              </a:solidFill>
              <a:highlight>
                <a:srgbClr val="FFFFFF"/>
              </a:highlight>
              <a:latin typeface="Century Gothic"/>
              <a:ea typeface="Century Gothic"/>
              <a:cs typeface="Century Gothic"/>
              <a:sym typeface="Century Gothic"/>
            </a:endParaRPr>
          </a:p>
        </p:txBody>
      </p:sp>
      <p:pic>
        <p:nvPicPr>
          <p:cNvPr id="140" name="Google Shape;140;p22"/>
          <p:cNvPicPr preferRelativeResize="0"/>
          <p:nvPr/>
        </p:nvPicPr>
        <p:blipFill>
          <a:blip r:embed="rId3">
            <a:alphaModFix/>
          </a:blip>
          <a:stretch>
            <a:fillRect/>
          </a:stretch>
        </p:blipFill>
        <p:spPr>
          <a:xfrm>
            <a:off x="6760950" y="4070162"/>
            <a:ext cx="1657200" cy="9971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761125" y="1115975"/>
            <a:ext cx="7904400" cy="3492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Activation functions are an extremely important feature of the artificial neural networks. They basically decide whether a neuron should be activated or not. Whether the information that the neuron is receiving is relevant for the given information. The activation function is often a nonlinear transformation that we do over the input signal. This transformed output is then sent to the next layer as input. </a:t>
            </a:r>
            <a:br>
              <a:rPr lang="en" sz="1500">
                <a:solidFill>
                  <a:srgbClr val="000000"/>
                </a:solidFill>
                <a:highlight>
                  <a:srgbClr val="FFFFFF"/>
                </a:highlight>
                <a:latin typeface="Century Gothic"/>
                <a:ea typeface="Century Gothic"/>
                <a:cs typeface="Century Gothic"/>
                <a:sym typeface="Century Gothic"/>
              </a:rPr>
            </a:br>
            <a:r>
              <a:rPr lang="en" sz="1500">
                <a:solidFill>
                  <a:srgbClr val="000000"/>
                </a:solidFill>
                <a:highlight>
                  <a:srgbClr val="FFFFFF"/>
                </a:highlight>
                <a:latin typeface="Century Gothic"/>
                <a:ea typeface="Century Gothic"/>
                <a:cs typeface="Century Gothic"/>
                <a:sym typeface="Century Gothic"/>
              </a:rPr>
              <a:t>When we do not have the activation function the weights and bias would simply do a linear transformation.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5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We would want our neural networks to work on complicated tasks like language translations and image classifications. Without the differentiable nonlinear function, this would not be possible.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latin typeface="Century Gothic"/>
              <a:ea typeface="Century Gothic"/>
              <a:cs typeface="Century Gothic"/>
              <a:sym typeface="Century Gothic"/>
            </a:endParaRPr>
          </a:p>
        </p:txBody>
      </p:sp>
      <p:sp>
        <p:nvSpPr>
          <p:cNvPr id="146" name="Google Shape;146;p23"/>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Activation Functions</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61125" y="1192175"/>
            <a:ext cx="7904400" cy="34920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Binary Step Function:</a:t>
            </a:r>
            <a:endParaRPr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5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binary function is extremely simple. It can be used while creating a binary classifier. When we need to say yes or no for a single class, step function would be the best choice, as it would either activate the neuron or leave it to zero.</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highlight>
                  <a:srgbClr val="FFFFFF"/>
                </a:highlight>
                <a:latin typeface="Century Gothic"/>
                <a:ea typeface="Century Gothic"/>
                <a:cs typeface="Century Gothic"/>
                <a:sym typeface="Century Gothic"/>
              </a:rPr>
              <a:t>Here we define the function as:</a:t>
            </a:r>
            <a:endParaRPr sz="1500">
              <a:solidFill>
                <a:srgbClr val="000000"/>
              </a:solidFill>
              <a:highlight>
                <a:srgbClr val="FFFFFF"/>
              </a:highlight>
              <a:latin typeface="Century Gothic"/>
              <a:ea typeface="Century Gothic"/>
              <a:cs typeface="Century Gothic"/>
              <a:sym typeface="Century Gothic"/>
            </a:endParaRPr>
          </a:p>
        </p:txBody>
      </p:sp>
      <p:sp>
        <p:nvSpPr>
          <p:cNvPr id="152" name="Google Shape;152;p24"/>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800">
                <a:solidFill>
                  <a:srgbClr val="000000"/>
                </a:solidFill>
                <a:highlight>
                  <a:srgbClr val="FFFFFF"/>
                </a:highlight>
                <a:latin typeface="Century Gothic"/>
                <a:ea typeface="Century Gothic"/>
                <a:cs typeface="Century Gothic"/>
                <a:sym typeface="Century Gothic"/>
              </a:rPr>
              <a:t>Types of Activation Functions</a:t>
            </a:r>
            <a:endParaRPr sz="1800">
              <a:solidFill>
                <a:srgbClr val="000000"/>
              </a:solidFill>
              <a:highlight>
                <a:srgbClr val="FFFFFF"/>
              </a:highlight>
              <a:latin typeface="Century Gothic"/>
              <a:ea typeface="Century Gothic"/>
              <a:cs typeface="Century Gothic"/>
              <a:sym typeface="Century Gothic"/>
            </a:endParaRPr>
          </a:p>
          <a:p>
            <a:pPr indent="0" lvl="0" marL="0" rtl="0" algn="l">
              <a:lnSpc>
                <a:spcPct val="150000"/>
              </a:lnSpc>
              <a:spcBef>
                <a:spcPts val="15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p>
        </p:txBody>
      </p:sp>
      <p:pic>
        <p:nvPicPr>
          <p:cNvPr id="153" name="Google Shape;153;p24"/>
          <p:cNvPicPr preferRelativeResize="0"/>
          <p:nvPr/>
        </p:nvPicPr>
        <p:blipFill>
          <a:blip r:embed="rId3">
            <a:alphaModFix/>
          </a:blip>
          <a:stretch>
            <a:fillRect/>
          </a:stretch>
        </p:blipFill>
        <p:spPr>
          <a:xfrm>
            <a:off x="1831750" y="3371963"/>
            <a:ext cx="969600" cy="320075"/>
          </a:xfrm>
          <a:prstGeom prst="rect">
            <a:avLst/>
          </a:prstGeom>
          <a:noFill/>
          <a:ln>
            <a:noFill/>
          </a:ln>
        </p:spPr>
      </p:pic>
      <p:pic>
        <p:nvPicPr>
          <p:cNvPr id="154" name="Google Shape;154;p24"/>
          <p:cNvPicPr preferRelativeResize="0"/>
          <p:nvPr/>
        </p:nvPicPr>
        <p:blipFill>
          <a:blip r:embed="rId4">
            <a:alphaModFix/>
          </a:blip>
          <a:stretch>
            <a:fillRect/>
          </a:stretch>
        </p:blipFill>
        <p:spPr>
          <a:xfrm>
            <a:off x="4349600" y="2893225"/>
            <a:ext cx="3462251" cy="208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61125" y="1146275"/>
            <a:ext cx="7904400" cy="34920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Linear Function</a:t>
            </a:r>
            <a:r>
              <a:rPr b="1" lang="en" sz="1500" u="sng">
                <a:solidFill>
                  <a:srgbClr val="000000"/>
                </a:solidFill>
                <a:highlight>
                  <a:srgbClr val="FFFFFF"/>
                </a:highlight>
                <a:latin typeface="Century Gothic"/>
                <a:ea typeface="Century Gothic"/>
                <a:cs typeface="Century Gothic"/>
                <a:sym typeface="Century Gothic"/>
              </a:rPr>
              <a:t>:</a:t>
            </a:r>
            <a:endParaRPr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500"/>
              </a:spcBef>
              <a:spcAft>
                <a:spcPts val="0"/>
              </a:spcAft>
              <a:buNone/>
            </a:pPr>
            <a:r>
              <a:rPr lang="en" sz="1500">
                <a:solidFill>
                  <a:srgbClr val="000000"/>
                </a:solidFill>
                <a:highlight>
                  <a:srgbClr val="FFFFFF"/>
                </a:highlight>
                <a:latin typeface="Century Gothic"/>
                <a:ea typeface="Century Gothic"/>
                <a:cs typeface="Century Gothic"/>
                <a:sym typeface="Century Gothic"/>
              </a:rPr>
              <a:t> Here the activation is proportional to the input. The input </a:t>
            </a:r>
            <a:r>
              <a:rPr i="1" lang="en" sz="1700">
                <a:solidFill>
                  <a:srgbClr val="000000"/>
                </a:solidFill>
                <a:highlight>
                  <a:srgbClr val="FFFFFF"/>
                </a:highlight>
                <a:latin typeface="Times New Roman"/>
                <a:ea typeface="Times New Roman"/>
                <a:cs typeface="Times New Roman"/>
                <a:sym typeface="Times New Roman"/>
              </a:rPr>
              <a:t>x</a:t>
            </a:r>
            <a:r>
              <a:rPr lang="en" sz="1500">
                <a:solidFill>
                  <a:srgbClr val="000000"/>
                </a:solidFill>
                <a:highlight>
                  <a:srgbClr val="FFFFFF"/>
                </a:highlight>
                <a:latin typeface="Century Gothic"/>
                <a:ea typeface="Century Gothic"/>
                <a:cs typeface="Century Gothic"/>
                <a:sym typeface="Century Gothic"/>
              </a:rPr>
              <a:t>, will be transformed to </a:t>
            </a:r>
            <a:r>
              <a:rPr i="1" lang="en" sz="1700">
                <a:solidFill>
                  <a:srgbClr val="000000"/>
                </a:solidFill>
                <a:highlight>
                  <a:srgbClr val="FFFFFF"/>
                </a:highlight>
                <a:latin typeface="Times New Roman"/>
                <a:ea typeface="Times New Roman"/>
                <a:cs typeface="Times New Roman"/>
                <a:sym typeface="Times New Roman"/>
              </a:rPr>
              <a:t>ax</a:t>
            </a:r>
            <a:r>
              <a:rPr lang="en" sz="1500">
                <a:solidFill>
                  <a:srgbClr val="000000"/>
                </a:solidFill>
                <a:highlight>
                  <a:srgbClr val="FFFFFF"/>
                </a:highlight>
                <a:latin typeface="Century Gothic"/>
                <a:ea typeface="Century Gothic"/>
                <a:cs typeface="Century Gothic"/>
                <a:sym typeface="Century Gothic"/>
              </a:rPr>
              <a:t>. This can be applied to various neurons and multiple neurons can be activated at the same time.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Here we define the function as: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160" name="Google Shape;160;p25"/>
          <p:cNvPicPr preferRelativeResize="0"/>
          <p:nvPr/>
        </p:nvPicPr>
        <p:blipFill>
          <a:blip r:embed="rId3">
            <a:alphaModFix/>
          </a:blip>
          <a:stretch>
            <a:fillRect/>
          </a:stretch>
        </p:blipFill>
        <p:spPr>
          <a:xfrm>
            <a:off x="1805200" y="3444300"/>
            <a:ext cx="788650" cy="296900"/>
          </a:xfrm>
          <a:prstGeom prst="rect">
            <a:avLst/>
          </a:prstGeom>
          <a:noFill/>
          <a:ln>
            <a:noFill/>
          </a:ln>
        </p:spPr>
      </p:pic>
      <p:pic>
        <p:nvPicPr>
          <p:cNvPr id="161" name="Google Shape;161;p25"/>
          <p:cNvPicPr preferRelativeResize="0"/>
          <p:nvPr/>
        </p:nvPicPr>
        <p:blipFill>
          <a:blip r:embed="rId4">
            <a:alphaModFix/>
          </a:blip>
          <a:stretch>
            <a:fillRect/>
          </a:stretch>
        </p:blipFill>
        <p:spPr>
          <a:xfrm>
            <a:off x="4209700" y="2718625"/>
            <a:ext cx="3781099" cy="222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761125" y="1146275"/>
            <a:ext cx="7904400" cy="34920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Sigmoid</a:t>
            </a:r>
            <a:r>
              <a:rPr b="1" lang="en" sz="1500" u="sng">
                <a:solidFill>
                  <a:srgbClr val="000000"/>
                </a:solidFill>
                <a:highlight>
                  <a:srgbClr val="FFFFFF"/>
                </a:highlight>
                <a:latin typeface="Century Gothic"/>
                <a:ea typeface="Century Gothic"/>
                <a:cs typeface="Century Gothic"/>
                <a:sym typeface="Century Gothic"/>
              </a:rPr>
              <a:t>:</a:t>
            </a:r>
            <a:endParaRPr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50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is a smooth function and is continuously differentiable. The biggest advantage that it has over step and linear function is that it is nonlinear. That's means that when we have multiple neurons having sigmoid function as their activation function, the output is nonlinear as well. The function ranges from 0-1.</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Here we define the function as: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167" name="Google Shape;167;p26"/>
          <p:cNvPicPr preferRelativeResize="0"/>
          <p:nvPr/>
        </p:nvPicPr>
        <p:blipFill>
          <a:blip r:embed="rId3">
            <a:alphaModFix/>
          </a:blip>
          <a:stretch>
            <a:fillRect/>
          </a:stretch>
        </p:blipFill>
        <p:spPr>
          <a:xfrm>
            <a:off x="1767900" y="3660225"/>
            <a:ext cx="1247800" cy="549475"/>
          </a:xfrm>
          <a:prstGeom prst="rect">
            <a:avLst/>
          </a:prstGeom>
          <a:noFill/>
          <a:ln>
            <a:noFill/>
          </a:ln>
        </p:spPr>
      </p:pic>
      <p:pic>
        <p:nvPicPr>
          <p:cNvPr id="168" name="Google Shape;168;p26"/>
          <p:cNvPicPr preferRelativeResize="0"/>
          <p:nvPr/>
        </p:nvPicPr>
        <p:blipFill>
          <a:blip r:embed="rId4">
            <a:alphaModFix/>
          </a:blip>
          <a:stretch>
            <a:fillRect/>
          </a:stretch>
        </p:blipFill>
        <p:spPr>
          <a:xfrm>
            <a:off x="4572000" y="3062622"/>
            <a:ext cx="3479574" cy="208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761125" y="1146275"/>
            <a:ext cx="7904400" cy="34920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Hyperbolic tangent</a:t>
            </a:r>
            <a:r>
              <a:rPr b="1" lang="en" sz="1500" u="sng">
                <a:solidFill>
                  <a:srgbClr val="000000"/>
                </a:solidFill>
                <a:highlight>
                  <a:srgbClr val="FFFFFF"/>
                </a:highlight>
                <a:latin typeface="Century Gothic"/>
                <a:ea typeface="Century Gothic"/>
                <a:cs typeface="Century Gothic"/>
                <a:sym typeface="Century Gothic"/>
              </a:rPr>
              <a:t>:</a:t>
            </a:r>
            <a:endParaRPr b="1"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5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tanh function is very similar to the sigmoid function. It is actually just a scaled version of the sigmoid function. Tanh works similar to the sigmoid function but is symmetric over the origin. it ranges from -1 to 1.It basically solves the problem of the values all being of the same sign.</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Here we define the function as:</a:t>
            </a:r>
            <a:endParaRPr sz="1500">
              <a:solidFill>
                <a:srgbClr val="000000"/>
              </a:solidFill>
              <a:highlight>
                <a:srgbClr val="FFFFFF"/>
              </a:highlight>
              <a:latin typeface="Century Gothic"/>
              <a:ea typeface="Century Gothic"/>
              <a:cs typeface="Century Gothic"/>
              <a:sym typeface="Century Gothic"/>
            </a:endParaRPr>
          </a:p>
          <a:p>
            <a:pPr indent="0" lvl="0" marL="0" rtl="0" algn="l">
              <a:spcBef>
                <a:spcPts val="1600"/>
              </a:spcBef>
              <a:spcAft>
                <a:spcPts val="0"/>
              </a:spcAft>
              <a:buNone/>
            </a:pPr>
            <a:r>
              <a:t/>
            </a:r>
            <a:endParaRPr sz="1150">
              <a:solidFill>
                <a:srgbClr val="595858"/>
              </a:solidFill>
              <a:highlight>
                <a:srgbClr val="FFFFFF"/>
              </a:highlight>
              <a:latin typeface="Arial"/>
              <a:ea typeface="Arial"/>
              <a:cs typeface="Arial"/>
              <a:sym typeface="Arial"/>
            </a:endParaRPr>
          </a:p>
          <a:p>
            <a:pPr indent="0" lvl="0" marL="0" rtl="0" algn="l">
              <a:lnSpc>
                <a:spcPct val="130000"/>
              </a:lnSpc>
              <a:spcBef>
                <a:spcPts val="16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174" name="Google Shape;174;p27"/>
          <p:cNvPicPr preferRelativeResize="0"/>
          <p:nvPr/>
        </p:nvPicPr>
        <p:blipFill>
          <a:blip r:embed="rId3">
            <a:alphaModFix/>
          </a:blip>
          <a:stretch>
            <a:fillRect/>
          </a:stretch>
        </p:blipFill>
        <p:spPr>
          <a:xfrm>
            <a:off x="813750" y="3760050"/>
            <a:ext cx="3041175" cy="307825"/>
          </a:xfrm>
          <a:prstGeom prst="rect">
            <a:avLst/>
          </a:prstGeom>
          <a:noFill/>
          <a:ln>
            <a:noFill/>
          </a:ln>
        </p:spPr>
      </p:pic>
      <p:pic>
        <p:nvPicPr>
          <p:cNvPr id="175" name="Google Shape;175;p27"/>
          <p:cNvPicPr preferRelativeResize="0"/>
          <p:nvPr/>
        </p:nvPicPr>
        <p:blipFill>
          <a:blip r:embed="rId4">
            <a:alphaModFix/>
          </a:blip>
          <a:stretch>
            <a:fillRect/>
          </a:stretch>
        </p:blipFill>
        <p:spPr>
          <a:xfrm>
            <a:off x="4452925" y="2935450"/>
            <a:ext cx="3553201" cy="208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761125" y="1070075"/>
            <a:ext cx="7904400" cy="34920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ReLU:</a:t>
            </a:r>
            <a:endParaRPr b="1"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ReLU is the most widely used activation function. The ReLU function is nonlinear, which means we can easily backpropagate the errors and have multiple layers of neurons being If the input is negative it will convert it to zero and the neuron does not get activated. This means that at a time only a few neurons are activated making the network sparse making it efficient and easy for computation.</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Here we define the function as: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181" name="Google Shape;181;p28"/>
          <p:cNvPicPr preferRelativeResize="0"/>
          <p:nvPr/>
        </p:nvPicPr>
        <p:blipFill>
          <a:blip r:embed="rId3">
            <a:alphaModFix/>
          </a:blip>
          <a:stretch>
            <a:fillRect/>
          </a:stretch>
        </p:blipFill>
        <p:spPr>
          <a:xfrm>
            <a:off x="1606675" y="3810150"/>
            <a:ext cx="1317175" cy="375400"/>
          </a:xfrm>
          <a:prstGeom prst="rect">
            <a:avLst/>
          </a:prstGeom>
          <a:noFill/>
          <a:ln>
            <a:noFill/>
          </a:ln>
        </p:spPr>
      </p:pic>
      <p:pic>
        <p:nvPicPr>
          <p:cNvPr id="182" name="Google Shape;182;p28"/>
          <p:cNvPicPr preferRelativeResize="0"/>
          <p:nvPr/>
        </p:nvPicPr>
        <p:blipFill>
          <a:blip r:embed="rId4">
            <a:alphaModFix/>
          </a:blip>
          <a:stretch>
            <a:fillRect/>
          </a:stretch>
        </p:blipFill>
        <p:spPr>
          <a:xfrm>
            <a:off x="4776075" y="3291200"/>
            <a:ext cx="3015724" cy="1784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761125" y="1070075"/>
            <a:ext cx="7904400" cy="42792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Leaky ReLU</a:t>
            </a:r>
            <a:r>
              <a:rPr b="1" lang="en" sz="1500" u="sng">
                <a:solidFill>
                  <a:srgbClr val="000000"/>
                </a:solidFill>
                <a:highlight>
                  <a:srgbClr val="FFFFFF"/>
                </a:highlight>
                <a:latin typeface="Century Gothic"/>
                <a:ea typeface="Century Gothic"/>
                <a:cs typeface="Century Gothic"/>
                <a:sym typeface="Century Gothic"/>
              </a:rPr>
              <a:t>:</a:t>
            </a:r>
            <a:endParaRPr b="1"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Leaky ReLU function is an improved version of the ReLU function. Instead of defining the Relu function as 0 for x less than zero, we define it as a small linear component of x (The parameter a is small).</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Here we define the function as:</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u="sng">
                <a:solidFill>
                  <a:srgbClr val="000000"/>
                </a:solidFill>
                <a:highlight>
                  <a:schemeClr val="lt1"/>
                </a:highlight>
                <a:latin typeface="Century Gothic"/>
                <a:ea typeface="Century Gothic"/>
                <a:cs typeface="Century Gothic"/>
                <a:sym typeface="Century Gothic"/>
              </a:rPr>
              <a:t>Note:</a:t>
            </a:r>
            <a:endParaRPr sz="1500" u="sng">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There is Parameterized ReLU function. It is defined similar to the Leaky ReLU. However, in this case, the network also learns the value of ‘a‘ for faster and more optimum convergence.</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188" name="Google Shape;188;p29"/>
          <p:cNvPicPr preferRelativeResize="0"/>
          <p:nvPr/>
        </p:nvPicPr>
        <p:blipFill>
          <a:blip r:embed="rId3">
            <a:alphaModFix/>
          </a:blip>
          <a:stretch>
            <a:fillRect/>
          </a:stretch>
        </p:blipFill>
        <p:spPr>
          <a:xfrm>
            <a:off x="1346400" y="3200275"/>
            <a:ext cx="2082575" cy="404950"/>
          </a:xfrm>
          <a:prstGeom prst="rect">
            <a:avLst/>
          </a:prstGeom>
          <a:noFill/>
          <a:ln>
            <a:noFill/>
          </a:ln>
        </p:spPr>
      </p:pic>
      <p:pic>
        <p:nvPicPr>
          <p:cNvPr id="189" name="Google Shape;189;p29"/>
          <p:cNvPicPr preferRelativeResize="0"/>
          <p:nvPr/>
        </p:nvPicPr>
        <p:blipFill>
          <a:blip r:embed="rId4">
            <a:alphaModFix/>
          </a:blip>
          <a:stretch>
            <a:fillRect/>
          </a:stretch>
        </p:blipFill>
        <p:spPr>
          <a:xfrm>
            <a:off x="5107775" y="2392962"/>
            <a:ext cx="2675901" cy="163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761125" y="1146275"/>
            <a:ext cx="7904400" cy="3997200"/>
          </a:xfrm>
          <a:prstGeom prst="rect">
            <a:avLst/>
          </a:prstGeom>
        </p:spPr>
        <p:txBody>
          <a:bodyPr anchorCtr="0" anchor="t" bIns="91425" lIns="91425" spcFirstLastPara="1" rIns="91425" wrap="square" tIns="91425">
            <a:noAutofit/>
          </a:bodyPr>
          <a:lstStyle/>
          <a:p>
            <a:pPr indent="0" lvl="0" marL="0" rtl="0" algn="l">
              <a:lnSpc>
                <a:spcPct val="129230"/>
              </a:lnSpc>
              <a:spcBef>
                <a:spcPts val="1400"/>
              </a:spcBef>
              <a:spcAft>
                <a:spcPts val="0"/>
              </a:spcAft>
              <a:buNone/>
            </a:pPr>
            <a:r>
              <a:rPr b="1" lang="en" sz="1500" u="sng">
                <a:solidFill>
                  <a:srgbClr val="000000"/>
                </a:solidFill>
                <a:highlight>
                  <a:srgbClr val="FFFFFF"/>
                </a:highlight>
                <a:latin typeface="Century Gothic"/>
                <a:ea typeface="Century Gothic"/>
                <a:cs typeface="Century Gothic"/>
                <a:sym typeface="Century Gothic"/>
              </a:rPr>
              <a:t>Softmax</a:t>
            </a:r>
            <a:r>
              <a:rPr b="1" lang="en" sz="1500" u="sng">
                <a:solidFill>
                  <a:srgbClr val="000000"/>
                </a:solidFill>
                <a:highlight>
                  <a:srgbClr val="FFFFFF"/>
                </a:highlight>
                <a:latin typeface="Century Gothic"/>
                <a:ea typeface="Century Gothic"/>
                <a:cs typeface="Century Gothic"/>
                <a:sym typeface="Century Gothic"/>
              </a:rPr>
              <a:t>:</a:t>
            </a:r>
            <a:endParaRPr b="1"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is an activation function which convert the input to the neuron in the range of 0 and 1 in such a way that the total sum of the outputs is equal to 1. This function is mostly used where we have to define the multi class classification where it gives the output in the form of the probability of occurrence of a class. It is mostly used in the final layer of the neural network.</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Here we define the function as:</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50000"/>
              </a:lnSpc>
              <a:spcBef>
                <a:spcPts val="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50000"/>
              </a:lnSpc>
              <a:spcBef>
                <a:spcPts val="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 sz="1500">
                <a:solidFill>
                  <a:srgbClr val="000000"/>
                </a:solidFill>
                <a:highlight>
                  <a:schemeClr val="lt1"/>
                </a:highlight>
                <a:latin typeface="Century Gothic"/>
                <a:ea typeface="Century Gothic"/>
                <a:cs typeface="Century Gothic"/>
                <a:sym typeface="Century Gothic"/>
              </a:rPr>
              <a:t>where:</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195" name="Google Shape;195;p30"/>
          <p:cNvPicPr preferRelativeResize="0"/>
          <p:nvPr/>
        </p:nvPicPr>
        <p:blipFill>
          <a:blip r:embed="rId3">
            <a:alphaModFix/>
          </a:blip>
          <a:stretch>
            <a:fillRect/>
          </a:stretch>
        </p:blipFill>
        <p:spPr>
          <a:xfrm>
            <a:off x="5588125" y="3790275"/>
            <a:ext cx="2341449" cy="896550"/>
          </a:xfrm>
          <a:prstGeom prst="rect">
            <a:avLst/>
          </a:prstGeom>
          <a:noFill/>
          <a:ln>
            <a:noFill/>
          </a:ln>
        </p:spPr>
      </p:pic>
      <p:sp>
        <p:nvSpPr>
          <p:cNvPr id="196" name="Google Shape;196;p30"/>
          <p:cNvSpPr txBox="1"/>
          <p:nvPr>
            <p:ph type="title"/>
          </p:nvPr>
        </p:nvSpPr>
        <p:spPr>
          <a:xfrm>
            <a:off x="6233350" y="3182950"/>
            <a:ext cx="1342200" cy="562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0" lang="en" sz="1500" u="sng">
                <a:solidFill>
                  <a:srgbClr val="000000"/>
                </a:solidFill>
                <a:latin typeface="Century Gothic"/>
                <a:ea typeface="Century Gothic"/>
                <a:cs typeface="Century Gothic"/>
                <a:sym typeface="Century Gothic"/>
              </a:rPr>
              <a:t>Example</a:t>
            </a:r>
            <a:endParaRPr b="0" sz="1500" u="sng">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2000">
              <a:latin typeface="Century Gothic"/>
              <a:ea typeface="Century Gothic"/>
              <a:cs typeface="Century Gothic"/>
              <a:sym typeface="Century Gothic"/>
            </a:endParaRPr>
          </a:p>
        </p:txBody>
      </p:sp>
      <p:pic>
        <p:nvPicPr>
          <p:cNvPr id="197" name="Google Shape;197;p30"/>
          <p:cNvPicPr preferRelativeResize="0"/>
          <p:nvPr/>
        </p:nvPicPr>
        <p:blipFill>
          <a:blip r:embed="rId4">
            <a:alphaModFix/>
          </a:blip>
          <a:stretch>
            <a:fillRect/>
          </a:stretch>
        </p:blipFill>
        <p:spPr>
          <a:xfrm>
            <a:off x="1596201" y="3822201"/>
            <a:ext cx="1854975" cy="832700"/>
          </a:xfrm>
          <a:prstGeom prst="rect">
            <a:avLst/>
          </a:prstGeom>
          <a:noFill/>
          <a:ln>
            <a:noFill/>
          </a:ln>
        </p:spPr>
      </p:pic>
      <p:pic>
        <p:nvPicPr>
          <p:cNvPr id="198" name="Google Shape;198;p30"/>
          <p:cNvPicPr preferRelativeResize="0"/>
          <p:nvPr/>
        </p:nvPicPr>
        <p:blipFill>
          <a:blip r:embed="rId5">
            <a:alphaModFix/>
          </a:blip>
          <a:stretch>
            <a:fillRect/>
          </a:stretch>
        </p:blipFill>
        <p:spPr>
          <a:xfrm>
            <a:off x="1596200" y="4654900"/>
            <a:ext cx="1997125" cy="347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761125" y="1118100"/>
            <a:ext cx="7904400" cy="3949200"/>
          </a:xfrm>
          <a:prstGeom prst="rect">
            <a:avLst/>
          </a:prstGeom>
        </p:spPr>
        <p:txBody>
          <a:bodyPr anchorCtr="0" anchor="t" bIns="91425" lIns="91425" spcFirstLastPara="1" rIns="91425" wrap="square" tIns="91425">
            <a:noAutofit/>
          </a:bodyPr>
          <a:lstStyle/>
          <a:p>
            <a:pPr indent="0" lvl="0" marL="0" rtl="1"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During the training process, we give the model initial weights randomly and try to make him bring us a good prediction on the training set. Cost function calculates how much wrong the model was in his output, by calculating the distance-based error. For example, given an input               and let          denote the output from neuron  </a:t>
            </a:r>
            <a:r>
              <a:rPr i="1" lang="en" sz="1600">
                <a:solidFill>
                  <a:srgbClr val="000000"/>
                </a:solidFill>
                <a:latin typeface="Times New Roman"/>
                <a:ea typeface="Times New Roman"/>
                <a:cs typeface="Times New Roman"/>
                <a:sym typeface="Times New Roman"/>
              </a:rPr>
              <a:t>j</a:t>
            </a:r>
            <a:r>
              <a:rPr lang="en" sz="1500">
                <a:solidFill>
                  <a:srgbClr val="000000"/>
                </a:solidFill>
                <a:latin typeface="Century Gothic"/>
                <a:ea typeface="Century Gothic"/>
                <a:cs typeface="Century Gothic"/>
                <a:sym typeface="Century Gothic"/>
              </a:rPr>
              <a:t> at layer </a:t>
            </a:r>
            <a:r>
              <a:rPr i="1" lang="en" sz="1600">
                <a:solidFill>
                  <a:srgbClr val="000000"/>
                </a:solidFill>
                <a:latin typeface="Times New Roman"/>
                <a:ea typeface="Times New Roman"/>
                <a:cs typeface="Times New Roman"/>
                <a:sym typeface="Times New Roman"/>
              </a:rPr>
              <a:t>l</a:t>
            </a:r>
            <a:r>
              <a:rPr lang="en" sz="1500">
                <a:solidFill>
                  <a:srgbClr val="000000"/>
                </a:solidFill>
                <a:latin typeface="Century Gothic"/>
                <a:ea typeface="Century Gothic"/>
                <a:cs typeface="Century Gothic"/>
                <a:sym typeface="Century Gothic"/>
              </a:rPr>
              <a:t>. Accordingly, we define:</a:t>
            </a:r>
            <a:r>
              <a:rPr lang="en" sz="1500">
                <a:solidFill>
                  <a:srgbClr val="FFFFFF"/>
                </a:solidFill>
                <a:latin typeface="Century Gothic"/>
                <a:ea typeface="Century Gothic"/>
                <a:cs typeface="Century Gothic"/>
                <a:sym typeface="Century Gothic"/>
              </a:rPr>
              <a:t>e</a:t>
            </a:r>
            <a:endParaRPr sz="1500">
              <a:solidFill>
                <a:srgbClr val="FFFFFF"/>
              </a:solidFill>
              <a:latin typeface="Century Gothic"/>
              <a:ea typeface="Century Gothic"/>
              <a:cs typeface="Century Gothic"/>
              <a:sym typeface="Century Gothic"/>
            </a:endParaRPr>
          </a:p>
          <a:p>
            <a:pPr indent="0" lvl="0" marL="0" rtl="1" algn="r">
              <a:lnSpc>
                <a:spcPct val="2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Now suppose we have N pieces of data (training points) in         ,                ,for which there are given target outputs                     in         . The quadratic cost function is:</a:t>
            </a:r>
            <a:r>
              <a:rPr lang="en" sz="1500">
                <a:solidFill>
                  <a:srgbClr val="FFFFFF"/>
                </a:solidFill>
                <a:latin typeface="Century Gothic"/>
                <a:ea typeface="Century Gothic"/>
                <a:cs typeface="Century Gothic"/>
                <a:sym typeface="Century Gothic"/>
              </a:rPr>
              <a:t>s</a:t>
            </a:r>
            <a:endParaRPr sz="1500">
              <a:solidFill>
                <a:srgbClr val="FFFFFF"/>
              </a:solidFill>
              <a:latin typeface="Century Gothic"/>
              <a:ea typeface="Century Gothic"/>
              <a:cs typeface="Century Gothic"/>
              <a:sym typeface="Century Gothic"/>
            </a:endParaRPr>
          </a:p>
          <a:p>
            <a:pPr indent="0" lvl="0" marL="0" rtl="1" algn="ctr">
              <a:lnSpc>
                <a:spcPct val="150000"/>
              </a:lnSpc>
              <a:spcBef>
                <a:spcPts val="1200"/>
              </a:spcBef>
              <a:spcAft>
                <a:spcPts val="0"/>
              </a:spcAft>
              <a:buNone/>
            </a:pPr>
            <a:r>
              <a:t/>
            </a:r>
            <a:endParaRPr b="1" i="1"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pic>
        <p:nvPicPr>
          <p:cNvPr id="204" name="Google Shape;204;p31"/>
          <p:cNvPicPr preferRelativeResize="0"/>
          <p:nvPr/>
        </p:nvPicPr>
        <p:blipFill>
          <a:blip r:embed="rId3">
            <a:alphaModFix/>
          </a:blip>
          <a:stretch>
            <a:fillRect/>
          </a:stretch>
        </p:blipFill>
        <p:spPr>
          <a:xfrm>
            <a:off x="2248350" y="4498657"/>
            <a:ext cx="3248025" cy="568644"/>
          </a:xfrm>
          <a:prstGeom prst="rect">
            <a:avLst/>
          </a:prstGeom>
          <a:noFill/>
          <a:ln>
            <a:noFill/>
          </a:ln>
        </p:spPr>
      </p:pic>
      <p:pic>
        <p:nvPicPr>
          <p:cNvPr id="205" name="Google Shape;205;p31"/>
          <p:cNvPicPr preferRelativeResize="0"/>
          <p:nvPr/>
        </p:nvPicPr>
        <p:blipFill>
          <a:blip r:embed="rId4">
            <a:alphaModFix/>
          </a:blip>
          <a:stretch>
            <a:fillRect/>
          </a:stretch>
        </p:blipFill>
        <p:spPr>
          <a:xfrm>
            <a:off x="3737548" y="4123900"/>
            <a:ext cx="910652" cy="326650"/>
          </a:xfrm>
          <a:prstGeom prst="rect">
            <a:avLst/>
          </a:prstGeom>
          <a:noFill/>
          <a:ln>
            <a:noFill/>
          </a:ln>
        </p:spPr>
      </p:pic>
      <p:pic>
        <p:nvPicPr>
          <p:cNvPr id="206" name="Google Shape;206;p31"/>
          <p:cNvPicPr preferRelativeResize="0"/>
          <p:nvPr/>
        </p:nvPicPr>
        <p:blipFill>
          <a:blip r:embed="rId5">
            <a:alphaModFix/>
          </a:blip>
          <a:stretch>
            <a:fillRect/>
          </a:stretch>
        </p:blipFill>
        <p:spPr>
          <a:xfrm>
            <a:off x="5025299" y="4185675"/>
            <a:ext cx="325550" cy="244157"/>
          </a:xfrm>
          <a:prstGeom prst="rect">
            <a:avLst/>
          </a:prstGeom>
          <a:noFill/>
          <a:ln>
            <a:noFill/>
          </a:ln>
        </p:spPr>
      </p:pic>
      <p:pic>
        <p:nvPicPr>
          <p:cNvPr id="207" name="Google Shape;207;p31"/>
          <p:cNvPicPr preferRelativeResize="0"/>
          <p:nvPr/>
        </p:nvPicPr>
        <p:blipFill>
          <a:blip r:embed="rId6">
            <a:alphaModFix/>
          </a:blip>
          <a:stretch>
            <a:fillRect/>
          </a:stretch>
        </p:blipFill>
        <p:spPr>
          <a:xfrm>
            <a:off x="5496375" y="2316673"/>
            <a:ext cx="325550" cy="375204"/>
          </a:xfrm>
          <a:prstGeom prst="rect">
            <a:avLst/>
          </a:prstGeom>
          <a:noFill/>
          <a:ln>
            <a:noFill/>
          </a:ln>
        </p:spPr>
      </p:pic>
      <p:pic>
        <p:nvPicPr>
          <p:cNvPr id="208" name="Google Shape;208;p31"/>
          <p:cNvPicPr preferRelativeResize="0"/>
          <p:nvPr/>
        </p:nvPicPr>
        <p:blipFill>
          <a:blip r:embed="rId7">
            <a:alphaModFix/>
          </a:blip>
          <a:stretch>
            <a:fillRect/>
          </a:stretch>
        </p:blipFill>
        <p:spPr>
          <a:xfrm>
            <a:off x="4010025" y="2364750"/>
            <a:ext cx="719655" cy="279050"/>
          </a:xfrm>
          <a:prstGeom prst="rect">
            <a:avLst/>
          </a:prstGeom>
          <a:noFill/>
          <a:ln>
            <a:noFill/>
          </a:ln>
        </p:spPr>
      </p:pic>
      <p:pic>
        <p:nvPicPr>
          <p:cNvPr id="209" name="Google Shape;209;p31"/>
          <p:cNvPicPr preferRelativeResize="0"/>
          <p:nvPr/>
        </p:nvPicPr>
        <p:blipFill>
          <a:blip r:embed="rId8">
            <a:alphaModFix/>
          </a:blip>
          <a:stretch>
            <a:fillRect/>
          </a:stretch>
        </p:blipFill>
        <p:spPr>
          <a:xfrm>
            <a:off x="6356550" y="3822374"/>
            <a:ext cx="325550" cy="309801"/>
          </a:xfrm>
          <a:prstGeom prst="rect">
            <a:avLst/>
          </a:prstGeom>
          <a:noFill/>
          <a:ln>
            <a:noFill/>
          </a:ln>
        </p:spPr>
      </p:pic>
      <p:pic>
        <p:nvPicPr>
          <p:cNvPr id="210" name="Google Shape;210;p31"/>
          <p:cNvPicPr preferRelativeResize="0"/>
          <p:nvPr/>
        </p:nvPicPr>
        <p:blipFill>
          <a:blip r:embed="rId9">
            <a:alphaModFix/>
          </a:blip>
          <a:stretch>
            <a:fillRect/>
          </a:stretch>
        </p:blipFill>
        <p:spPr>
          <a:xfrm>
            <a:off x="6822225" y="3833652"/>
            <a:ext cx="719650" cy="326648"/>
          </a:xfrm>
          <a:prstGeom prst="rect">
            <a:avLst/>
          </a:prstGeom>
          <a:noFill/>
          <a:ln>
            <a:noFill/>
          </a:ln>
        </p:spPr>
      </p:pic>
      <p:sp>
        <p:nvSpPr>
          <p:cNvPr id="211" name="Google Shape;211;p31"/>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Cost Function</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p>
        </p:txBody>
      </p:sp>
      <p:pic>
        <p:nvPicPr>
          <p:cNvPr id="212" name="Google Shape;212;p31"/>
          <p:cNvPicPr preferRelativeResize="0"/>
          <p:nvPr/>
        </p:nvPicPr>
        <p:blipFill>
          <a:blip r:embed="rId10">
            <a:alphaModFix/>
          </a:blip>
          <a:stretch>
            <a:fillRect/>
          </a:stretch>
        </p:blipFill>
        <p:spPr>
          <a:xfrm>
            <a:off x="2241675" y="3060600"/>
            <a:ext cx="3809743" cy="71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30000" y="1318650"/>
            <a:ext cx="2515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Gothic"/>
                <a:ea typeface="Century Gothic"/>
                <a:cs typeface="Century Gothic"/>
                <a:sym typeface="Century Gothic"/>
              </a:rPr>
              <a:t>Contents</a:t>
            </a:r>
            <a:endParaRPr sz="2400">
              <a:latin typeface="Century Gothic"/>
              <a:ea typeface="Century Gothic"/>
              <a:cs typeface="Century Gothic"/>
              <a:sym typeface="Century Gothic"/>
            </a:endParaRPr>
          </a:p>
        </p:txBody>
      </p:sp>
      <p:sp>
        <p:nvSpPr>
          <p:cNvPr id="92" name="Google Shape;92;p14"/>
          <p:cNvSpPr txBox="1"/>
          <p:nvPr>
            <p:ph idx="2" type="body"/>
          </p:nvPr>
        </p:nvSpPr>
        <p:spPr>
          <a:xfrm>
            <a:off x="5036325" y="97275"/>
            <a:ext cx="3687900" cy="4976400"/>
          </a:xfrm>
          <a:prstGeom prst="rect">
            <a:avLst/>
          </a:prstGeom>
        </p:spPr>
        <p:txBody>
          <a:bodyPr anchorCtr="0" anchor="t" bIns="91425" lIns="91425" spcFirstLastPara="1" rIns="91425" wrap="square" tIns="91425">
            <a:noAutofit/>
          </a:bodyPr>
          <a:lstStyle/>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Introduction</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ANN Applications</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Perceptron</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chemeClr val="dk2"/>
                </a:solidFill>
                <a:latin typeface="Century Gothic"/>
                <a:ea typeface="Century Gothic"/>
                <a:cs typeface="Century Gothic"/>
                <a:sym typeface="Century Gothic"/>
              </a:rPr>
              <a:t>Feedforward Neural Network</a:t>
            </a:r>
            <a:endParaRPr sz="1500">
              <a:solidFill>
                <a:schemeClr val="dk2"/>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chemeClr val="dk2"/>
              </a:buClr>
              <a:buSzPts val="1500"/>
              <a:buFont typeface="Century Gothic"/>
              <a:buChar char="❖"/>
            </a:pPr>
            <a:r>
              <a:rPr lang="en" sz="1500">
                <a:solidFill>
                  <a:srgbClr val="000000"/>
                </a:solidFill>
                <a:latin typeface="Century Gothic"/>
                <a:ea typeface="Century Gothic"/>
                <a:cs typeface="Century Gothic"/>
                <a:sym typeface="Century Gothic"/>
              </a:rPr>
              <a:t>Activation Functions</a:t>
            </a:r>
            <a:endParaRPr sz="1500">
              <a:solidFill>
                <a:schemeClr val="dk2"/>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Cost Function</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Gradient Descent</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Stochastic Gradient Descent</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Back Propagation</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Convolutional Neural Network</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Recurrent Neural Networks</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Autoencoder</a:t>
            </a:r>
            <a:endParaRPr sz="1500">
              <a:solidFill>
                <a:srgbClr val="000000"/>
              </a:solidFill>
              <a:latin typeface="Century Gothic"/>
              <a:ea typeface="Century Gothic"/>
              <a:cs typeface="Century Gothic"/>
              <a:sym typeface="Century Gothic"/>
            </a:endParaRPr>
          </a:p>
          <a:p>
            <a:pPr indent="-323850" lvl="0" marL="457200" rtl="0" algn="l">
              <a:lnSpc>
                <a:spcPct val="165000"/>
              </a:lnSpc>
              <a:spcBef>
                <a:spcPts val="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ANN Advantages</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body"/>
          </p:nvPr>
        </p:nvSpPr>
        <p:spPr>
          <a:xfrm>
            <a:off x="761125" y="1118250"/>
            <a:ext cx="7904400" cy="39492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Gradient Descent is an iterative optimization algorithm for finding the minimum of a function. Our goal is to minimize the cost function. We will denote a superscript </a:t>
            </a:r>
            <a:r>
              <a:rPr b="1"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to symbol the value that minimizes the function. For example                                    . </a:t>
            </a:r>
            <a:endParaRPr sz="1500">
              <a:solidFill>
                <a:srgbClr val="000000"/>
              </a:solidFill>
              <a:latin typeface="Century Gothic"/>
              <a:ea typeface="Century Gothic"/>
              <a:cs typeface="Century Gothic"/>
              <a:sym typeface="Century Gothic"/>
            </a:endParaRPr>
          </a:p>
          <a:p>
            <a:pPr indent="0" lvl="0" marL="0" marR="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In this method , we take </a:t>
            </a:r>
            <a:r>
              <a:rPr lang="en" sz="1500">
                <a:solidFill>
                  <a:srgbClr val="000000"/>
                </a:solidFill>
                <a:latin typeface="Century Gothic"/>
                <a:ea typeface="Century Gothic"/>
                <a:cs typeface="Century Gothic"/>
                <a:sym typeface="Century Gothic"/>
              </a:rPr>
              <a:t>steps</a:t>
            </a:r>
            <a:r>
              <a:rPr lang="en" sz="1500">
                <a:solidFill>
                  <a:srgbClr val="000000"/>
                </a:solidFill>
                <a:latin typeface="Century Gothic"/>
                <a:ea typeface="Century Gothic"/>
                <a:cs typeface="Century Gothic"/>
                <a:sym typeface="Century Gothic"/>
              </a:rPr>
              <a:t> in the opposite direction to the gradient of the function at a given point. </a:t>
            </a:r>
            <a:r>
              <a:rPr lang="en" sz="1500">
                <a:solidFill>
                  <a:srgbClr val="000000"/>
                </a:solidFill>
                <a:latin typeface="Century Gothic"/>
                <a:ea typeface="Century Gothic"/>
                <a:cs typeface="Century Gothic"/>
                <a:sym typeface="Century Gothic"/>
              </a:rPr>
              <a:t>The method works like that if we wish to get to the minimum point, we would want to ‘go down’, at every step, in the direction with the steepest descent, which is opposite to the gradient. It resembles to the fact that if we wish to go down from a high place we look for the steepest slope.</a:t>
            </a: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218" name="Google Shape;218;p32"/>
          <p:cNvSpPr txBox="1"/>
          <p:nvPr>
            <p:ph type="title"/>
          </p:nvPr>
        </p:nvSpPr>
        <p:spPr>
          <a:xfrm>
            <a:off x="711600" y="534325"/>
            <a:ext cx="3200700" cy="488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Gradient Descent</a:t>
            </a:r>
            <a:endParaRPr sz="20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2000">
              <a:latin typeface="Century Gothic"/>
              <a:ea typeface="Century Gothic"/>
              <a:cs typeface="Century Gothic"/>
              <a:sym typeface="Century Gothic"/>
            </a:endParaRPr>
          </a:p>
        </p:txBody>
      </p:sp>
      <p:sp>
        <p:nvSpPr>
          <p:cNvPr id="219" name="Google Shape;219;p32"/>
          <p:cNvSpPr txBox="1"/>
          <p:nvPr/>
        </p:nvSpPr>
        <p:spPr>
          <a:xfrm>
            <a:off x="761125" y="4604800"/>
            <a:ext cx="4499700" cy="57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Century Gothic"/>
                <a:ea typeface="Century Gothic"/>
                <a:cs typeface="Century Gothic"/>
                <a:sym typeface="Century Gothic"/>
              </a:rPr>
              <a:t>Where </a:t>
            </a:r>
            <a:r>
              <a:rPr lang="en" sz="1200">
                <a:latin typeface="Century Gothic"/>
                <a:ea typeface="Century Gothic"/>
                <a:cs typeface="Century Gothic"/>
                <a:sym typeface="Century Gothic"/>
              </a:rPr>
              <a:t>p </a:t>
            </a:r>
            <a:r>
              <a:rPr lang="en" sz="1200">
                <a:latin typeface="Century Gothic"/>
                <a:ea typeface="Century Gothic"/>
                <a:cs typeface="Century Gothic"/>
                <a:sym typeface="Century Gothic"/>
              </a:rPr>
              <a:t>is the input value and </a:t>
            </a:r>
            <a:r>
              <a:rPr i="1" lang="en">
                <a:latin typeface="Times New Roman"/>
                <a:ea typeface="Times New Roman"/>
                <a:cs typeface="Times New Roman"/>
                <a:sym typeface="Times New Roman"/>
              </a:rPr>
              <a:t>η</a:t>
            </a:r>
            <a:r>
              <a:rPr lang="en" sz="1200">
                <a:latin typeface="Century Gothic"/>
                <a:ea typeface="Century Gothic"/>
                <a:cs typeface="Century Gothic"/>
                <a:sym typeface="Century Gothic"/>
              </a:rPr>
              <a:t> is the step size.</a:t>
            </a:r>
            <a:endParaRPr sz="1200">
              <a:latin typeface="Lato"/>
              <a:ea typeface="Lato"/>
              <a:cs typeface="Lato"/>
              <a:sym typeface="Lato"/>
            </a:endParaRPr>
          </a:p>
        </p:txBody>
      </p:sp>
      <p:pic>
        <p:nvPicPr>
          <p:cNvPr id="220" name="Google Shape;220;p32"/>
          <p:cNvPicPr preferRelativeResize="0"/>
          <p:nvPr/>
        </p:nvPicPr>
        <p:blipFill>
          <a:blip r:embed="rId3">
            <a:alphaModFix/>
          </a:blip>
          <a:stretch>
            <a:fillRect/>
          </a:stretch>
        </p:blipFill>
        <p:spPr>
          <a:xfrm>
            <a:off x="5661350" y="4378100"/>
            <a:ext cx="2486375" cy="408125"/>
          </a:xfrm>
          <a:prstGeom prst="rect">
            <a:avLst/>
          </a:prstGeom>
          <a:noFill/>
          <a:ln>
            <a:noFill/>
          </a:ln>
        </p:spPr>
      </p:pic>
      <p:pic>
        <p:nvPicPr>
          <p:cNvPr id="221" name="Google Shape;221;p32"/>
          <p:cNvPicPr preferRelativeResize="0"/>
          <p:nvPr/>
        </p:nvPicPr>
        <p:blipFill>
          <a:blip r:embed="rId4">
            <a:alphaModFix/>
          </a:blip>
          <a:stretch>
            <a:fillRect/>
          </a:stretch>
        </p:blipFill>
        <p:spPr>
          <a:xfrm>
            <a:off x="6204113" y="1999525"/>
            <a:ext cx="1867363" cy="341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1" type="body"/>
          </p:nvPr>
        </p:nvSpPr>
        <p:spPr>
          <a:xfrm>
            <a:off x="761125" y="1118250"/>
            <a:ext cx="7904400" cy="3949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Another version of Gradient Descent that is based on </a:t>
            </a:r>
            <a:r>
              <a:rPr lang="en" sz="1500">
                <a:solidFill>
                  <a:srgbClr val="000000"/>
                </a:solidFill>
                <a:latin typeface="Century Gothic"/>
                <a:ea typeface="Century Gothic"/>
                <a:cs typeface="Century Gothic"/>
                <a:sym typeface="Century Gothic"/>
              </a:rPr>
              <a:t>stochastic</a:t>
            </a:r>
            <a:r>
              <a:rPr lang="en" sz="1500">
                <a:solidFill>
                  <a:srgbClr val="000000"/>
                </a:solidFill>
                <a:latin typeface="Century Gothic"/>
                <a:ea typeface="Century Gothic"/>
                <a:cs typeface="Century Gothic"/>
                <a:sym typeface="Century Gothic"/>
              </a:rPr>
              <a:t> evaluation. </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The word ‘Stochastic’ means a system or a process that is linked with a random probability. Hence, in SGD we randomly select one data point from our training set in each iteration in order to reduce the computations in total.</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Our goal is to complete the network’s task in the most efficient way possible.</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Hence, we want to minimize the cost function.</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SGD is typically </a:t>
            </a:r>
            <a:r>
              <a:rPr lang="en" sz="1500">
                <a:solidFill>
                  <a:srgbClr val="000000"/>
                </a:solidFill>
                <a:latin typeface="Century Gothic"/>
                <a:ea typeface="Century Gothic"/>
                <a:cs typeface="Century Gothic"/>
                <a:sym typeface="Century Gothic"/>
              </a:rPr>
              <a:t>noisier</a:t>
            </a:r>
            <a:r>
              <a:rPr lang="en" sz="1500">
                <a:solidFill>
                  <a:srgbClr val="000000"/>
                </a:solidFill>
                <a:latin typeface="Century Gothic"/>
                <a:ea typeface="Century Gothic"/>
                <a:cs typeface="Century Gothic"/>
                <a:sym typeface="Century Gothic"/>
              </a:rPr>
              <a:t> than other ways of Gradient Descent, and it usually takes a higher number of iterations to reach the </a:t>
            </a:r>
            <a:r>
              <a:rPr lang="en" sz="1500">
                <a:solidFill>
                  <a:srgbClr val="000000"/>
                </a:solidFill>
                <a:latin typeface="Century Gothic"/>
                <a:ea typeface="Century Gothic"/>
                <a:cs typeface="Century Gothic"/>
                <a:sym typeface="Century Gothic"/>
              </a:rPr>
              <a:t>desired</a:t>
            </a:r>
            <a:r>
              <a:rPr lang="en" sz="1500">
                <a:solidFill>
                  <a:srgbClr val="000000"/>
                </a:solidFill>
                <a:latin typeface="Century Gothic"/>
                <a:ea typeface="Century Gothic"/>
                <a:cs typeface="Century Gothic"/>
                <a:sym typeface="Century Gothic"/>
              </a:rPr>
              <a:t> minimum. That is because of the </a:t>
            </a:r>
            <a:r>
              <a:rPr lang="en" sz="1500">
                <a:solidFill>
                  <a:srgbClr val="000000"/>
                </a:solidFill>
                <a:latin typeface="Century Gothic"/>
                <a:ea typeface="Century Gothic"/>
                <a:cs typeface="Century Gothic"/>
                <a:sym typeface="Century Gothic"/>
              </a:rPr>
              <a:t>random</a:t>
            </a:r>
            <a:r>
              <a:rPr lang="en" sz="1500">
                <a:solidFill>
                  <a:srgbClr val="000000"/>
                </a:solidFill>
                <a:latin typeface="Century Gothic"/>
                <a:ea typeface="Century Gothic"/>
                <a:cs typeface="Century Gothic"/>
                <a:sym typeface="Century Gothic"/>
              </a:rPr>
              <a:t> picking of the training data.</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But, it is less expensive than a typical Gradient Descent. That’s why in most cases SGD is preferable over other methods.</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FFFFFF"/>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1200"/>
              </a:spcBef>
              <a:spcAft>
                <a:spcPts val="1600"/>
              </a:spcAft>
              <a:buNone/>
            </a:pPr>
            <a:r>
              <a:t/>
            </a:r>
            <a:endParaRPr sz="1500">
              <a:solidFill>
                <a:srgbClr val="000000"/>
              </a:solidFill>
              <a:latin typeface="Century Gothic"/>
              <a:ea typeface="Century Gothic"/>
              <a:cs typeface="Century Gothic"/>
              <a:sym typeface="Century Gothic"/>
            </a:endParaRPr>
          </a:p>
        </p:txBody>
      </p:sp>
      <p:sp>
        <p:nvSpPr>
          <p:cNvPr id="227" name="Google Shape;227;p33"/>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Stochastic Gradient Descent</a:t>
            </a:r>
            <a:endParaRPr sz="20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2000">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idx="1" type="body"/>
          </p:nvPr>
        </p:nvSpPr>
        <p:spPr>
          <a:xfrm>
            <a:off x="761125" y="1118250"/>
            <a:ext cx="7904400" cy="3949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We denote               where s is a total of all weights and biases.</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As we said, the goal is to minimize the cost function.  We will define our cost function to be: </a:t>
            </a: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In order to find the </a:t>
            </a:r>
            <a:r>
              <a:rPr lang="en" sz="1500">
                <a:solidFill>
                  <a:srgbClr val="000000"/>
                </a:solidFill>
                <a:latin typeface="Century Gothic"/>
                <a:ea typeface="Century Gothic"/>
                <a:cs typeface="Century Gothic"/>
                <a:sym typeface="Century Gothic"/>
              </a:rPr>
              <a:t>minimum</a:t>
            </a:r>
            <a:r>
              <a:rPr lang="en" sz="1500">
                <a:solidFill>
                  <a:srgbClr val="000000"/>
                </a:solidFill>
                <a:latin typeface="Century Gothic"/>
                <a:ea typeface="Century Gothic"/>
                <a:cs typeface="Century Gothic"/>
                <a:sym typeface="Century Gothic"/>
              </a:rPr>
              <a:t> or in our case                      .</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We will expand the cost function in to a first order  Taylor Series expansion:</a:t>
            </a:r>
            <a:br>
              <a:rPr lang="en" sz="1500">
                <a:solidFill>
                  <a:srgbClr val="000000"/>
                </a:solidFill>
                <a:latin typeface="Century Gothic"/>
                <a:ea typeface="Century Gothic"/>
                <a:cs typeface="Century Gothic"/>
                <a:sym typeface="Century Gothic"/>
              </a:rPr>
            </a:b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We will denote                             to be the vector of partial derivatives:</a:t>
            </a: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FFFFFF"/>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1200"/>
              </a:spcBef>
              <a:spcAft>
                <a:spcPts val="1600"/>
              </a:spcAft>
              <a:buNone/>
            </a:pPr>
            <a:r>
              <a:t/>
            </a:r>
            <a:endParaRPr sz="1500">
              <a:solidFill>
                <a:srgbClr val="000000"/>
              </a:solidFill>
              <a:latin typeface="Century Gothic"/>
              <a:ea typeface="Century Gothic"/>
              <a:cs typeface="Century Gothic"/>
              <a:sym typeface="Century Gothic"/>
            </a:endParaRPr>
          </a:p>
        </p:txBody>
      </p:sp>
      <p:sp>
        <p:nvSpPr>
          <p:cNvPr id="233" name="Google Shape;233;p34"/>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000000"/>
                </a:solidFill>
                <a:latin typeface="Century Gothic"/>
                <a:ea typeface="Century Gothic"/>
                <a:cs typeface="Century Gothic"/>
                <a:sym typeface="Century Gothic"/>
              </a:rPr>
              <a:t>SGD </a:t>
            </a:r>
            <a:endParaRPr sz="18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2000">
              <a:latin typeface="Century Gothic"/>
              <a:ea typeface="Century Gothic"/>
              <a:cs typeface="Century Gothic"/>
              <a:sym typeface="Century Gothic"/>
            </a:endParaRPr>
          </a:p>
        </p:txBody>
      </p:sp>
      <p:pic>
        <p:nvPicPr>
          <p:cNvPr id="234" name="Google Shape;234;p34"/>
          <p:cNvPicPr preferRelativeResize="0"/>
          <p:nvPr/>
        </p:nvPicPr>
        <p:blipFill>
          <a:blip r:embed="rId3">
            <a:alphaModFix/>
          </a:blip>
          <a:stretch>
            <a:fillRect/>
          </a:stretch>
        </p:blipFill>
        <p:spPr>
          <a:xfrm>
            <a:off x="1917625" y="1339375"/>
            <a:ext cx="761475" cy="279050"/>
          </a:xfrm>
          <a:prstGeom prst="rect">
            <a:avLst/>
          </a:prstGeom>
          <a:noFill/>
          <a:ln>
            <a:noFill/>
          </a:ln>
        </p:spPr>
      </p:pic>
      <p:pic>
        <p:nvPicPr>
          <p:cNvPr id="235" name="Google Shape;235;p34"/>
          <p:cNvPicPr preferRelativeResize="0"/>
          <p:nvPr/>
        </p:nvPicPr>
        <p:blipFill>
          <a:blip r:embed="rId4">
            <a:alphaModFix/>
          </a:blip>
          <a:stretch>
            <a:fillRect/>
          </a:stretch>
        </p:blipFill>
        <p:spPr>
          <a:xfrm>
            <a:off x="2662250" y="2226300"/>
            <a:ext cx="2024400" cy="431175"/>
          </a:xfrm>
          <a:prstGeom prst="rect">
            <a:avLst/>
          </a:prstGeom>
          <a:noFill/>
          <a:ln>
            <a:noFill/>
          </a:ln>
        </p:spPr>
      </p:pic>
      <p:pic>
        <p:nvPicPr>
          <p:cNvPr id="236" name="Google Shape;236;p34"/>
          <p:cNvPicPr preferRelativeResize="0"/>
          <p:nvPr/>
        </p:nvPicPr>
        <p:blipFill>
          <a:blip r:embed="rId5">
            <a:alphaModFix/>
          </a:blip>
          <a:stretch>
            <a:fillRect/>
          </a:stretch>
        </p:blipFill>
        <p:spPr>
          <a:xfrm>
            <a:off x="4773950" y="2718350"/>
            <a:ext cx="1130200" cy="350450"/>
          </a:xfrm>
          <a:prstGeom prst="rect">
            <a:avLst/>
          </a:prstGeom>
          <a:noFill/>
          <a:ln>
            <a:noFill/>
          </a:ln>
        </p:spPr>
      </p:pic>
      <p:pic>
        <p:nvPicPr>
          <p:cNvPr id="237" name="Google Shape;237;p34"/>
          <p:cNvPicPr preferRelativeResize="0"/>
          <p:nvPr/>
        </p:nvPicPr>
        <p:blipFill>
          <a:blip r:embed="rId6">
            <a:alphaModFix/>
          </a:blip>
          <a:stretch>
            <a:fillRect/>
          </a:stretch>
        </p:blipFill>
        <p:spPr>
          <a:xfrm>
            <a:off x="2098425" y="3468175"/>
            <a:ext cx="4659699" cy="684975"/>
          </a:xfrm>
          <a:prstGeom prst="rect">
            <a:avLst/>
          </a:prstGeom>
          <a:noFill/>
          <a:ln>
            <a:noFill/>
          </a:ln>
        </p:spPr>
      </p:pic>
      <p:pic>
        <p:nvPicPr>
          <p:cNvPr id="238" name="Google Shape;238;p34"/>
          <p:cNvPicPr preferRelativeResize="0"/>
          <p:nvPr/>
        </p:nvPicPr>
        <p:blipFill>
          <a:blip r:embed="rId7">
            <a:alphaModFix/>
          </a:blip>
          <a:stretch>
            <a:fillRect/>
          </a:stretch>
        </p:blipFill>
        <p:spPr>
          <a:xfrm>
            <a:off x="2346000" y="4233875"/>
            <a:ext cx="1363782" cy="350450"/>
          </a:xfrm>
          <a:prstGeom prst="rect">
            <a:avLst/>
          </a:prstGeom>
          <a:noFill/>
          <a:ln>
            <a:noFill/>
          </a:ln>
        </p:spPr>
      </p:pic>
      <p:pic>
        <p:nvPicPr>
          <p:cNvPr id="239" name="Google Shape;239;p34"/>
          <p:cNvPicPr preferRelativeResize="0"/>
          <p:nvPr/>
        </p:nvPicPr>
        <p:blipFill>
          <a:blip r:embed="rId8">
            <a:alphaModFix/>
          </a:blip>
          <a:stretch>
            <a:fillRect/>
          </a:stretch>
        </p:blipFill>
        <p:spPr>
          <a:xfrm>
            <a:off x="2098425" y="4552519"/>
            <a:ext cx="4659701" cy="4834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idx="1" type="body"/>
          </p:nvPr>
        </p:nvSpPr>
        <p:spPr>
          <a:xfrm>
            <a:off x="761125" y="1042050"/>
            <a:ext cx="7904400" cy="39492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We want to choose         to lie in our desired direction                     . </a:t>
            </a:r>
            <a:endParaRPr sz="1500">
              <a:solidFill>
                <a:srgbClr val="000000"/>
              </a:solidFill>
              <a:latin typeface="Century Gothic"/>
              <a:ea typeface="Century Gothic"/>
              <a:cs typeface="Century Gothic"/>
              <a:sym typeface="Century Gothic"/>
            </a:endParaRPr>
          </a:p>
          <a:p>
            <a:pPr indent="0" lvl="0" marL="0" rtl="0" algn="l">
              <a:lnSpc>
                <a:spcPct val="170000"/>
              </a:lnSpc>
              <a:spcBef>
                <a:spcPts val="1200"/>
              </a:spcBef>
              <a:spcAft>
                <a:spcPts val="0"/>
              </a:spcAft>
              <a:buNone/>
            </a:pPr>
            <a:r>
              <a:rPr lang="en" sz="1500">
                <a:solidFill>
                  <a:srgbClr val="000000"/>
                </a:solidFill>
                <a:latin typeface="Century Gothic"/>
                <a:ea typeface="Century Gothic"/>
                <a:cs typeface="Century Gothic"/>
                <a:sym typeface="Century Gothic"/>
              </a:rPr>
              <a:t>This leads us to                                           where </a:t>
            </a:r>
            <a:r>
              <a:rPr i="1" lang="en" sz="1600">
                <a:solidFill>
                  <a:srgbClr val="000000"/>
                </a:solidFill>
                <a:latin typeface="Times New Roman"/>
                <a:ea typeface="Times New Roman"/>
                <a:cs typeface="Times New Roman"/>
                <a:sym typeface="Times New Roman"/>
              </a:rPr>
              <a:t>η </a:t>
            </a:r>
            <a:r>
              <a:rPr lang="en" sz="1500">
                <a:solidFill>
                  <a:srgbClr val="000000"/>
                </a:solidFill>
                <a:latin typeface="Century Gothic"/>
                <a:ea typeface="Century Gothic"/>
                <a:cs typeface="Century Gothic"/>
                <a:sym typeface="Century Gothic"/>
              </a:rPr>
              <a:t>is our learning rate (our step size in the gradient descent).  </a:t>
            </a:r>
            <a:r>
              <a:rPr lang="en" sz="1500">
                <a:solidFill>
                  <a:srgbClr val="000000"/>
                </a:solidFill>
                <a:latin typeface="Century Gothic"/>
                <a:ea typeface="Century Gothic"/>
                <a:cs typeface="Century Gothic"/>
                <a:sym typeface="Century Gothic"/>
              </a:rPr>
              <a:t>Our goal is to iterate until we meet our desired criterion. Now we let:</a:t>
            </a: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Where          denotes the output at the output level. Then, we can write:</a:t>
            </a:r>
            <a:br>
              <a:rPr lang="en" sz="1500">
                <a:solidFill>
                  <a:srgbClr val="000000"/>
                </a:solidFill>
                <a:latin typeface="Century Gothic"/>
                <a:ea typeface="Century Gothic"/>
                <a:cs typeface="Century Gothic"/>
                <a:sym typeface="Century Gothic"/>
              </a:rPr>
            </a:b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Instead of computing the vector at every iteration, a cheaper method is to replace the mean of the individual gradients over all training points by the gradient at a single randomly chosen training point.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FFFFFF"/>
              </a:solidFill>
              <a:latin typeface="Century Gothic"/>
              <a:ea typeface="Century Gothic"/>
              <a:cs typeface="Century Gothic"/>
              <a:sym typeface="Century Gothic"/>
            </a:endParaRPr>
          </a:p>
          <a:p>
            <a:pPr indent="0" lvl="0" marL="0" rtl="1"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pic>
        <p:nvPicPr>
          <p:cNvPr id="245" name="Google Shape;245;p35"/>
          <p:cNvPicPr preferRelativeResize="0"/>
          <p:nvPr/>
        </p:nvPicPr>
        <p:blipFill>
          <a:blip r:embed="rId3">
            <a:alphaModFix/>
          </a:blip>
          <a:stretch>
            <a:fillRect/>
          </a:stretch>
        </p:blipFill>
        <p:spPr>
          <a:xfrm>
            <a:off x="2724150" y="1267825"/>
            <a:ext cx="365000" cy="290950"/>
          </a:xfrm>
          <a:prstGeom prst="rect">
            <a:avLst/>
          </a:prstGeom>
          <a:noFill/>
          <a:ln>
            <a:noFill/>
          </a:ln>
        </p:spPr>
      </p:pic>
      <p:pic>
        <p:nvPicPr>
          <p:cNvPr id="246" name="Google Shape;246;p35"/>
          <p:cNvPicPr preferRelativeResize="0"/>
          <p:nvPr/>
        </p:nvPicPr>
        <p:blipFill>
          <a:blip r:embed="rId4">
            <a:alphaModFix/>
          </a:blip>
          <a:stretch>
            <a:fillRect/>
          </a:stretch>
        </p:blipFill>
        <p:spPr>
          <a:xfrm>
            <a:off x="5767525" y="1267825"/>
            <a:ext cx="1071034" cy="290950"/>
          </a:xfrm>
          <a:prstGeom prst="rect">
            <a:avLst/>
          </a:prstGeom>
          <a:noFill/>
          <a:ln>
            <a:noFill/>
          </a:ln>
        </p:spPr>
      </p:pic>
      <p:pic>
        <p:nvPicPr>
          <p:cNvPr id="247" name="Google Shape;247;p35"/>
          <p:cNvPicPr preferRelativeResize="0"/>
          <p:nvPr/>
        </p:nvPicPr>
        <p:blipFill>
          <a:blip r:embed="rId5">
            <a:alphaModFix/>
          </a:blip>
          <a:stretch>
            <a:fillRect/>
          </a:stretch>
        </p:blipFill>
        <p:spPr>
          <a:xfrm>
            <a:off x="2231800" y="1695675"/>
            <a:ext cx="2185475" cy="354275"/>
          </a:xfrm>
          <a:prstGeom prst="rect">
            <a:avLst/>
          </a:prstGeom>
          <a:noFill/>
          <a:ln>
            <a:noFill/>
          </a:ln>
        </p:spPr>
      </p:pic>
      <p:pic>
        <p:nvPicPr>
          <p:cNvPr id="248" name="Google Shape;248;p35"/>
          <p:cNvPicPr preferRelativeResize="0"/>
          <p:nvPr/>
        </p:nvPicPr>
        <p:blipFill>
          <a:blip r:embed="rId6">
            <a:alphaModFix/>
          </a:blip>
          <a:stretch>
            <a:fillRect/>
          </a:stretch>
        </p:blipFill>
        <p:spPr>
          <a:xfrm>
            <a:off x="2800350" y="2666750"/>
            <a:ext cx="2784575" cy="547400"/>
          </a:xfrm>
          <a:prstGeom prst="rect">
            <a:avLst/>
          </a:prstGeom>
          <a:noFill/>
          <a:ln>
            <a:noFill/>
          </a:ln>
        </p:spPr>
      </p:pic>
      <p:pic>
        <p:nvPicPr>
          <p:cNvPr id="249" name="Google Shape;249;p35"/>
          <p:cNvPicPr preferRelativeResize="0"/>
          <p:nvPr/>
        </p:nvPicPr>
        <p:blipFill>
          <a:blip r:embed="rId7">
            <a:alphaModFix/>
          </a:blip>
          <a:stretch>
            <a:fillRect/>
          </a:stretch>
        </p:blipFill>
        <p:spPr>
          <a:xfrm>
            <a:off x="1567850" y="3290145"/>
            <a:ext cx="365000" cy="320758"/>
          </a:xfrm>
          <a:prstGeom prst="rect">
            <a:avLst/>
          </a:prstGeom>
          <a:noFill/>
          <a:ln>
            <a:noFill/>
          </a:ln>
        </p:spPr>
      </p:pic>
      <p:pic>
        <p:nvPicPr>
          <p:cNvPr id="250" name="Google Shape;250;p35"/>
          <p:cNvPicPr preferRelativeResize="0"/>
          <p:nvPr/>
        </p:nvPicPr>
        <p:blipFill>
          <a:blip r:embed="rId8">
            <a:alphaModFix/>
          </a:blip>
          <a:stretch>
            <a:fillRect/>
          </a:stretch>
        </p:blipFill>
        <p:spPr>
          <a:xfrm>
            <a:off x="2815450" y="3656325"/>
            <a:ext cx="2737000" cy="54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idx="1" type="body"/>
          </p:nvPr>
        </p:nvSpPr>
        <p:spPr>
          <a:xfrm>
            <a:off x="761125" y="1118250"/>
            <a:ext cx="7904400" cy="39492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The algorithm is simple and it is as follows:  For each iteration randomly choose an </a:t>
            </a:r>
            <a:r>
              <a:rPr lang="en" sz="1500">
                <a:solidFill>
                  <a:srgbClr val="000000"/>
                </a:solidFill>
                <a:latin typeface="Century Gothic"/>
                <a:ea typeface="Century Gothic"/>
                <a:cs typeface="Century Gothic"/>
                <a:sym typeface="Century Gothic"/>
              </a:rPr>
              <a:t>integer</a:t>
            </a:r>
            <a:r>
              <a:rPr lang="en" sz="1500">
                <a:solidFill>
                  <a:srgbClr val="000000"/>
                </a:solidFill>
                <a:latin typeface="Century Gothic"/>
                <a:ea typeface="Century Gothic"/>
                <a:cs typeface="Century Gothic"/>
                <a:sym typeface="Century Gothic"/>
              </a:rPr>
              <a:t> from {1,2,3,....,N} where each number represent a </a:t>
            </a:r>
            <a:r>
              <a:rPr lang="en" sz="1500">
                <a:solidFill>
                  <a:srgbClr val="000000"/>
                </a:solidFill>
                <a:latin typeface="Century Gothic"/>
                <a:ea typeface="Century Gothic"/>
                <a:cs typeface="Century Gothic"/>
                <a:sym typeface="Century Gothic"/>
              </a:rPr>
              <a:t>different</a:t>
            </a:r>
            <a:r>
              <a:rPr lang="en" sz="1500">
                <a:solidFill>
                  <a:srgbClr val="000000"/>
                </a:solidFill>
                <a:latin typeface="Century Gothic"/>
                <a:ea typeface="Century Gothic"/>
                <a:cs typeface="Century Gothic"/>
                <a:sym typeface="Century Gothic"/>
              </a:rPr>
              <a:t> training point in the training set and updating p by the formula we presented in Gradient Descent slide:</a:t>
            </a: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r>
              <a:rPr lang="en" sz="1500" u="sng">
                <a:solidFill>
                  <a:srgbClr val="000000"/>
                </a:solidFill>
                <a:latin typeface="Century Gothic"/>
                <a:ea typeface="Century Gothic"/>
                <a:cs typeface="Century Gothic"/>
                <a:sym typeface="Century Gothic"/>
              </a:rPr>
              <a:t>Note:</a:t>
            </a: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 There is a </a:t>
            </a:r>
            <a:r>
              <a:rPr lang="en" sz="1500">
                <a:solidFill>
                  <a:srgbClr val="000000"/>
                </a:solidFill>
                <a:latin typeface="Century Gothic"/>
                <a:ea typeface="Century Gothic"/>
                <a:cs typeface="Century Gothic"/>
                <a:sym typeface="Century Gothic"/>
              </a:rPr>
              <a:t>similar</a:t>
            </a:r>
            <a:r>
              <a:rPr lang="en" sz="1500">
                <a:solidFill>
                  <a:srgbClr val="000000"/>
                </a:solidFill>
                <a:latin typeface="Century Gothic"/>
                <a:ea typeface="Century Gothic"/>
                <a:cs typeface="Century Gothic"/>
                <a:sym typeface="Century Gothic"/>
              </a:rPr>
              <a:t> method that </a:t>
            </a:r>
            <a:r>
              <a:rPr lang="en" sz="1500">
                <a:solidFill>
                  <a:srgbClr val="000000"/>
                </a:solidFill>
                <a:latin typeface="Century Gothic"/>
                <a:ea typeface="Century Gothic"/>
                <a:cs typeface="Century Gothic"/>
                <a:sym typeface="Century Gothic"/>
              </a:rPr>
              <a:t>For  </a:t>
            </a:r>
            <a:r>
              <a:rPr i="1" lang="en" sz="1600">
                <a:solidFill>
                  <a:srgbClr val="000000"/>
                </a:solidFill>
                <a:latin typeface="Times New Roman"/>
                <a:ea typeface="Times New Roman"/>
                <a:cs typeface="Times New Roman"/>
                <a:sym typeface="Times New Roman"/>
              </a:rPr>
              <a:t>m&lt;&lt;N</a:t>
            </a:r>
            <a:r>
              <a:rPr lang="en" sz="1500">
                <a:solidFill>
                  <a:srgbClr val="000000"/>
                </a:solidFill>
                <a:latin typeface="Century Gothic"/>
                <a:ea typeface="Century Gothic"/>
                <a:cs typeface="Century Gothic"/>
                <a:sym typeface="Century Gothic"/>
              </a:rPr>
              <a:t>  we choose </a:t>
            </a:r>
            <a:r>
              <a:rPr i="1" lang="en" sz="1600">
                <a:solidFill>
                  <a:srgbClr val="000000"/>
                </a:solidFill>
                <a:latin typeface="Times New Roman"/>
                <a:ea typeface="Times New Roman"/>
                <a:cs typeface="Times New Roman"/>
                <a:sym typeface="Times New Roman"/>
              </a:rPr>
              <a:t>m </a:t>
            </a:r>
            <a:r>
              <a:rPr lang="en" sz="1500">
                <a:solidFill>
                  <a:srgbClr val="000000"/>
                </a:solidFill>
                <a:latin typeface="Century Gothic"/>
                <a:ea typeface="Century Gothic"/>
                <a:cs typeface="Century Gothic"/>
                <a:sym typeface="Century Gothic"/>
              </a:rPr>
              <a:t>integers,                     , uniformly at random from {1,2,…,N} and update as follow:</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FFFFFF"/>
              </a:solidFill>
              <a:latin typeface="Century Gothic"/>
              <a:ea typeface="Century Gothic"/>
              <a:cs typeface="Century Gothic"/>
              <a:sym typeface="Century Gothic"/>
            </a:endParaRPr>
          </a:p>
          <a:p>
            <a:pPr indent="0" lvl="0" marL="0" rtl="1"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256" name="Google Shape;256;p36"/>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000000"/>
                </a:solidFill>
                <a:latin typeface="Century Gothic"/>
                <a:ea typeface="Century Gothic"/>
                <a:cs typeface="Century Gothic"/>
                <a:sym typeface="Century Gothic"/>
              </a:rPr>
              <a:t>SGD algorithm</a:t>
            </a:r>
            <a:endParaRPr sz="18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18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800">
              <a:latin typeface="Century Gothic"/>
              <a:ea typeface="Century Gothic"/>
              <a:cs typeface="Century Gothic"/>
              <a:sym typeface="Century Gothic"/>
            </a:endParaRPr>
          </a:p>
        </p:txBody>
      </p:sp>
      <p:pic>
        <p:nvPicPr>
          <p:cNvPr id="257" name="Google Shape;257;p36"/>
          <p:cNvPicPr preferRelativeResize="0"/>
          <p:nvPr/>
        </p:nvPicPr>
        <p:blipFill>
          <a:blip r:embed="rId3">
            <a:alphaModFix/>
          </a:blip>
          <a:stretch>
            <a:fillRect/>
          </a:stretch>
        </p:blipFill>
        <p:spPr>
          <a:xfrm>
            <a:off x="3199150" y="2557875"/>
            <a:ext cx="2355450" cy="370375"/>
          </a:xfrm>
          <a:prstGeom prst="rect">
            <a:avLst/>
          </a:prstGeom>
          <a:noFill/>
          <a:ln>
            <a:noFill/>
          </a:ln>
        </p:spPr>
      </p:pic>
      <p:pic>
        <p:nvPicPr>
          <p:cNvPr id="258" name="Google Shape;258;p36"/>
          <p:cNvPicPr preferRelativeResize="0"/>
          <p:nvPr/>
        </p:nvPicPr>
        <p:blipFill>
          <a:blip r:embed="rId4">
            <a:alphaModFix/>
          </a:blip>
          <a:stretch>
            <a:fillRect/>
          </a:stretch>
        </p:blipFill>
        <p:spPr>
          <a:xfrm>
            <a:off x="6783200" y="3538620"/>
            <a:ext cx="1065462" cy="370375"/>
          </a:xfrm>
          <a:prstGeom prst="rect">
            <a:avLst/>
          </a:prstGeom>
          <a:noFill/>
          <a:ln>
            <a:noFill/>
          </a:ln>
        </p:spPr>
      </p:pic>
      <p:pic>
        <p:nvPicPr>
          <p:cNvPr id="259" name="Google Shape;259;p36"/>
          <p:cNvPicPr preferRelativeResize="0"/>
          <p:nvPr/>
        </p:nvPicPr>
        <p:blipFill>
          <a:blip r:embed="rId5">
            <a:alphaModFix/>
          </a:blip>
          <a:stretch>
            <a:fillRect/>
          </a:stretch>
        </p:blipFill>
        <p:spPr>
          <a:xfrm>
            <a:off x="3199150" y="4367069"/>
            <a:ext cx="2578268" cy="53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idx="1" type="body"/>
          </p:nvPr>
        </p:nvSpPr>
        <p:spPr>
          <a:xfrm>
            <a:off x="761125" y="1118250"/>
            <a:ext cx="7904400" cy="39492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In GD we have to go over all of our training data to do a single update for a parameter in every change to P.</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On the other hand in SGD we use just a single training point in every change to P. </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Hence , if we have a large data set then using GD can be expensive in every iteration when we have to update P because we will have to run through all the samples in our set.</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That’s why SGD will be faster because we use only one training point and it starts improving itself right away from the first point.</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Although the faster conversion SGD won’t minimize the cost function as well as GD but the parameters will be close enough and eventually will reach our criterion goal values and remain in the surrounding area. </a:t>
            </a:r>
            <a:br>
              <a:rPr lang="en" sz="1500">
                <a:solidFill>
                  <a:srgbClr val="000000"/>
                </a:solidFill>
                <a:latin typeface="Century Gothic"/>
                <a:ea typeface="Century Gothic"/>
                <a:cs typeface="Century Gothic"/>
                <a:sym typeface="Century Gothic"/>
              </a:rPr>
            </a:br>
            <a:endParaRPr sz="1150">
              <a:solidFill>
                <a:srgbClr val="242729"/>
              </a:solidFill>
              <a:highlight>
                <a:srgbClr val="FFFFFF"/>
              </a:highlight>
              <a:latin typeface="Arial"/>
              <a:ea typeface="Arial"/>
              <a:cs typeface="Arial"/>
              <a:sym typeface="Arial"/>
            </a:endParaRPr>
          </a:p>
          <a:p>
            <a:pPr indent="0" lvl="0" marL="0" marR="0" rtl="0" algn="l">
              <a:lnSpc>
                <a:spcPct val="150000"/>
              </a:lnSpc>
              <a:spcBef>
                <a:spcPts val="1200"/>
              </a:spcBef>
              <a:spcAft>
                <a:spcPts val="0"/>
              </a:spcAft>
              <a:buNone/>
            </a:pPr>
            <a:br>
              <a:rPr lang="en" sz="1500">
                <a:solidFill>
                  <a:srgbClr val="000000"/>
                </a:solidFill>
                <a:latin typeface="Century Gothic"/>
                <a:ea typeface="Century Gothic"/>
                <a:cs typeface="Century Gothic"/>
                <a:sym typeface="Century Gothic"/>
              </a:rPr>
            </a:br>
            <a:br>
              <a:rPr lang="en" sz="1500">
                <a:solidFill>
                  <a:srgbClr val="000000"/>
                </a:solidFill>
                <a:latin typeface="Century Gothic"/>
                <a:ea typeface="Century Gothic"/>
                <a:cs typeface="Century Gothic"/>
                <a:sym typeface="Century Gothic"/>
              </a:rPr>
            </a:b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marR="0" rtl="0" algn="l">
              <a:lnSpc>
                <a:spcPct val="10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265" name="Google Shape;265;p37"/>
          <p:cNvSpPr txBox="1"/>
          <p:nvPr>
            <p:ph type="title"/>
          </p:nvPr>
        </p:nvSpPr>
        <p:spPr>
          <a:xfrm>
            <a:off x="725650" y="610650"/>
            <a:ext cx="8115000" cy="583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000000"/>
                </a:solidFill>
                <a:latin typeface="Century Gothic"/>
                <a:ea typeface="Century Gothic"/>
                <a:cs typeface="Century Gothic"/>
                <a:sym typeface="Century Gothic"/>
              </a:rPr>
              <a:t>Stochastic Gradient Descent VS. </a:t>
            </a:r>
            <a:r>
              <a:rPr lang="en" sz="1800">
                <a:solidFill>
                  <a:srgbClr val="000000"/>
                </a:solidFill>
                <a:latin typeface="Century Gothic"/>
                <a:ea typeface="Century Gothic"/>
                <a:cs typeface="Century Gothic"/>
                <a:sym typeface="Century Gothic"/>
              </a:rPr>
              <a:t>Gradient Descent</a:t>
            </a:r>
            <a:endParaRPr sz="18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18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800">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body"/>
          </p:nvPr>
        </p:nvSpPr>
        <p:spPr>
          <a:xfrm>
            <a:off x="761125" y="1055125"/>
            <a:ext cx="7904400" cy="41571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A neural network propagates the signal of the input data forward through its parameters towards the moment of decision, and then back-propagates information about the error, in reverse through the network, so that it can change the parameters. Backpropagation takes the error associated with a wrong guess by a neural network, and uses that error to adjust the neural network’s parameters in the direction of less error.</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highlight>
                  <a:srgbClr val="FFFFFF"/>
                </a:highlight>
                <a:latin typeface="Century Gothic"/>
                <a:ea typeface="Century Gothic"/>
                <a:cs typeface="Century Gothic"/>
                <a:sym typeface="Century Gothic"/>
              </a:rPr>
              <a:t>A neural network has many parameters, so what we’re really measuring are the partial derivatives of each </a:t>
            </a:r>
            <a:r>
              <a:rPr lang="en" sz="1500">
                <a:solidFill>
                  <a:srgbClr val="000000"/>
                </a:solidFill>
                <a:highlight>
                  <a:srgbClr val="FFFFFF"/>
                </a:highlight>
                <a:latin typeface="Century Gothic"/>
                <a:ea typeface="Century Gothic"/>
                <a:cs typeface="Century Gothic"/>
                <a:sym typeface="Century Gothic"/>
              </a:rPr>
              <a:t>parameter</a:t>
            </a:r>
            <a:r>
              <a:rPr lang="en" sz="1500">
                <a:solidFill>
                  <a:srgbClr val="000000"/>
                </a:solidFill>
                <a:highlight>
                  <a:srgbClr val="FFFFFF"/>
                </a:highlight>
                <a:latin typeface="Century Gothic"/>
                <a:ea typeface="Century Gothic"/>
                <a:cs typeface="Century Gothic"/>
                <a:sym typeface="Century Gothic"/>
              </a:rPr>
              <a:t> contribution to the total change in error. At the heart of backpropagation is an expression for the partial derivative  </a:t>
            </a:r>
            <a:r>
              <a:rPr i="1" lang="en" sz="1600">
                <a:solidFill>
                  <a:srgbClr val="000000"/>
                </a:solidFill>
                <a:highlight>
                  <a:srgbClr val="FFFFFF"/>
                </a:highlight>
                <a:latin typeface="Times New Roman"/>
                <a:ea typeface="Times New Roman"/>
                <a:cs typeface="Times New Roman"/>
                <a:sym typeface="Times New Roman"/>
              </a:rPr>
              <a:t>∂C/∂w, ∂C/∂b </a:t>
            </a:r>
            <a:r>
              <a:rPr lang="en" sz="1500">
                <a:solidFill>
                  <a:srgbClr val="000000"/>
                </a:solidFill>
                <a:highlight>
                  <a:srgbClr val="FFFFFF"/>
                </a:highlight>
                <a:latin typeface="Century Gothic"/>
                <a:ea typeface="Century Gothic"/>
                <a:cs typeface="Century Gothic"/>
                <a:sym typeface="Century Gothic"/>
              </a:rPr>
              <a:t> of the cost function </a:t>
            </a:r>
            <a:r>
              <a:rPr i="1" lang="en" sz="1600">
                <a:solidFill>
                  <a:srgbClr val="000000"/>
                </a:solidFill>
                <a:highlight>
                  <a:srgbClr val="FFFFFF"/>
                </a:highlight>
                <a:latin typeface="Times New Roman"/>
                <a:ea typeface="Times New Roman"/>
                <a:cs typeface="Times New Roman"/>
                <a:sym typeface="Times New Roman"/>
              </a:rPr>
              <a:t>C</a:t>
            </a:r>
            <a:r>
              <a:rPr lang="en" sz="1500">
                <a:solidFill>
                  <a:srgbClr val="000000"/>
                </a:solidFill>
                <a:highlight>
                  <a:srgbClr val="FFFFFF"/>
                </a:highlight>
                <a:latin typeface="Century Gothic"/>
                <a:ea typeface="Century Gothic"/>
                <a:cs typeface="Century Gothic"/>
                <a:sym typeface="Century Gothic"/>
              </a:rPr>
              <a:t> with respect to any weight </a:t>
            </a:r>
            <a:r>
              <a:rPr i="1" lang="en" sz="1600">
                <a:solidFill>
                  <a:srgbClr val="000000"/>
                </a:solidFill>
                <a:highlight>
                  <a:srgbClr val="FFFFFF"/>
                </a:highlight>
                <a:latin typeface="Times New Roman"/>
                <a:ea typeface="Times New Roman"/>
                <a:cs typeface="Times New Roman"/>
                <a:sym typeface="Times New Roman"/>
              </a:rPr>
              <a:t>w</a:t>
            </a:r>
            <a:r>
              <a:rPr lang="en" sz="1500">
                <a:solidFill>
                  <a:srgbClr val="000000"/>
                </a:solidFill>
                <a:highlight>
                  <a:srgbClr val="FFFFFF"/>
                </a:highlight>
                <a:latin typeface="Century Gothic"/>
                <a:ea typeface="Century Gothic"/>
                <a:cs typeface="Century Gothic"/>
                <a:sym typeface="Century Gothic"/>
              </a:rPr>
              <a:t> (or bias </a:t>
            </a:r>
            <a:r>
              <a:rPr i="1" lang="en" sz="1600">
                <a:solidFill>
                  <a:srgbClr val="000000"/>
                </a:solidFill>
                <a:highlight>
                  <a:srgbClr val="FFFFFF"/>
                </a:highlight>
                <a:latin typeface="Times New Roman"/>
                <a:ea typeface="Times New Roman"/>
                <a:cs typeface="Times New Roman"/>
                <a:sym typeface="Times New Roman"/>
              </a:rPr>
              <a:t>b</a:t>
            </a:r>
            <a:r>
              <a:rPr lang="en" sz="1500">
                <a:solidFill>
                  <a:srgbClr val="000000"/>
                </a:solidFill>
                <a:highlight>
                  <a:srgbClr val="FFFFFF"/>
                </a:highlight>
                <a:latin typeface="Century Gothic"/>
                <a:ea typeface="Century Gothic"/>
                <a:cs typeface="Century Gothic"/>
                <a:sym typeface="Century Gothic"/>
              </a:rPr>
              <a:t>) in the network. The expression tells us how quickly the cost changes when we change the weights and biases. </a:t>
            </a:r>
            <a:endParaRPr sz="1500">
              <a:solidFill>
                <a:srgbClr val="000000"/>
              </a:solidFill>
              <a:highlight>
                <a:srgbClr val="FFFFFF"/>
              </a:highlight>
              <a:latin typeface="Century Gothic"/>
              <a:ea typeface="Century Gothic"/>
              <a:cs typeface="Century Gothic"/>
              <a:sym typeface="Century Gothic"/>
            </a:endParaRPr>
          </a:p>
        </p:txBody>
      </p:sp>
      <p:sp>
        <p:nvSpPr>
          <p:cNvPr id="271" name="Google Shape;271;p38"/>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solidFill>
                  <a:srgbClr val="000000"/>
                </a:solidFill>
                <a:highlight>
                  <a:srgbClr val="FFFFFF"/>
                </a:highlight>
                <a:latin typeface="Century Gothic"/>
                <a:ea typeface="Century Gothic"/>
                <a:cs typeface="Century Gothic"/>
                <a:sym typeface="Century Gothic"/>
              </a:rPr>
              <a:t>Backpropagation</a:t>
            </a:r>
            <a:endParaRPr sz="2000">
              <a:solidFill>
                <a:srgbClr val="000000"/>
              </a:solidFill>
              <a:highlight>
                <a:srgbClr val="FFFFFF"/>
              </a:highlight>
              <a:latin typeface="Century Gothic"/>
              <a:ea typeface="Century Gothic"/>
              <a:cs typeface="Century Gothic"/>
              <a:sym typeface="Century Gothic"/>
            </a:endParaRPr>
          </a:p>
          <a:p>
            <a:pPr indent="0" lvl="0" marL="0" rtl="0"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First, we define the following expressions:</a:t>
            </a:r>
            <a:endParaRPr sz="1500">
              <a:solidFill>
                <a:srgbClr val="000000"/>
              </a:solidFill>
              <a:highlight>
                <a:srgbClr val="FFFFFF"/>
              </a:highlight>
              <a:latin typeface="Century Gothic"/>
              <a:ea typeface="Century Gothic"/>
              <a:cs typeface="Century Gothic"/>
              <a:sym typeface="Century Gothic"/>
            </a:endParaRPr>
          </a:p>
          <a:p>
            <a:pPr indent="0" lvl="0" marL="457200" rtl="0" algn="l">
              <a:lnSpc>
                <a:spcPct val="100000"/>
              </a:lnSpc>
              <a:spcBef>
                <a:spcPts val="1600"/>
              </a:spcBef>
              <a:spcAft>
                <a:spcPts val="0"/>
              </a:spcAft>
              <a:buNone/>
            </a:pPr>
            <a:r>
              <a:rPr lang="en" sz="1500">
                <a:solidFill>
                  <a:srgbClr val="000000"/>
                </a:solidFill>
                <a:highlight>
                  <a:srgbClr val="FFFFFF"/>
                </a:highlight>
                <a:latin typeface="Century Gothic"/>
                <a:ea typeface="Century Gothic"/>
                <a:cs typeface="Century Gothic"/>
                <a:sym typeface="Century Gothic"/>
              </a:rPr>
              <a:t>    weight for node</a:t>
            </a:r>
            <a:r>
              <a:rPr i="1" lang="en" sz="1600">
                <a:solidFill>
                  <a:srgbClr val="000000"/>
                </a:solidFill>
                <a:highlight>
                  <a:schemeClr val="lt1"/>
                </a:highlight>
                <a:latin typeface="Times New Roman"/>
                <a:ea typeface="Times New Roman"/>
                <a:cs typeface="Times New Roman"/>
                <a:sym typeface="Times New Roman"/>
              </a:rPr>
              <a:t> j</a:t>
            </a:r>
            <a:r>
              <a:rPr lang="en" sz="1500">
                <a:solidFill>
                  <a:srgbClr val="000000"/>
                </a:solidFill>
                <a:highlight>
                  <a:srgbClr val="FFFFFF"/>
                </a:highlight>
                <a:latin typeface="Century Gothic"/>
                <a:ea typeface="Century Gothic"/>
                <a:cs typeface="Century Gothic"/>
                <a:sym typeface="Century Gothic"/>
              </a:rPr>
              <a:t> in layer </a:t>
            </a:r>
            <a:r>
              <a:rPr i="1" lang="en" sz="1600">
                <a:solidFill>
                  <a:srgbClr val="000000"/>
                </a:solidFill>
                <a:highlight>
                  <a:schemeClr val="lt1"/>
                </a:highlight>
                <a:latin typeface="Times New Roman"/>
                <a:ea typeface="Times New Roman"/>
                <a:cs typeface="Times New Roman"/>
                <a:sym typeface="Times New Roman"/>
              </a:rPr>
              <a:t>l</a:t>
            </a:r>
            <a:r>
              <a:rPr lang="en" sz="1500">
                <a:solidFill>
                  <a:srgbClr val="000000"/>
                </a:solidFill>
                <a:highlight>
                  <a:srgbClr val="FFFFFF"/>
                </a:highlight>
                <a:latin typeface="Century Gothic"/>
                <a:ea typeface="Century Gothic"/>
                <a:cs typeface="Century Gothic"/>
                <a:sym typeface="Century Gothic"/>
              </a:rPr>
              <a:t> for incoming node </a:t>
            </a:r>
            <a:r>
              <a:rPr i="1" lang="en" sz="1600">
                <a:solidFill>
                  <a:srgbClr val="000000"/>
                </a:solidFill>
                <a:highlight>
                  <a:srgbClr val="FFFFFF"/>
                </a:highlight>
                <a:latin typeface="Times New Roman"/>
                <a:ea typeface="Times New Roman"/>
                <a:cs typeface="Times New Roman"/>
                <a:sym typeface="Times New Roman"/>
              </a:rPr>
              <a:t>i</a:t>
            </a:r>
            <a:endParaRPr i="1" sz="1600">
              <a:solidFill>
                <a:srgbClr val="000000"/>
              </a:solidFill>
              <a:highlight>
                <a:srgbClr val="FFFFFF"/>
              </a:highlight>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    bias for node</a:t>
            </a:r>
            <a:r>
              <a:rPr i="1" lang="en" sz="1600">
                <a:solidFill>
                  <a:srgbClr val="000000"/>
                </a:solidFill>
                <a:highlight>
                  <a:schemeClr val="lt1"/>
                </a:highlight>
                <a:latin typeface="Times New Roman"/>
                <a:ea typeface="Times New Roman"/>
                <a:cs typeface="Times New Roman"/>
                <a:sym typeface="Times New Roman"/>
              </a:rPr>
              <a:t> i</a:t>
            </a:r>
            <a:r>
              <a:rPr lang="en" sz="1500">
                <a:solidFill>
                  <a:srgbClr val="000000"/>
                </a:solidFill>
                <a:highlight>
                  <a:schemeClr val="lt1"/>
                </a:highlight>
                <a:latin typeface="Century Gothic"/>
                <a:ea typeface="Century Gothic"/>
                <a:cs typeface="Century Gothic"/>
                <a:sym typeface="Century Gothic"/>
              </a:rPr>
              <a:t> in layer </a:t>
            </a:r>
            <a:r>
              <a:rPr i="1" lang="en" sz="1600">
                <a:solidFill>
                  <a:srgbClr val="000000"/>
                </a:solidFill>
                <a:highlight>
                  <a:schemeClr val="lt1"/>
                </a:highlight>
                <a:latin typeface="Times New Roman"/>
                <a:ea typeface="Times New Roman"/>
                <a:cs typeface="Times New Roman"/>
                <a:sym typeface="Times New Roman"/>
              </a:rPr>
              <a:t>l</a:t>
            </a:r>
            <a:endParaRPr i="1" sz="1600">
              <a:solidFill>
                <a:srgbClr val="000000"/>
              </a:solidFill>
              <a:highlight>
                <a:schemeClr val="lt1"/>
              </a:highlight>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    product sum plus bias (activation) for node </a:t>
            </a:r>
            <a:r>
              <a:rPr i="1" lang="en" sz="1600">
                <a:solidFill>
                  <a:srgbClr val="000000"/>
                </a:solidFill>
                <a:highlight>
                  <a:schemeClr val="lt1"/>
                </a:highlight>
                <a:latin typeface="Times New Roman"/>
                <a:ea typeface="Times New Roman"/>
                <a:cs typeface="Times New Roman"/>
                <a:sym typeface="Times New Roman"/>
              </a:rPr>
              <a:t>i</a:t>
            </a:r>
            <a:r>
              <a:rPr lang="en" sz="1500">
                <a:solidFill>
                  <a:srgbClr val="000000"/>
                </a:solidFill>
                <a:highlight>
                  <a:schemeClr val="lt1"/>
                </a:highlight>
                <a:latin typeface="Century Gothic"/>
                <a:ea typeface="Century Gothic"/>
                <a:cs typeface="Century Gothic"/>
                <a:sym typeface="Century Gothic"/>
              </a:rPr>
              <a:t> in layer </a:t>
            </a:r>
            <a:r>
              <a:rPr i="1" lang="en" sz="1600">
                <a:solidFill>
                  <a:srgbClr val="000000"/>
                </a:solidFill>
                <a:highlight>
                  <a:schemeClr val="lt1"/>
                </a:highlight>
                <a:latin typeface="Times New Roman"/>
                <a:ea typeface="Times New Roman"/>
                <a:cs typeface="Times New Roman"/>
                <a:sym typeface="Times New Roman"/>
              </a:rPr>
              <a:t>l</a:t>
            </a:r>
            <a:r>
              <a:rPr lang="en" sz="1500">
                <a:solidFill>
                  <a:srgbClr val="000000"/>
                </a:solidFill>
                <a:highlight>
                  <a:schemeClr val="lt1"/>
                </a:highlight>
                <a:latin typeface="Century Gothic"/>
                <a:ea typeface="Century Gothic"/>
                <a:cs typeface="Century Gothic"/>
                <a:sym typeface="Century Gothic"/>
              </a:rPr>
              <a:t> </a:t>
            </a:r>
            <a:endParaRPr sz="1500">
              <a:solidFill>
                <a:srgbClr val="000000"/>
              </a:solidFill>
              <a:highlight>
                <a:schemeClr val="lt1"/>
              </a:highlight>
              <a:latin typeface="Century Gothic"/>
              <a:ea typeface="Century Gothic"/>
              <a:cs typeface="Century Gothic"/>
              <a:sym typeface="Century Gothic"/>
            </a:endParaRPr>
          </a:p>
          <a:p>
            <a:pPr indent="0" lvl="0" marL="457200" rtl="0" algn="l">
              <a:lnSpc>
                <a:spcPct val="10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    number of nodes in layer </a:t>
            </a:r>
            <a:r>
              <a:rPr i="1" lang="en" sz="1600">
                <a:solidFill>
                  <a:srgbClr val="000000"/>
                </a:solidFill>
                <a:highlight>
                  <a:schemeClr val="lt1"/>
                </a:highlight>
                <a:latin typeface="Times New Roman"/>
                <a:ea typeface="Times New Roman"/>
                <a:cs typeface="Times New Roman"/>
                <a:sym typeface="Times New Roman"/>
              </a:rPr>
              <a:t>l</a:t>
            </a:r>
            <a:r>
              <a:rPr lang="en" sz="1500">
                <a:solidFill>
                  <a:srgbClr val="000000"/>
                </a:solidFill>
                <a:highlight>
                  <a:schemeClr val="lt1"/>
                </a:highlight>
                <a:latin typeface="Century Gothic"/>
                <a:ea typeface="Century Gothic"/>
                <a:cs typeface="Century Gothic"/>
                <a:sym typeface="Century Gothic"/>
              </a:rPr>
              <a:t>,  where</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The output is         and the cost function is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                                                    for</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1200"/>
              </a:spcAft>
              <a:buNone/>
            </a:pPr>
            <a:r>
              <a:rPr lang="en" sz="1500">
                <a:solidFill>
                  <a:srgbClr val="000000"/>
                </a:solidFill>
                <a:highlight>
                  <a:schemeClr val="lt1"/>
                </a:highlight>
                <a:latin typeface="Century Gothic"/>
                <a:ea typeface="Century Gothic"/>
                <a:cs typeface="Century Gothic"/>
                <a:sym typeface="Century Gothic"/>
              </a:rPr>
              <a:t> </a:t>
            </a:r>
            <a:endParaRPr sz="1500">
              <a:solidFill>
                <a:srgbClr val="000000"/>
              </a:solidFill>
              <a:highlight>
                <a:schemeClr val="lt1"/>
              </a:highlight>
              <a:latin typeface="Century Gothic"/>
              <a:ea typeface="Century Gothic"/>
              <a:cs typeface="Century Gothic"/>
              <a:sym typeface="Century Gothic"/>
            </a:endParaRPr>
          </a:p>
        </p:txBody>
      </p:sp>
      <p:sp>
        <p:nvSpPr>
          <p:cNvPr id="277" name="Google Shape;277;p39"/>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r">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p:txBody>
      </p:sp>
      <p:pic>
        <p:nvPicPr>
          <p:cNvPr id="278" name="Google Shape;278;p39"/>
          <p:cNvPicPr preferRelativeResize="0"/>
          <p:nvPr/>
        </p:nvPicPr>
        <p:blipFill>
          <a:blip r:embed="rId3">
            <a:alphaModFix/>
          </a:blip>
          <a:stretch>
            <a:fillRect/>
          </a:stretch>
        </p:blipFill>
        <p:spPr>
          <a:xfrm>
            <a:off x="4680025" y="2951225"/>
            <a:ext cx="1098200" cy="323500"/>
          </a:xfrm>
          <a:prstGeom prst="rect">
            <a:avLst/>
          </a:prstGeom>
          <a:noFill/>
          <a:ln>
            <a:noFill/>
          </a:ln>
        </p:spPr>
      </p:pic>
      <p:pic>
        <p:nvPicPr>
          <p:cNvPr id="279" name="Google Shape;279;p39"/>
          <p:cNvPicPr preferRelativeResize="0"/>
          <p:nvPr/>
        </p:nvPicPr>
        <p:blipFill>
          <a:blip r:embed="rId4">
            <a:alphaModFix/>
          </a:blip>
          <a:stretch>
            <a:fillRect/>
          </a:stretch>
        </p:blipFill>
        <p:spPr>
          <a:xfrm>
            <a:off x="803250" y="1833213"/>
            <a:ext cx="546025" cy="1477075"/>
          </a:xfrm>
          <a:prstGeom prst="rect">
            <a:avLst/>
          </a:prstGeom>
          <a:noFill/>
          <a:ln>
            <a:noFill/>
          </a:ln>
        </p:spPr>
      </p:pic>
      <p:pic>
        <p:nvPicPr>
          <p:cNvPr id="280" name="Google Shape;280;p39"/>
          <p:cNvPicPr preferRelativeResize="0"/>
          <p:nvPr/>
        </p:nvPicPr>
        <p:blipFill>
          <a:blip r:embed="rId5">
            <a:alphaModFix/>
          </a:blip>
          <a:stretch>
            <a:fillRect/>
          </a:stretch>
        </p:blipFill>
        <p:spPr>
          <a:xfrm>
            <a:off x="2063725" y="3617825"/>
            <a:ext cx="355200" cy="323500"/>
          </a:xfrm>
          <a:prstGeom prst="rect">
            <a:avLst/>
          </a:prstGeom>
          <a:noFill/>
          <a:ln>
            <a:noFill/>
          </a:ln>
        </p:spPr>
      </p:pic>
      <p:pic>
        <p:nvPicPr>
          <p:cNvPr id="281" name="Google Shape;281;p39"/>
          <p:cNvPicPr preferRelativeResize="0"/>
          <p:nvPr/>
        </p:nvPicPr>
        <p:blipFill>
          <a:blip r:embed="rId6">
            <a:alphaModFix/>
          </a:blip>
          <a:stretch>
            <a:fillRect/>
          </a:stretch>
        </p:blipFill>
        <p:spPr>
          <a:xfrm>
            <a:off x="4770275" y="3539950"/>
            <a:ext cx="1538075" cy="613075"/>
          </a:xfrm>
          <a:prstGeom prst="rect">
            <a:avLst/>
          </a:prstGeom>
          <a:noFill/>
          <a:ln>
            <a:noFill/>
          </a:ln>
        </p:spPr>
      </p:pic>
      <p:pic>
        <p:nvPicPr>
          <p:cNvPr id="282" name="Google Shape;282;p39"/>
          <p:cNvPicPr preferRelativeResize="0"/>
          <p:nvPr/>
        </p:nvPicPr>
        <p:blipFill>
          <a:blip r:embed="rId7">
            <a:alphaModFix/>
          </a:blip>
          <a:stretch>
            <a:fillRect/>
          </a:stretch>
        </p:blipFill>
        <p:spPr>
          <a:xfrm>
            <a:off x="3903725" y="4002225"/>
            <a:ext cx="1272905" cy="323500"/>
          </a:xfrm>
          <a:prstGeom prst="rect">
            <a:avLst/>
          </a:prstGeom>
          <a:noFill/>
          <a:ln>
            <a:noFill/>
          </a:ln>
        </p:spPr>
      </p:pic>
      <p:pic>
        <p:nvPicPr>
          <p:cNvPr id="283" name="Google Shape;283;p39"/>
          <p:cNvPicPr preferRelativeResize="0"/>
          <p:nvPr/>
        </p:nvPicPr>
        <p:blipFill>
          <a:blip r:embed="rId8">
            <a:alphaModFix/>
          </a:blip>
          <a:stretch>
            <a:fillRect/>
          </a:stretch>
        </p:blipFill>
        <p:spPr>
          <a:xfrm>
            <a:off x="803250" y="4431075"/>
            <a:ext cx="2597200" cy="425000"/>
          </a:xfrm>
          <a:prstGeom prst="rect">
            <a:avLst/>
          </a:prstGeom>
          <a:noFill/>
          <a:ln>
            <a:noFill/>
          </a:ln>
        </p:spPr>
      </p:pic>
      <p:pic>
        <p:nvPicPr>
          <p:cNvPr id="284" name="Google Shape;284;p39"/>
          <p:cNvPicPr preferRelativeResize="0"/>
          <p:nvPr/>
        </p:nvPicPr>
        <p:blipFill>
          <a:blip r:embed="rId9">
            <a:alphaModFix/>
          </a:blip>
          <a:stretch>
            <a:fillRect/>
          </a:stretch>
        </p:blipFill>
        <p:spPr>
          <a:xfrm>
            <a:off x="786175" y="4039431"/>
            <a:ext cx="2597200" cy="2862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We let                   be defined by:</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rgbClr val="FFFFFF"/>
                </a:highlight>
                <a:latin typeface="Century Gothic"/>
                <a:ea typeface="Century Gothic"/>
                <a:cs typeface="Century Gothic"/>
                <a:sym typeface="Century Gothic"/>
              </a:rPr>
              <a:t>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This expression, which is often called the </a:t>
            </a:r>
            <a:r>
              <a:rPr b="1" lang="en" sz="1500">
                <a:solidFill>
                  <a:srgbClr val="000000"/>
                </a:solidFill>
                <a:highlight>
                  <a:schemeClr val="lt1"/>
                </a:highlight>
                <a:latin typeface="Century Gothic"/>
                <a:ea typeface="Century Gothic"/>
                <a:cs typeface="Century Gothic"/>
                <a:sym typeface="Century Gothic"/>
              </a:rPr>
              <a:t>error </a:t>
            </a:r>
            <a:r>
              <a:rPr lang="en" sz="1500">
                <a:solidFill>
                  <a:srgbClr val="000000"/>
                </a:solidFill>
                <a:highlight>
                  <a:schemeClr val="lt1"/>
                </a:highlight>
                <a:latin typeface="Century Gothic"/>
                <a:ea typeface="Century Gothic"/>
                <a:cs typeface="Century Gothic"/>
                <a:sym typeface="Century Gothic"/>
              </a:rPr>
              <a:t>in the </a:t>
            </a:r>
            <a:r>
              <a:rPr i="1" lang="en" sz="1600">
                <a:solidFill>
                  <a:srgbClr val="000000"/>
                </a:solidFill>
                <a:highlight>
                  <a:schemeClr val="lt1"/>
                </a:highlight>
                <a:latin typeface="Times New Roman"/>
                <a:ea typeface="Times New Roman"/>
                <a:cs typeface="Times New Roman"/>
                <a:sym typeface="Times New Roman"/>
              </a:rPr>
              <a:t>j</a:t>
            </a:r>
            <a:r>
              <a:rPr lang="en" sz="1500">
                <a:solidFill>
                  <a:srgbClr val="000000"/>
                </a:solidFill>
                <a:highlight>
                  <a:schemeClr val="lt1"/>
                </a:highlight>
                <a:latin typeface="Century Gothic"/>
                <a:ea typeface="Century Gothic"/>
                <a:cs typeface="Century Gothic"/>
                <a:sym typeface="Century Gothic"/>
              </a:rPr>
              <a:t>th neuron at layer </a:t>
            </a:r>
            <a:r>
              <a:rPr i="1" lang="en" sz="1600">
                <a:solidFill>
                  <a:srgbClr val="000000"/>
                </a:solidFill>
                <a:highlight>
                  <a:schemeClr val="lt1"/>
                </a:highlight>
                <a:latin typeface="Times New Roman"/>
                <a:ea typeface="Times New Roman"/>
                <a:cs typeface="Times New Roman"/>
                <a:sym typeface="Times New Roman"/>
              </a:rPr>
              <a:t>l</a:t>
            </a:r>
            <a:r>
              <a:rPr lang="en" sz="1500">
                <a:solidFill>
                  <a:srgbClr val="000000"/>
                </a:solidFill>
                <a:highlight>
                  <a:schemeClr val="lt1"/>
                </a:highlight>
                <a:latin typeface="Century Gothic"/>
                <a:ea typeface="Century Gothic"/>
                <a:cs typeface="Century Gothic"/>
                <a:sym typeface="Century Gothic"/>
              </a:rPr>
              <a:t>, is an intermediate quantity that is useful both for analysis and computation.</a:t>
            </a:r>
            <a:endParaRPr sz="1500">
              <a:solidFill>
                <a:srgbClr val="000000"/>
              </a:solidFill>
              <a:highlight>
                <a:schemeClr val="lt1"/>
              </a:highlight>
              <a:latin typeface="Century Gothic"/>
              <a:ea typeface="Century Gothic"/>
              <a:cs typeface="Century Gothic"/>
              <a:sym typeface="Century Gothic"/>
            </a:endParaRPr>
          </a:p>
          <a:p>
            <a:pPr indent="0" lvl="0" marL="0" rtl="1"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Backpropagation will give us a procedure to compute the error </a:t>
            </a:r>
            <a:r>
              <a:rPr i="1" lang="en" sz="1600">
                <a:solidFill>
                  <a:srgbClr val="000000"/>
                </a:solidFill>
                <a:highlight>
                  <a:srgbClr val="FFFFFF"/>
                </a:highlight>
                <a:latin typeface="Times New Roman"/>
                <a:ea typeface="Times New Roman"/>
                <a:cs typeface="Times New Roman"/>
                <a:sym typeface="Times New Roman"/>
              </a:rPr>
              <a:t>δ</a:t>
            </a:r>
            <a:r>
              <a:rPr lang="en" sz="1500">
                <a:solidFill>
                  <a:srgbClr val="000000"/>
                </a:solidFill>
                <a:highlight>
                  <a:srgbClr val="FFFFFF"/>
                </a:highlight>
                <a:latin typeface="Century Gothic"/>
                <a:ea typeface="Century Gothic"/>
                <a:cs typeface="Century Gothic"/>
                <a:sym typeface="Century Gothic"/>
              </a:rPr>
              <a:t>, and then will relate </a:t>
            </a:r>
            <a:r>
              <a:rPr i="1" lang="en" sz="1600">
                <a:solidFill>
                  <a:srgbClr val="000000"/>
                </a:solidFill>
                <a:highlight>
                  <a:srgbClr val="FFFFFF"/>
                </a:highlight>
                <a:latin typeface="Times New Roman"/>
                <a:ea typeface="Times New Roman"/>
                <a:cs typeface="Times New Roman"/>
                <a:sym typeface="Times New Roman"/>
              </a:rPr>
              <a:t>δ </a:t>
            </a:r>
            <a:r>
              <a:rPr lang="en" sz="1500">
                <a:solidFill>
                  <a:srgbClr val="000000"/>
                </a:solidFill>
                <a:highlight>
                  <a:srgbClr val="FFFFFF"/>
                </a:highlight>
                <a:latin typeface="Century Gothic"/>
                <a:ea typeface="Century Gothic"/>
                <a:cs typeface="Century Gothic"/>
                <a:sym typeface="Century Gothic"/>
              </a:rPr>
              <a:t>to </a:t>
            </a:r>
            <a:r>
              <a:rPr lang="en" sz="1500">
                <a:solidFill>
                  <a:srgbClr val="000000"/>
                </a:solidFill>
                <a:highlight>
                  <a:schemeClr val="lt1"/>
                </a:highlight>
                <a:latin typeface="Century Gothic"/>
                <a:ea typeface="Century Gothic"/>
                <a:cs typeface="Century Gothic"/>
                <a:sym typeface="Century Gothic"/>
              </a:rPr>
              <a:t>the partial derivative  </a:t>
            </a:r>
            <a:r>
              <a:rPr i="1" lang="en" sz="1600">
                <a:solidFill>
                  <a:srgbClr val="000000"/>
                </a:solidFill>
                <a:highlight>
                  <a:schemeClr val="lt1"/>
                </a:highlight>
                <a:latin typeface="Times New Roman"/>
                <a:ea typeface="Times New Roman"/>
                <a:cs typeface="Times New Roman"/>
                <a:sym typeface="Times New Roman"/>
              </a:rPr>
              <a:t>∂C/∂w, ∂C/∂b</a:t>
            </a:r>
            <a:r>
              <a:rPr lang="en" sz="1500">
                <a:solidFill>
                  <a:srgbClr val="000000"/>
                </a:solidFill>
                <a:latin typeface="Century Gothic"/>
                <a:ea typeface="Century Gothic"/>
                <a:cs typeface="Century Gothic"/>
                <a:sym typeface="Century Gothic"/>
              </a:rPr>
              <a:t>.</a:t>
            </a:r>
            <a:r>
              <a:rPr lang="en" sz="1500">
                <a:solidFill>
                  <a:srgbClr val="FFFFFF"/>
                </a:solidFill>
                <a:latin typeface="Century Gothic"/>
                <a:ea typeface="Century Gothic"/>
                <a:cs typeface="Century Gothic"/>
                <a:sym typeface="Century Gothic"/>
              </a:rPr>
              <a:t> d</a:t>
            </a:r>
            <a:endParaRPr sz="1500">
              <a:solidFill>
                <a:srgbClr val="FFFFFF"/>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The cost function can be at least at a minimum if all partial derivatives are zero, that means </a:t>
            </a:r>
            <a:r>
              <a:rPr i="1" lang="en" sz="1600">
                <a:solidFill>
                  <a:srgbClr val="000000"/>
                </a:solidFill>
                <a:highlight>
                  <a:srgbClr val="FFFFFF"/>
                </a:highlight>
                <a:latin typeface="Times New Roman"/>
                <a:ea typeface="Times New Roman"/>
                <a:cs typeface="Times New Roman"/>
                <a:sym typeface="Times New Roman"/>
              </a:rPr>
              <a:t>δ</a:t>
            </a:r>
            <a:r>
              <a:rPr lang="en" sz="1500">
                <a:solidFill>
                  <a:srgbClr val="000000"/>
                </a:solidFill>
                <a:highlight>
                  <a:schemeClr val="lt1"/>
                </a:highlight>
                <a:latin typeface="Century Gothic"/>
                <a:ea typeface="Century Gothic"/>
                <a:cs typeface="Century Gothic"/>
                <a:sym typeface="Century Gothic"/>
              </a:rPr>
              <a:t>=0 is a useful goal.</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1200"/>
              </a:spcAft>
              <a:buNone/>
            </a:pPr>
            <a:r>
              <a:rPr lang="en" sz="1500">
                <a:solidFill>
                  <a:srgbClr val="000000"/>
                </a:solidFill>
                <a:highlight>
                  <a:schemeClr val="lt1"/>
                </a:highlight>
                <a:latin typeface="Century Gothic"/>
                <a:ea typeface="Century Gothic"/>
                <a:cs typeface="Century Gothic"/>
                <a:sym typeface="Century Gothic"/>
              </a:rPr>
              <a:t> </a:t>
            </a:r>
            <a:endParaRPr sz="1500">
              <a:solidFill>
                <a:srgbClr val="000000"/>
              </a:solidFill>
              <a:highlight>
                <a:schemeClr val="lt1"/>
              </a:highlight>
              <a:latin typeface="Century Gothic"/>
              <a:ea typeface="Century Gothic"/>
              <a:cs typeface="Century Gothic"/>
              <a:sym typeface="Century Gothic"/>
            </a:endParaRPr>
          </a:p>
        </p:txBody>
      </p:sp>
      <p:sp>
        <p:nvSpPr>
          <p:cNvPr id="290" name="Google Shape;290;p40"/>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r">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p:txBody>
      </p:sp>
      <p:pic>
        <p:nvPicPr>
          <p:cNvPr id="291" name="Google Shape;291;p40"/>
          <p:cNvPicPr preferRelativeResize="0"/>
          <p:nvPr/>
        </p:nvPicPr>
        <p:blipFill>
          <a:blip r:embed="rId3">
            <a:alphaModFix/>
          </a:blip>
          <a:stretch>
            <a:fillRect/>
          </a:stretch>
        </p:blipFill>
        <p:spPr>
          <a:xfrm>
            <a:off x="1529075" y="1317250"/>
            <a:ext cx="787399" cy="323500"/>
          </a:xfrm>
          <a:prstGeom prst="rect">
            <a:avLst/>
          </a:prstGeom>
          <a:noFill/>
          <a:ln>
            <a:noFill/>
          </a:ln>
        </p:spPr>
      </p:pic>
      <p:pic>
        <p:nvPicPr>
          <p:cNvPr id="292" name="Google Shape;292;p40"/>
          <p:cNvPicPr preferRelativeResize="0"/>
          <p:nvPr/>
        </p:nvPicPr>
        <p:blipFill>
          <a:blip r:embed="rId4">
            <a:alphaModFix/>
          </a:blip>
          <a:stretch>
            <a:fillRect/>
          </a:stretch>
        </p:blipFill>
        <p:spPr>
          <a:xfrm>
            <a:off x="2170697" y="1763200"/>
            <a:ext cx="4319925" cy="70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We define the Hadamard product as follows: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en" sz="1500">
                <a:solidFill>
                  <a:srgbClr val="000000"/>
                </a:solidFill>
                <a:highlight>
                  <a:srgbClr val="FFFFFF"/>
                </a:highlight>
                <a:latin typeface="Century Gothic"/>
                <a:ea typeface="Century Gothic"/>
                <a:cs typeface="Century Gothic"/>
                <a:sym typeface="Century Gothic"/>
              </a:rPr>
              <a:t>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highlight>
                  <a:schemeClr val="lt1"/>
                </a:highlight>
                <a:latin typeface="Century Gothic"/>
                <a:ea typeface="Century Gothic"/>
                <a:cs typeface="Century Gothic"/>
                <a:sym typeface="Century Gothic"/>
              </a:rPr>
              <a:t>The Hadamard product is formed by pairwise multiplication of the corresponding components.</a:t>
            </a:r>
            <a:endParaRPr b="1"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b="1" lang="en" sz="1500">
                <a:solidFill>
                  <a:srgbClr val="000000"/>
                </a:solidFill>
                <a:latin typeface="Century Gothic"/>
                <a:ea typeface="Century Gothic"/>
                <a:cs typeface="Century Gothic"/>
                <a:sym typeface="Century Gothic"/>
              </a:rPr>
              <a:t>The four equations behind BP:</a:t>
            </a:r>
            <a:endParaRPr b="1" sz="15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b="1" sz="15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b="1"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00000"/>
              </a:lnSpc>
              <a:spcBef>
                <a:spcPts val="1000"/>
              </a:spcBef>
              <a:spcAft>
                <a:spcPts val="1200"/>
              </a:spcAft>
              <a:buNone/>
            </a:pPr>
            <a:r>
              <a:rPr lang="en" sz="1500">
                <a:solidFill>
                  <a:srgbClr val="000000"/>
                </a:solidFill>
                <a:highlight>
                  <a:schemeClr val="lt1"/>
                </a:highlight>
                <a:latin typeface="Century Gothic"/>
                <a:ea typeface="Century Gothic"/>
                <a:cs typeface="Century Gothic"/>
                <a:sym typeface="Century Gothic"/>
              </a:rPr>
              <a:t> </a:t>
            </a:r>
            <a:endParaRPr sz="1500">
              <a:solidFill>
                <a:srgbClr val="000000"/>
              </a:solidFill>
              <a:highlight>
                <a:schemeClr val="lt1"/>
              </a:highlight>
              <a:latin typeface="Century Gothic"/>
              <a:ea typeface="Century Gothic"/>
              <a:cs typeface="Century Gothic"/>
              <a:sym typeface="Century Gothic"/>
            </a:endParaRPr>
          </a:p>
        </p:txBody>
      </p:sp>
      <p:sp>
        <p:nvSpPr>
          <p:cNvPr id="298" name="Google Shape;298;p41"/>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r">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id="299" name="Google Shape;299;p41"/>
          <p:cNvPicPr preferRelativeResize="0"/>
          <p:nvPr/>
        </p:nvPicPr>
        <p:blipFill>
          <a:blip r:embed="rId3">
            <a:alphaModFix/>
          </a:blip>
          <a:stretch>
            <a:fillRect/>
          </a:stretch>
        </p:blipFill>
        <p:spPr>
          <a:xfrm>
            <a:off x="1802375" y="1737663"/>
            <a:ext cx="5310347" cy="385313"/>
          </a:xfrm>
          <a:prstGeom prst="rect">
            <a:avLst/>
          </a:prstGeom>
          <a:noFill/>
          <a:ln>
            <a:noFill/>
          </a:ln>
        </p:spPr>
      </p:pic>
      <p:pic>
        <p:nvPicPr>
          <p:cNvPr id="300" name="Google Shape;300;p41"/>
          <p:cNvPicPr preferRelativeResize="0"/>
          <p:nvPr/>
        </p:nvPicPr>
        <p:blipFill>
          <a:blip r:embed="rId4">
            <a:alphaModFix/>
          </a:blip>
          <a:stretch>
            <a:fillRect/>
          </a:stretch>
        </p:blipFill>
        <p:spPr>
          <a:xfrm>
            <a:off x="3914675" y="2923824"/>
            <a:ext cx="4534524" cy="201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61125" y="1344575"/>
            <a:ext cx="7904400" cy="3492000"/>
          </a:xfrm>
          <a:prstGeom prst="rect">
            <a:avLst/>
          </a:prstGeom>
        </p:spPr>
        <p:txBody>
          <a:bodyPr anchorCtr="0" anchor="t" bIns="91425" lIns="91425" spcFirstLastPara="1" rIns="91425" wrap="square" tIns="91425">
            <a:noAutofit/>
          </a:bodyPr>
          <a:lstStyle/>
          <a:p>
            <a:pPr indent="0" lvl="0" marL="0" rtl="1"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An ANN is a mathematical model for computation inspired by the structure of a biological neural network (the brain). The model is able to "learn" to perform tasks from given examples (training data), without being "hard coded" with specific instructions. This approach enables us to solve complex problems that otherwise would be impossible to solve (with direct instructions).</a:t>
            </a:r>
            <a:r>
              <a:rPr lang="en" sz="1500">
                <a:solidFill>
                  <a:srgbClr val="FFFFFF"/>
                </a:solidFill>
                <a:latin typeface="Century Gothic"/>
                <a:ea typeface="Century Gothic"/>
                <a:cs typeface="Century Gothic"/>
                <a:sym typeface="Century Gothic"/>
              </a:rPr>
              <a:t>k</a:t>
            </a:r>
            <a:endParaRPr sz="1500">
              <a:solidFill>
                <a:srgbClr val="FFFFFF"/>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A good example is an image classifier, i.e. a model that, given an image from a pool of a finite number of categories (dogs, cats, cars, etc.), classifies the image to its correct category.</a:t>
            </a:r>
            <a:r>
              <a:rPr lang="en" sz="1500">
                <a:solidFill>
                  <a:schemeClr val="lt1"/>
                </a:solidFill>
                <a:latin typeface="Century Gothic"/>
                <a:ea typeface="Century Gothic"/>
                <a:cs typeface="Century Gothic"/>
                <a:sym typeface="Century Gothic"/>
              </a:rPr>
              <a:t>y</a:t>
            </a:r>
            <a:endParaRPr sz="1500">
              <a:solidFill>
                <a:srgbClr val="000000"/>
              </a:solidFill>
              <a:latin typeface="Century Gothic"/>
              <a:ea typeface="Century Gothic"/>
              <a:cs typeface="Century Gothic"/>
              <a:sym typeface="Century Gothic"/>
            </a:endParaRPr>
          </a:p>
          <a:p>
            <a:pPr indent="0" lvl="0" marL="0" rtl="0" algn="l">
              <a:spcBef>
                <a:spcPts val="1200"/>
              </a:spcBef>
              <a:spcAft>
                <a:spcPts val="1600"/>
              </a:spcAft>
              <a:buNone/>
            </a:pPr>
            <a:r>
              <a:t/>
            </a:r>
            <a:endParaRPr b="1" sz="1500">
              <a:solidFill>
                <a:srgbClr val="000000"/>
              </a:solidFill>
              <a:latin typeface="Georgia"/>
              <a:ea typeface="Georgia"/>
              <a:cs typeface="Georgia"/>
              <a:sym typeface="Georgia"/>
            </a:endParaRPr>
          </a:p>
        </p:txBody>
      </p:sp>
      <p:sp>
        <p:nvSpPr>
          <p:cNvPr id="98" name="Google Shape;98;p15"/>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Introduction</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As we mentioned, Backpropagation is a method to update the weights in the neural network by taking into account the actual output and the desired output. We work on each layer separately instead of all weights together.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derivative with respect to each weight and bias is computed using the chain rule, from the last layer  backwards.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Then, by using this method, we get:</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00000"/>
              </a:lnSpc>
              <a:spcBef>
                <a:spcPts val="12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i="1" lang="en" sz="1400">
                <a:solidFill>
                  <a:srgbClr val="000000"/>
                </a:solidFill>
                <a:latin typeface="Times New Roman"/>
                <a:ea typeface="Times New Roman"/>
                <a:cs typeface="Times New Roman"/>
                <a:sym typeface="Times New Roman"/>
              </a:rPr>
              <a:t>η</a:t>
            </a:r>
            <a:r>
              <a:rPr lang="en" sz="1200">
                <a:solidFill>
                  <a:srgbClr val="000000"/>
                </a:solidFill>
                <a:latin typeface="Century Gothic"/>
                <a:ea typeface="Century Gothic"/>
                <a:cs typeface="Century Gothic"/>
                <a:sym typeface="Century Gothic"/>
              </a:rPr>
              <a:t> is the step size</a:t>
            </a:r>
            <a:r>
              <a:rPr lang="en" sz="1500">
                <a:solidFill>
                  <a:srgbClr val="000000"/>
                </a:solidFill>
                <a:highlight>
                  <a:srgbClr val="FFFFFF"/>
                </a:highlight>
                <a:latin typeface="Century Gothic"/>
                <a:ea typeface="Century Gothic"/>
                <a:cs typeface="Century Gothic"/>
                <a:sym typeface="Century Gothic"/>
              </a:rPr>
              <a:t>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b="1" sz="1500">
              <a:solidFill>
                <a:srgbClr val="FF0000"/>
              </a:solidFill>
              <a:highlight>
                <a:srgbClr val="FFFFFF"/>
              </a:highlight>
              <a:latin typeface="Century Gothic"/>
              <a:ea typeface="Century Gothic"/>
              <a:cs typeface="Century Gothic"/>
              <a:sym typeface="Century Gothic"/>
            </a:endParaRPr>
          </a:p>
        </p:txBody>
      </p:sp>
      <p:sp>
        <p:nvSpPr>
          <p:cNvPr id="306" name="Google Shape;306;p42"/>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r">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p:txBody>
      </p:sp>
      <p:pic>
        <p:nvPicPr>
          <p:cNvPr id="307" name="Google Shape;307;p42"/>
          <p:cNvPicPr preferRelativeResize="0"/>
          <p:nvPr/>
        </p:nvPicPr>
        <p:blipFill>
          <a:blip r:embed="rId3">
            <a:alphaModFix/>
          </a:blip>
          <a:stretch>
            <a:fillRect/>
          </a:stretch>
        </p:blipFill>
        <p:spPr>
          <a:xfrm>
            <a:off x="3754925" y="3590175"/>
            <a:ext cx="2250400" cy="1078775"/>
          </a:xfrm>
          <a:prstGeom prst="rect">
            <a:avLst/>
          </a:prstGeom>
          <a:noFill/>
          <a:ln>
            <a:noFill/>
          </a:ln>
        </p:spPr>
      </p:pic>
      <p:pic>
        <p:nvPicPr>
          <p:cNvPr id="308" name="Google Shape;308;p42"/>
          <p:cNvPicPr preferRelativeResize="0"/>
          <p:nvPr/>
        </p:nvPicPr>
        <p:blipFill>
          <a:blip r:embed="rId4">
            <a:alphaModFix/>
          </a:blip>
          <a:stretch>
            <a:fillRect/>
          </a:stretch>
        </p:blipFill>
        <p:spPr>
          <a:xfrm>
            <a:off x="1961150" y="3927762"/>
            <a:ext cx="1391325" cy="403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1200"/>
              </a:spcAft>
              <a:buNone/>
            </a:pPr>
            <a:r>
              <a:rPr lang="en" sz="1500">
                <a:solidFill>
                  <a:srgbClr val="000000"/>
                </a:solidFill>
                <a:highlight>
                  <a:srgbClr val="FFFFFF"/>
                </a:highlight>
                <a:latin typeface="Century Gothic"/>
                <a:ea typeface="Century Gothic"/>
                <a:cs typeface="Century Gothic"/>
                <a:sym typeface="Century Gothic"/>
              </a:rPr>
              <a:t>By </a:t>
            </a:r>
            <a:r>
              <a:rPr lang="en" sz="1500">
                <a:solidFill>
                  <a:srgbClr val="000000"/>
                </a:solidFill>
                <a:latin typeface="Century Gothic"/>
                <a:ea typeface="Century Gothic"/>
                <a:cs typeface="Century Gothic"/>
                <a:sym typeface="Century Gothic"/>
              </a:rPr>
              <a:t>equations (</a:t>
            </a:r>
            <a:r>
              <a:rPr i="1" lang="en" sz="1700">
                <a:solidFill>
                  <a:srgbClr val="000000"/>
                </a:solidFill>
                <a:latin typeface="Times New Roman"/>
                <a:ea typeface="Times New Roman"/>
                <a:cs typeface="Times New Roman"/>
                <a:sym typeface="Times New Roman"/>
              </a:rPr>
              <a:t>iii</a:t>
            </a:r>
            <a:r>
              <a:rPr lang="en" sz="1500">
                <a:solidFill>
                  <a:srgbClr val="000000"/>
                </a:solidFill>
                <a:latin typeface="Century Gothic"/>
                <a:ea typeface="Century Gothic"/>
                <a:cs typeface="Century Gothic"/>
                <a:sym typeface="Century Gothic"/>
              </a:rPr>
              <a:t>) and (</a:t>
            </a:r>
            <a:r>
              <a:rPr i="1" lang="en" sz="1700">
                <a:solidFill>
                  <a:srgbClr val="000000"/>
                </a:solidFill>
                <a:latin typeface="Times New Roman"/>
                <a:ea typeface="Times New Roman"/>
                <a:cs typeface="Times New Roman"/>
                <a:sym typeface="Times New Roman"/>
              </a:rPr>
              <a:t>iv</a:t>
            </a:r>
            <a:r>
              <a:rPr lang="en" sz="1500">
                <a:solidFill>
                  <a:srgbClr val="000000"/>
                </a:solidFill>
                <a:latin typeface="Century Gothic"/>
                <a:ea typeface="Century Gothic"/>
                <a:cs typeface="Century Gothic"/>
                <a:sym typeface="Century Gothic"/>
              </a:rPr>
              <a:t>) we can see:</a:t>
            </a:r>
            <a:endParaRPr sz="1500">
              <a:solidFill>
                <a:srgbClr val="FF0000"/>
              </a:solidFill>
              <a:highlight>
                <a:srgbClr val="FFFFFF"/>
              </a:highlight>
              <a:latin typeface="Century Gothic"/>
              <a:ea typeface="Century Gothic"/>
              <a:cs typeface="Century Gothic"/>
              <a:sym typeface="Century Gothic"/>
            </a:endParaRPr>
          </a:p>
        </p:txBody>
      </p:sp>
      <p:sp>
        <p:nvSpPr>
          <p:cNvPr id="314" name="Google Shape;314;p43"/>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r">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endParaRPr>
          </a:p>
        </p:txBody>
      </p:sp>
      <p:pic>
        <p:nvPicPr>
          <p:cNvPr id="315" name="Google Shape;315;p43"/>
          <p:cNvPicPr preferRelativeResize="0"/>
          <p:nvPr/>
        </p:nvPicPr>
        <p:blipFill>
          <a:blip r:embed="rId3">
            <a:alphaModFix/>
          </a:blip>
          <a:stretch>
            <a:fillRect/>
          </a:stretch>
        </p:blipFill>
        <p:spPr>
          <a:xfrm>
            <a:off x="1806350" y="1936262"/>
            <a:ext cx="1391325" cy="403600"/>
          </a:xfrm>
          <a:prstGeom prst="rect">
            <a:avLst/>
          </a:prstGeom>
          <a:noFill/>
          <a:ln>
            <a:noFill/>
          </a:ln>
        </p:spPr>
      </p:pic>
      <p:pic>
        <p:nvPicPr>
          <p:cNvPr id="316" name="Google Shape;316;p43"/>
          <p:cNvPicPr preferRelativeResize="0"/>
          <p:nvPr/>
        </p:nvPicPr>
        <p:blipFill>
          <a:blip r:embed="rId4">
            <a:alphaModFix/>
          </a:blip>
          <a:stretch>
            <a:fillRect/>
          </a:stretch>
        </p:blipFill>
        <p:spPr>
          <a:xfrm>
            <a:off x="3642275" y="1755850"/>
            <a:ext cx="2815326" cy="815900"/>
          </a:xfrm>
          <a:prstGeom prst="rect">
            <a:avLst/>
          </a:prstGeom>
          <a:noFill/>
          <a:ln>
            <a:noFill/>
          </a:ln>
        </p:spPr>
      </p:pic>
      <p:pic>
        <p:nvPicPr>
          <p:cNvPr id="317" name="Google Shape;317;p43"/>
          <p:cNvPicPr preferRelativeResize="0"/>
          <p:nvPr/>
        </p:nvPicPr>
        <p:blipFill>
          <a:blip r:embed="rId5">
            <a:alphaModFix/>
          </a:blip>
          <a:stretch>
            <a:fillRect/>
          </a:stretch>
        </p:blipFill>
        <p:spPr>
          <a:xfrm>
            <a:off x="810963" y="3208550"/>
            <a:ext cx="7788025" cy="1557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500" u="sng">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The first term on the right, measures how fast the activation function </a:t>
            </a:r>
            <a:r>
              <a:rPr i="1" lang="en" sz="1600">
                <a:solidFill>
                  <a:srgbClr val="000000"/>
                </a:solidFill>
                <a:latin typeface="Times New Roman"/>
                <a:ea typeface="Times New Roman"/>
                <a:cs typeface="Times New Roman"/>
                <a:sym typeface="Times New Roman"/>
              </a:rPr>
              <a:t>σ </a:t>
            </a:r>
            <a:r>
              <a:rPr lang="en" sz="1500">
                <a:solidFill>
                  <a:srgbClr val="000000"/>
                </a:solidFill>
                <a:latin typeface="Century Gothic"/>
                <a:ea typeface="Century Gothic"/>
                <a:cs typeface="Century Gothic"/>
                <a:sym typeface="Century Gothic"/>
              </a:rPr>
              <a:t>is changing at </a:t>
            </a:r>
            <a:r>
              <a:rPr i="1" lang="en" sz="1600">
                <a:solidFill>
                  <a:srgbClr val="000000"/>
                </a:solidFill>
                <a:latin typeface="Times New Roman"/>
                <a:ea typeface="Times New Roman"/>
                <a:cs typeface="Times New Roman"/>
                <a:sym typeface="Times New Roman"/>
              </a:rPr>
              <a:t>z</a:t>
            </a:r>
            <a:r>
              <a:rPr lang="en" sz="1500">
                <a:solidFill>
                  <a:srgbClr val="000000"/>
                </a:solidFill>
                <a:latin typeface="Century Gothic"/>
                <a:ea typeface="Century Gothic"/>
                <a:cs typeface="Century Gothic"/>
                <a:sym typeface="Century Gothic"/>
              </a:rPr>
              <a:t>. The second term on the right, just measures how fast the cost is changing as a function of the output activation. If, for example, the cost function doesn't depend much on a particular output neuron, </a:t>
            </a:r>
            <a:r>
              <a:rPr i="1" lang="en" sz="1600">
                <a:solidFill>
                  <a:srgbClr val="000000"/>
                </a:solidFill>
                <a:latin typeface="Times New Roman"/>
                <a:ea typeface="Times New Roman"/>
                <a:cs typeface="Times New Roman"/>
                <a:sym typeface="Times New Roman"/>
              </a:rPr>
              <a:t>j</a:t>
            </a:r>
            <a:r>
              <a:rPr lang="en" sz="1500">
                <a:solidFill>
                  <a:srgbClr val="000000"/>
                </a:solidFill>
                <a:latin typeface="Century Gothic"/>
                <a:ea typeface="Century Gothic"/>
                <a:cs typeface="Century Gothic"/>
                <a:sym typeface="Century Gothic"/>
              </a:rPr>
              <a:t>, then </a:t>
            </a:r>
            <a:r>
              <a:rPr i="1" lang="en" sz="1600">
                <a:solidFill>
                  <a:srgbClr val="000000"/>
                </a:solidFill>
                <a:latin typeface="Times New Roman"/>
                <a:ea typeface="Times New Roman"/>
                <a:cs typeface="Times New Roman"/>
                <a:sym typeface="Times New Roman"/>
              </a:rPr>
              <a:t>δ</a:t>
            </a:r>
            <a:r>
              <a:rPr lang="en" sz="1500">
                <a:solidFill>
                  <a:srgbClr val="000000"/>
                </a:solidFill>
                <a:latin typeface="Century Gothic"/>
                <a:ea typeface="Century Gothic"/>
                <a:cs typeface="Century Gothic"/>
                <a:sym typeface="Century Gothic"/>
              </a:rPr>
              <a:t> will be small, which is what we expect.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u="sng">
                <a:solidFill>
                  <a:srgbClr val="000000"/>
                </a:solidFill>
                <a:latin typeface="Century Gothic"/>
                <a:ea typeface="Century Gothic"/>
                <a:cs typeface="Century Gothic"/>
                <a:sym typeface="Century Gothic"/>
              </a:rPr>
              <a:t>Proof:</a:t>
            </a:r>
            <a:endParaRPr sz="1500" u="sng">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From definition of </a:t>
            </a:r>
            <a:r>
              <a:rPr i="1" lang="en" sz="1600">
                <a:solidFill>
                  <a:srgbClr val="000000"/>
                </a:solidFill>
                <a:latin typeface="Times New Roman"/>
                <a:ea typeface="Times New Roman"/>
                <a:cs typeface="Times New Roman"/>
                <a:sym typeface="Times New Roman"/>
              </a:rPr>
              <a:t>δ </a:t>
            </a:r>
            <a:r>
              <a:rPr i="1" lang="en" sz="1500">
                <a:solidFill>
                  <a:srgbClr val="000000"/>
                </a:solidFill>
                <a:latin typeface="Century Gothic"/>
                <a:ea typeface="Century Gothic"/>
                <a:cs typeface="Century Gothic"/>
                <a:sym typeface="Century Gothic"/>
              </a:rPr>
              <a:t>and </a:t>
            </a:r>
            <a:r>
              <a:rPr i="1" lang="en" sz="1600">
                <a:solidFill>
                  <a:srgbClr val="000000"/>
                </a:solidFill>
                <a:latin typeface="Times New Roman"/>
                <a:ea typeface="Times New Roman"/>
                <a:cs typeface="Times New Roman"/>
                <a:sym typeface="Times New Roman"/>
              </a:rPr>
              <a:t>a</a:t>
            </a:r>
            <a:r>
              <a:rPr lang="en" sz="1500">
                <a:solidFill>
                  <a:srgbClr val="000000"/>
                </a:solidFill>
                <a:latin typeface="Century Gothic"/>
                <a:ea typeface="Century Gothic"/>
                <a:cs typeface="Century Gothic"/>
                <a:sym typeface="Century Gothic"/>
              </a:rPr>
              <a: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323" name="Google Shape;323;p44"/>
          <p:cNvSpPr txBox="1"/>
          <p:nvPr>
            <p:ph type="title"/>
          </p:nvPr>
        </p:nvSpPr>
        <p:spPr>
          <a:xfrm>
            <a:off x="761125" y="6600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Equation #1: An equation for the error in the output layer</a:t>
            </a:r>
            <a:endParaRPr sz="17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7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700">
              <a:solidFill>
                <a:srgbClr val="000000"/>
              </a:solidFill>
              <a:latin typeface="Century Gothic"/>
              <a:ea typeface="Century Gothic"/>
              <a:cs typeface="Century Gothic"/>
              <a:sym typeface="Century Gothic"/>
            </a:endParaRPr>
          </a:p>
        </p:txBody>
      </p:sp>
      <p:pic>
        <p:nvPicPr>
          <p:cNvPr id="324" name="Google Shape;324;p44"/>
          <p:cNvPicPr preferRelativeResize="0"/>
          <p:nvPr/>
        </p:nvPicPr>
        <p:blipFill>
          <a:blip r:embed="rId3">
            <a:alphaModFix/>
          </a:blip>
          <a:stretch>
            <a:fillRect/>
          </a:stretch>
        </p:blipFill>
        <p:spPr>
          <a:xfrm>
            <a:off x="869824" y="4032525"/>
            <a:ext cx="2422950" cy="678925"/>
          </a:xfrm>
          <a:prstGeom prst="rect">
            <a:avLst/>
          </a:prstGeom>
          <a:noFill/>
          <a:ln>
            <a:noFill/>
          </a:ln>
        </p:spPr>
      </p:pic>
      <p:pic>
        <p:nvPicPr>
          <p:cNvPr id="325" name="Google Shape;325;p44"/>
          <p:cNvPicPr preferRelativeResize="0"/>
          <p:nvPr/>
        </p:nvPicPr>
        <p:blipFill>
          <a:blip r:embed="rId4">
            <a:alphaModFix/>
          </a:blip>
          <a:stretch>
            <a:fillRect/>
          </a:stretch>
        </p:blipFill>
        <p:spPr>
          <a:xfrm>
            <a:off x="793624" y="1271462"/>
            <a:ext cx="2422951" cy="4754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So, we can get: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This gives:</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331" name="Google Shape;331;p45"/>
          <p:cNvSpPr/>
          <p:nvPr/>
        </p:nvSpPr>
        <p:spPr>
          <a:xfrm>
            <a:off x="3421425" y="4018250"/>
            <a:ext cx="91800" cy="91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45"/>
          <p:cNvPicPr preferRelativeResize="0"/>
          <p:nvPr/>
        </p:nvPicPr>
        <p:blipFill>
          <a:blip r:embed="rId3">
            <a:alphaModFix/>
          </a:blip>
          <a:stretch>
            <a:fillRect/>
          </a:stretch>
        </p:blipFill>
        <p:spPr>
          <a:xfrm>
            <a:off x="774125" y="1719525"/>
            <a:ext cx="5732124" cy="1307825"/>
          </a:xfrm>
          <a:prstGeom prst="rect">
            <a:avLst/>
          </a:prstGeom>
          <a:noFill/>
          <a:ln>
            <a:noFill/>
          </a:ln>
        </p:spPr>
      </p:pic>
      <p:pic>
        <p:nvPicPr>
          <p:cNvPr id="333" name="Google Shape;333;p45"/>
          <p:cNvPicPr preferRelativeResize="0"/>
          <p:nvPr/>
        </p:nvPicPr>
        <p:blipFill>
          <a:blip r:embed="rId4">
            <a:alphaModFix/>
          </a:blip>
          <a:stretch>
            <a:fillRect/>
          </a:stretch>
        </p:blipFill>
        <p:spPr>
          <a:xfrm>
            <a:off x="850325" y="3746950"/>
            <a:ext cx="2511200" cy="465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sz="1500" u="sng">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By combining equation 2 with equation 1 we can compute the error </a:t>
            </a:r>
            <a:r>
              <a:rPr i="1" lang="en" sz="1600">
                <a:solidFill>
                  <a:srgbClr val="000000"/>
                </a:solidFill>
                <a:latin typeface="Times New Roman"/>
                <a:ea typeface="Times New Roman"/>
                <a:cs typeface="Times New Roman"/>
                <a:sym typeface="Times New Roman"/>
              </a:rPr>
              <a:t>δ </a:t>
            </a:r>
            <a:r>
              <a:rPr lang="en" sz="1500">
                <a:solidFill>
                  <a:srgbClr val="000000"/>
                </a:solidFill>
                <a:latin typeface="Century Gothic"/>
                <a:ea typeface="Century Gothic"/>
                <a:cs typeface="Century Gothic"/>
                <a:sym typeface="Century Gothic"/>
              </a:rPr>
              <a:t>for any layer in the network. We start by using equation 1 to compute </a:t>
            </a:r>
            <a:r>
              <a:rPr i="1" lang="en" sz="1600">
                <a:solidFill>
                  <a:srgbClr val="000000"/>
                </a:solidFill>
                <a:latin typeface="Times New Roman"/>
                <a:ea typeface="Times New Roman"/>
                <a:cs typeface="Times New Roman"/>
                <a:sym typeface="Times New Roman"/>
              </a:rPr>
              <a:t>δ </a:t>
            </a:r>
            <a:r>
              <a:rPr lang="en" sz="1500">
                <a:solidFill>
                  <a:srgbClr val="000000"/>
                </a:solidFill>
                <a:latin typeface="Century Gothic"/>
                <a:ea typeface="Century Gothic"/>
                <a:cs typeface="Century Gothic"/>
                <a:sym typeface="Century Gothic"/>
              </a:rPr>
              <a:t>in layer L, then apply equation 2 to compute </a:t>
            </a:r>
            <a:r>
              <a:rPr i="1" lang="en" sz="1600">
                <a:solidFill>
                  <a:srgbClr val="000000"/>
                </a:solidFill>
                <a:latin typeface="Times New Roman"/>
                <a:ea typeface="Times New Roman"/>
                <a:cs typeface="Times New Roman"/>
                <a:sym typeface="Times New Roman"/>
              </a:rPr>
              <a:t>δ </a:t>
            </a:r>
            <a:r>
              <a:rPr lang="en" sz="1500">
                <a:solidFill>
                  <a:srgbClr val="000000"/>
                </a:solidFill>
                <a:latin typeface="Century Gothic"/>
                <a:ea typeface="Century Gothic"/>
                <a:cs typeface="Century Gothic"/>
                <a:sym typeface="Century Gothic"/>
              </a:rPr>
              <a:t>in layer L-1, and so on, all the way back through the network.</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u="sng">
                <a:solidFill>
                  <a:srgbClr val="000000"/>
                </a:solidFill>
                <a:latin typeface="Century Gothic"/>
                <a:ea typeface="Century Gothic"/>
                <a:cs typeface="Century Gothic"/>
                <a:sym typeface="Century Gothic"/>
              </a:rPr>
              <a:t>Proof:</a:t>
            </a:r>
            <a:endParaRPr sz="1500" u="sng">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2400"/>
              </a:spcBef>
              <a:spcAft>
                <a:spcPts val="0"/>
              </a:spcAft>
              <a:buNone/>
            </a:pPr>
            <a:r>
              <a:rPr lang="en" sz="1500">
                <a:solidFill>
                  <a:srgbClr val="000000"/>
                </a:solidFill>
                <a:latin typeface="Century Gothic"/>
                <a:ea typeface="Century Gothic"/>
                <a:cs typeface="Century Gothic"/>
                <a:sym typeface="Century Gothic"/>
              </a:rPr>
              <a:t>From the definition of </a:t>
            </a:r>
            <a:r>
              <a:rPr lang="en" sz="1600">
                <a:solidFill>
                  <a:srgbClr val="000000"/>
                </a:solidFill>
                <a:latin typeface="Century Gothic"/>
                <a:ea typeface="Century Gothic"/>
                <a:cs typeface="Century Gothic"/>
                <a:sym typeface="Century Gothic"/>
              </a:rPr>
              <a:t>z</a:t>
            </a:r>
            <a:r>
              <a:rPr lang="en" sz="1500">
                <a:solidFill>
                  <a:srgbClr val="000000"/>
                </a:solidFill>
                <a:latin typeface="Century Gothic"/>
                <a:ea typeface="Century Gothic"/>
                <a:cs typeface="Century Gothic"/>
                <a:sym typeface="Century Gothic"/>
              </a:rPr>
              <a:t> we know:</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339" name="Google Shape;339;p46"/>
          <p:cNvSpPr txBox="1"/>
          <p:nvPr>
            <p:ph type="title"/>
          </p:nvPr>
        </p:nvSpPr>
        <p:spPr>
          <a:xfrm>
            <a:off x="761125" y="6600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Equation #2: </a:t>
            </a:r>
            <a:r>
              <a:rPr lang="en" sz="1500">
                <a:solidFill>
                  <a:srgbClr val="000000"/>
                </a:solidFill>
                <a:highlight>
                  <a:srgbClr val="FFFFFF"/>
                </a:highlight>
                <a:latin typeface="Century Gothic"/>
                <a:ea typeface="Century Gothic"/>
                <a:cs typeface="Century Gothic"/>
                <a:sym typeface="Century Gothic"/>
              </a:rPr>
              <a:t>The error        in terms of the error in the next layer</a:t>
            </a:r>
            <a:endParaRPr sz="15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7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700">
              <a:solidFill>
                <a:srgbClr val="000000"/>
              </a:solidFill>
              <a:latin typeface="Century Gothic"/>
              <a:ea typeface="Century Gothic"/>
              <a:cs typeface="Century Gothic"/>
              <a:sym typeface="Century Gothic"/>
            </a:endParaRPr>
          </a:p>
        </p:txBody>
      </p:sp>
      <p:pic>
        <p:nvPicPr>
          <p:cNvPr id="340" name="Google Shape;340;p46"/>
          <p:cNvPicPr preferRelativeResize="0"/>
          <p:nvPr/>
        </p:nvPicPr>
        <p:blipFill>
          <a:blip r:embed="rId3">
            <a:alphaModFix/>
          </a:blip>
          <a:stretch>
            <a:fillRect/>
          </a:stretch>
        </p:blipFill>
        <p:spPr>
          <a:xfrm>
            <a:off x="2892550" y="827650"/>
            <a:ext cx="322700" cy="322700"/>
          </a:xfrm>
          <a:prstGeom prst="rect">
            <a:avLst/>
          </a:prstGeom>
          <a:noFill/>
          <a:ln>
            <a:noFill/>
          </a:ln>
        </p:spPr>
      </p:pic>
      <p:pic>
        <p:nvPicPr>
          <p:cNvPr id="341" name="Google Shape;341;p46"/>
          <p:cNvPicPr preferRelativeResize="0"/>
          <p:nvPr/>
        </p:nvPicPr>
        <p:blipFill>
          <a:blip r:embed="rId4">
            <a:alphaModFix/>
          </a:blip>
          <a:stretch>
            <a:fillRect/>
          </a:stretch>
        </p:blipFill>
        <p:spPr>
          <a:xfrm>
            <a:off x="766075" y="4641447"/>
            <a:ext cx="3980425" cy="380153"/>
          </a:xfrm>
          <a:prstGeom prst="rect">
            <a:avLst/>
          </a:prstGeom>
          <a:noFill/>
          <a:ln>
            <a:noFill/>
          </a:ln>
        </p:spPr>
      </p:pic>
      <p:pic>
        <p:nvPicPr>
          <p:cNvPr id="342" name="Google Shape;342;p46"/>
          <p:cNvPicPr preferRelativeResize="0"/>
          <p:nvPr/>
        </p:nvPicPr>
        <p:blipFill>
          <a:blip r:embed="rId5">
            <a:alphaModFix/>
          </a:blip>
          <a:stretch>
            <a:fillRect/>
          </a:stretch>
        </p:blipFill>
        <p:spPr>
          <a:xfrm>
            <a:off x="758038" y="3538052"/>
            <a:ext cx="4439326" cy="637775"/>
          </a:xfrm>
          <a:prstGeom prst="rect">
            <a:avLst/>
          </a:prstGeom>
          <a:noFill/>
          <a:ln>
            <a:noFill/>
          </a:ln>
        </p:spPr>
      </p:pic>
      <p:pic>
        <p:nvPicPr>
          <p:cNvPr id="343" name="Google Shape;343;p46"/>
          <p:cNvPicPr preferRelativeResize="0"/>
          <p:nvPr/>
        </p:nvPicPr>
        <p:blipFill>
          <a:blip r:embed="rId6">
            <a:alphaModFix/>
          </a:blip>
          <a:stretch>
            <a:fillRect/>
          </a:stretch>
        </p:blipFill>
        <p:spPr>
          <a:xfrm>
            <a:off x="857250" y="1330305"/>
            <a:ext cx="4746500" cy="45687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So, we get: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This gives:</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pic>
        <p:nvPicPr>
          <p:cNvPr id="349" name="Google Shape;349;p47"/>
          <p:cNvPicPr preferRelativeResize="0"/>
          <p:nvPr/>
        </p:nvPicPr>
        <p:blipFill>
          <a:blip r:embed="rId3">
            <a:alphaModFix/>
          </a:blip>
          <a:stretch>
            <a:fillRect/>
          </a:stretch>
        </p:blipFill>
        <p:spPr>
          <a:xfrm>
            <a:off x="819725" y="3036700"/>
            <a:ext cx="2707150" cy="1159400"/>
          </a:xfrm>
          <a:prstGeom prst="rect">
            <a:avLst/>
          </a:prstGeom>
          <a:noFill/>
          <a:ln>
            <a:noFill/>
          </a:ln>
        </p:spPr>
      </p:pic>
      <p:sp>
        <p:nvSpPr>
          <p:cNvPr id="350" name="Google Shape;350;p47"/>
          <p:cNvSpPr/>
          <p:nvPr/>
        </p:nvSpPr>
        <p:spPr>
          <a:xfrm>
            <a:off x="3573825" y="4018250"/>
            <a:ext cx="91800" cy="91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47"/>
          <p:cNvPicPr preferRelativeResize="0"/>
          <p:nvPr/>
        </p:nvPicPr>
        <p:blipFill>
          <a:blip r:embed="rId4">
            <a:alphaModFix/>
          </a:blip>
          <a:stretch>
            <a:fillRect/>
          </a:stretch>
        </p:blipFill>
        <p:spPr>
          <a:xfrm>
            <a:off x="819725" y="1699525"/>
            <a:ext cx="5204024" cy="796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500" u="sng">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the error </a:t>
            </a:r>
            <a:r>
              <a:rPr i="1" lang="en" sz="1600">
                <a:solidFill>
                  <a:srgbClr val="000000"/>
                </a:solidFill>
                <a:latin typeface="Times New Roman"/>
                <a:ea typeface="Times New Roman"/>
                <a:cs typeface="Times New Roman"/>
                <a:sym typeface="Times New Roman"/>
              </a:rPr>
              <a:t>δ </a:t>
            </a:r>
            <a:r>
              <a:rPr lang="en" sz="1500">
                <a:solidFill>
                  <a:srgbClr val="000000"/>
                </a:solidFill>
                <a:latin typeface="Century Gothic"/>
                <a:ea typeface="Century Gothic"/>
                <a:cs typeface="Century Gothic"/>
                <a:sym typeface="Century Gothic"/>
              </a:rPr>
              <a:t>is exactly equal to the rate of change </a:t>
            </a:r>
            <a:r>
              <a:rPr i="1" lang="en" sz="1600">
                <a:solidFill>
                  <a:srgbClr val="000000"/>
                </a:solidFill>
                <a:latin typeface="Times New Roman"/>
                <a:ea typeface="Times New Roman"/>
                <a:cs typeface="Times New Roman"/>
                <a:sym typeface="Times New Roman"/>
              </a:rPr>
              <a:t>∂C/∂b</a:t>
            </a:r>
            <a:r>
              <a:rPr lang="en" sz="1500">
                <a:solidFill>
                  <a:srgbClr val="000000"/>
                </a:solidFill>
                <a:latin typeface="Century Gothic"/>
                <a:ea typeface="Century Gothic"/>
                <a:cs typeface="Century Gothic"/>
                <a:sym typeface="Century Gothic"/>
              </a:rPr>
              <a:t>. we</a:t>
            </a:r>
            <a:r>
              <a:rPr lang="en" sz="1500">
                <a:solidFill>
                  <a:srgbClr val="333333"/>
                </a:solidFill>
                <a:highlight>
                  <a:srgbClr val="FFFFFF"/>
                </a:highlight>
                <a:latin typeface="Century Gothic"/>
                <a:ea typeface="Century Gothic"/>
                <a:cs typeface="Century Gothic"/>
                <a:sym typeface="Century Gothic"/>
              </a:rPr>
              <a:t> have already know how to compute </a:t>
            </a:r>
            <a:r>
              <a:rPr i="1" lang="en" sz="1600">
                <a:solidFill>
                  <a:srgbClr val="000000"/>
                </a:solidFill>
                <a:latin typeface="Times New Roman"/>
                <a:ea typeface="Times New Roman"/>
                <a:cs typeface="Times New Roman"/>
                <a:sym typeface="Times New Roman"/>
              </a:rPr>
              <a:t>δ </a:t>
            </a:r>
            <a:r>
              <a:rPr lang="en" sz="1500">
                <a:solidFill>
                  <a:srgbClr val="000000"/>
                </a:solidFill>
                <a:latin typeface="Century Gothic"/>
                <a:ea typeface="Century Gothic"/>
                <a:cs typeface="Century Gothic"/>
                <a:sym typeface="Century Gothic"/>
              </a:rPr>
              <a:t>by equations 1 and 2.</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u="sng">
                <a:solidFill>
                  <a:srgbClr val="000000"/>
                </a:solidFill>
                <a:latin typeface="Century Gothic"/>
                <a:ea typeface="Century Gothic"/>
                <a:cs typeface="Century Gothic"/>
                <a:sym typeface="Century Gothic"/>
              </a:rPr>
              <a:t>Proof:</a:t>
            </a:r>
            <a:endParaRPr sz="1500" u="sng">
              <a:solidFill>
                <a:srgbClr val="000000"/>
              </a:solidFill>
              <a:latin typeface="Century Gothic"/>
              <a:ea typeface="Century Gothic"/>
              <a:cs typeface="Century Gothic"/>
              <a:sym typeface="Century Gothic"/>
            </a:endParaRPr>
          </a:p>
          <a:p>
            <a:pPr indent="0" lvl="0" marL="0" rtl="0" algn="l">
              <a:lnSpc>
                <a:spcPct val="110000"/>
              </a:lnSpc>
              <a:spcBef>
                <a:spcPts val="1200"/>
              </a:spcBef>
              <a:spcAft>
                <a:spcPts val="0"/>
              </a:spcAft>
              <a:buNone/>
            </a:pPr>
            <a:r>
              <a:rPr lang="en" sz="1500">
                <a:solidFill>
                  <a:srgbClr val="000000"/>
                </a:solidFill>
                <a:latin typeface="Century Gothic"/>
                <a:ea typeface="Century Gothic"/>
                <a:cs typeface="Century Gothic"/>
                <a:sym typeface="Century Gothic"/>
              </a:rPr>
              <a:t>We know that: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Since            does not depend on       , then: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357" name="Google Shape;357;p48"/>
          <p:cNvSpPr txBox="1"/>
          <p:nvPr>
            <p:ph type="title"/>
          </p:nvPr>
        </p:nvSpPr>
        <p:spPr>
          <a:xfrm>
            <a:off x="761125" y="6600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Equation #3: </a:t>
            </a:r>
            <a:r>
              <a:rPr lang="en" sz="1500">
                <a:solidFill>
                  <a:srgbClr val="000000"/>
                </a:solidFill>
                <a:highlight>
                  <a:srgbClr val="FFFFFF"/>
                </a:highlight>
                <a:latin typeface="Century Gothic"/>
                <a:ea typeface="Century Gothic"/>
                <a:cs typeface="Century Gothic"/>
                <a:sym typeface="Century Gothic"/>
              </a:rPr>
              <a:t>The rate of change of the cost with respect the bias</a:t>
            </a:r>
            <a:endParaRPr sz="15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358" name="Google Shape;358;p48"/>
          <p:cNvPicPr preferRelativeResize="0"/>
          <p:nvPr/>
        </p:nvPicPr>
        <p:blipFill>
          <a:blip r:embed="rId3">
            <a:alphaModFix/>
          </a:blip>
          <a:stretch>
            <a:fillRect/>
          </a:stretch>
        </p:blipFill>
        <p:spPr>
          <a:xfrm>
            <a:off x="831025" y="1420175"/>
            <a:ext cx="2360077" cy="637425"/>
          </a:xfrm>
          <a:prstGeom prst="rect">
            <a:avLst/>
          </a:prstGeom>
          <a:noFill/>
          <a:ln>
            <a:noFill/>
          </a:ln>
        </p:spPr>
      </p:pic>
      <p:pic>
        <p:nvPicPr>
          <p:cNvPr id="359" name="Google Shape;359;p48"/>
          <p:cNvPicPr preferRelativeResize="0"/>
          <p:nvPr/>
        </p:nvPicPr>
        <p:blipFill>
          <a:blip r:embed="rId4">
            <a:alphaModFix/>
          </a:blip>
          <a:stretch>
            <a:fillRect/>
          </a:stretch>
        </p:blipFill>
        <p:spPr>
          <a:xfrm>
            <a:off x="2387375" y="3305875"/>
            <a:ext cx="2110906" cy="355250"/>
          </a:xfrm>
          <a:prstGeom prst="rect">
            <a:avLst/>
          </a:prstGeom>
          <a:noFill/>
          <a:ln>
            <a:noFill/>
          </a:ln>
        </p:spPr>
      </p:pic>
      <p:pic>
        <p:nvPicPr>
          <p:cNvPr id="360" name="Google Shape;360;p48"/>
          <p:cNvPicPr preferRelativeResize="0"/>
          <p:nvPr/>
        </p:nvPicPr>
        <p:blipFill rotWithShape="1">
          <a:blip r:embed="rId5">
            <a:alphaModFix/>
          </a:blip>
          <a:srcRect b="0" l="86629" r="0" t="0"/>
          <a:stretch/>
        </p:blipFill>
        <p:spPr>
          <a:xfrm>
            <a:off x="3902554" y="3661125"/>
            <a:ext cx="344950" cy="355250"/>
          </a:xfrm>
          <a:prstGeom prst="rect">
            <a:avLst/>
          </a:prstGeom>
          <a:noFill/>
          <a:ln>
            <a:noFill/>
          </a:ln>
        </p:spPr>
      </p:pic>
      <p:pic>
        <p:nvPicPr>
          <p:cNvPr id="361" name="Google Shape;361;p48"/>
          <p:cNvPicPr preferRelativeResize="0"/>
          <p:nvPr/>
        </p:nvPicPr>
        <p:blipFill rotWithShape="1">
          <a:blip r:embed="rId6">
            <a:alphaModFix/>
          </a:blip>
          <a:srcRect b="0" l="0" r="81277" t="0"/>
          <a:stretch/>
        </p:blipFill>
        <p:spPr>
          <a:xfrm>
            <a:off x="1442525" y="3661125"/>
            <a:ext cx="483025" cy="355250"/>
          </a:xfrm>
          <a:prstGeom prst="rect">
            <a:avLst/>
          </a:prstGeom>
          <a:noFill/>
          <a:ln>
            <a:noFill/>
          </a:ln>
        </p:spPr>
      </p:pic>
      <p:pic>
        <p:nvPicPr>
          <p:cNvPr id="362" name="Google Shape;362;p48"/>
          <p:cNvPicPr preferRelativeResize="0"/>
          <p:nvPr/>
        </p:nvPicPr>
        <p:blipFill>
          <a:blip r:embed="rId7">
            <a:alphaModFix/>
          </a:blip>
          <a:stretch>
            <a:fillRect/>
          </a:stretch>
        </p:blipFill>
        <p:spPr>
          <a:xfrm>
            <a:off x="5060825" y="3581263"/>
            <a:ext cx="755104" cy="637425"/>
          </a:xfrm>
          <a:prstGeom prst="rect">
            <a:avLst/>
          </a:prstGeom>
          <a:noFill/>
          <a:ln>
            <a:noFill/>
          </a:ln>
        </p:spPr>
      </p:pic>
      <p:pic>
        <p:nvPicPr>
          <p:cNvPr id="363" name="Google Shape;363;p48"/>
          <p:cNvPicPr preferRelativeResize="0"/>
          <p:nvPr/>
        </p:nvPicPr>
        <p:blipFill>
          <a:blip r:embed="rId8">
            <a:alphaModFix/>
          </a:blip>
          <a:stretch>
            <a:fillRect/>
          </a:stretch>
        </p:blipFill>
        <p:spPr>
          <a:xfrm>
            <a:off x="837320" y="4218700"/>
            <a:ext cx="2965101" cy="756350"/>
          </a:xfrm>
          <a:prstGeom prst="rect">
            <a:avLst/>
          </a:prstGeom>
          <a:noFill/>
          <a:ln>
            <a:noFill/>
          </a:ln>
        </p:spPr>
      </p:pic>
      <p:sp>
        <p:nvSpPr>
          <p:cNvPr id="364" name="Google Shape;364;p48"/>
          <p:cNvSpPr/>
          <p:nvPr/>
        </p:nvSpPr>
        <p:spPr>
          <a:xfrm>
            <a:off x="3802425" y="4627850"/>
            <a:ext cx="91800" cy="91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500" u="sng">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equation can be rewritten in a less index-heavy notation as: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200000"/>
              </a:lnSpc>
              <a:spcBef>
                <a:spcPts val="12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5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We can see  that when the activation </a:t>
            </a:r>
            <a:r>
              <a:rPr i="1" lang="en" sz="1500">
                <a:solidFill>
                  <a:srgbClr val="000000"/>
                </a:solidFill>
                <a:highlight>
                  <a:srgbClr val="FFFFFF"/>
                </a:highlight>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is small,                    ,the gradient term </a:t>
            </a:r>
            <a:r>
              <a:rPr i="1" lang="en" sz="1600">
                <a:solidFill>
                  <a:srgbClr val="000000"/>
                </a:solidFill>
                <a:highlight>
                  <a:srgbClr val="FFFFFF"/>
                </a:highlight>
                <a:latin typeface="Times New Roman"/>
                <a:ea typeface="Times New Roman"/>
                <a:cs typeface="Times New Roman"/>
                <a:sym typeface="Times New Roman"/>
              </a:rPr>
              <a:t>∂C/∂w</a:t>
            </a:r>
            <a:r>
              <a:rPr lang="en" sz="1500">
                <a:solidFill>
                  <a:srgbClr val="000000"/>
                </a:solidFill>
                <a:highlight>
                  <a:srgbClr val="FFFFFF"/>
                </a:highlight>
                <a:latin typeface="Century Gothic"/>
                <a:ea typeface="Century Gothic"/>
                <a:cs typeface="Century Gothic"/>
                <a:sym typeface="Century Gothic"/>
              </a:rPr>
              <a:t> will also tend to be small. In this case, we'll say the weight </a:t>
            </a:r>
            <a:r>
              <a:rPr b="1" i="1" lang="en" sz="1500">
                <a:solidFill>
                  <a:srgbClr val="000000"/>
                </a:solidFill>
                <a:highlight>
                  <a:srgbClr val="FFFFFF"/>
                </a:highlight>
                <a:latin typeface="Century Gothic"/>
                <a:ea typeface="Century Gothic"/>
                <a:cs typeface="Century Gothic"/>
                <a:sym typeface="Century Gothic"/>
              </a:rPr>
              <a:t>learns slowly</a:t>
            </a:r>
            <a:r>
              <a:rPr lang="en" sz="1500">
                <a:solidFill>
                  <a:srgbClr val="000000"/>
                </a:solidFill>
                <a:highlight>
                  <a:srgbClr val="FFFFFF"/>
                </a:highlight>
                <a:latin typeface="Century Gothic"/>
                <a:ea typeface="Century Gothic"/>
                <a:cs typeface="Century Gothic"/>
                <a:sym typeface="Century Gothic"/>
              </a:rPr>
              <a:t>, meaning that it's not changing much during gradient descent. In other words, one consequence of equation 4 is that weights output from low-activation neurons learn slowly.</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333333"/>
              </a:solidFill>
              <a:highlight>
                <a:srgbClr val="FFFFFF"/>
              </a:highlight>
              <a:latin typeface="Georgia"/>
              <a:ea typeface="Georgia"/>
              <a:cs typeface="Georgia"/>
              <a:sym typeface="Georgia"/>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370" name="Google Shape;370;p49"/>
          <p:cNvSpPr txBox="1"/>
          <p:nvPr>
            <p:ph type="title"/>
          </p:nvPr>
        </p:nvSpPr>
        <p:spPr>
          <a:xfrm>
            <a:off x="761125" y="6600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Equation #4: </a:t>
            </a:r>
            <a:r>
              <a:rPr lang="en" sz="1500">
                <a:solidFill>
                  <a:srgbClr val="000000"/>
                </a:solidFill>
                <a:highlight>
                  <a:srgbClr val="FFFFFF"/>
                </a:highlight>
                <a:latin typeface="Century Gothic"/>
                <a:ea typeface="Century Gothic"/>
                <a:cs typeface="Century Gothic"/>
                <a:sym typeface="Century Gothic"/>
              </a:rPr>
              <a:t>The rate of change of the cost with respect to the weights</a:t>
            </a:r>
            <a:endParaRPr sz="15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371" name="Google Shape;371;p49"/>
          <p:cNvPicPr preferRelativeResize="0"/>
          <p:nvPr/>
        </p:nvPicPr>
        <p:blipFill>
          <a:blip r:embed="rId3">
            <a:alphaModFix/>
          </a:blip>
          <a:stretch>
            <a:fillRect/>
          </a:stretch>
        </p:blipFill>
        <p:spPr>
          <a:xfrm>
            <a:off x="837326" y="1398792"/>
            <a:ext cx="2965100" cy="720333"/>
          </a:xfrm>
          <a:prstGeom prst="rect">
            <a:avLst/>
          </a:prstGeom>
          <a:noFill/>
          <a:ln>
            <a:noFill/>
          </a:ln>
        </p:spPr>
      </p:pic>
      <p:pic>
        <p:nvPicPr>
          <p:cNvPr id="372" name="Google Shape;372;p49"/>
          <p:cNvPicPr preferRelativeResize="0"/>
          <p:nvPr/>
        </p:nvPicPr>
        <p:blipFill>
          <a:blip r:embed="rId4">
            <a:alphaModFix/>
          </a:blip>
          <a:stretch>
            <a:fillRect/>
          </a:stretch>
        </p:blipFill>
        <p:spPr>
          <a:xfrm>
            <a:off x="4415550" y="3197472"/>
            <a:ext cx="568400" cy="310553"/>
          </a:xfrm>
          <a:prstGeom prst="rect">
            <a:avLst/>
          </a:prstGeom>
          <a:noFill/>
          <a:ln>
            <a:noFill/>
          </a:ln>
        </p:spPr>
      </p:pic>
      <p:pic>
        <p:nvPicPr>
          <p:cNvPr id="373" name="Google Shape;373;p49"/>
          <p:cNvPicPr preferRelativeResize="0"/>
          <p:nvPr/>
        </p:nvPicPr>
        <p:blipFill>
          <a:blip r:embed="rId5">
            <a:alphaModFix/>
          </a:blip>
          <a:stretch>
            <a:fillRect/>
          </a:stretch>
        </p:blipFill>
        <p:spPr>
          <a:xfrm>
            <a:off x="5748050" y="3197475"/>
            <a:ext cx="1005583" cy="310550"/>
          </a:xfrm>
          <a:prstGeom prst="rect">
            <a:avLst/>
          </a:prstGeom>
          <a:noFill/>
          <a:ln>
            <a:noFill/>
          </a:ln>
        </p:spPr>
      </p:pic>
      <p:pic>
        <p:nvPicPr>
          <p:cNvPr id="374" name="Google Shape;374;p49"/>
          <p:cNvPicPr preferRelativeResize="0"/>
          <p:nvPr/>
        </p:nvPicPr>
        <p:blipFill>
          <a:blip r:embed="rId6">
            <a:alphaModFix/>
          </a:blip>
          <a:stretch>
            <a:fillRect/>
          </a:stretch>
        </p:blipFill>
        <p:spPr>
          <a:xfrm>
            <a:off x="837325" y="2449850"/>
            <a:ext cx="1795625" cy="633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idx="1" type="body"/>
          </p:nvPr>
        </p:nvSpPr>
        <p:spPr>
          <a:xfrm>
            <a:off x="758475" y="1119050"/>
            <a:ext cx="8045400" cy="4160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500" u="sng">
                <a:solidFill>
                  <a:srgbClr val="000000"/>
                </a:solidFill>
                <a:latin typeface="Century Gothic"/>
                <a:ea typeface="Century Gothic"/>
                <a:cs typeface="Century Gothic"/>
                <a:sym typeface="Century Gothic"/>
              </a:rPr>
              <a:t>Proof</a:t>
            </a:r>
            <a:r>
              <a:rPr lang="en" sz="1500" u="sng">
                <a:solidFill>
                  <a:srgbClr val="000000"/>
                </a:solidFill>
                <a:latin typeface="Century Gothic"/>
                <a:ea typeface="Century Gothic"/>
                <a:cs typeface="Century Gothic"/>
                <a:sym typeface="Century Gothic"/>
              </a:rPr>
              <a:t>:</a:t>
            </a:r>
            <a:endParaRPr sz="1500" u="sng">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1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1" algn="r">
              <a:lnSpc>
                <a:spcPct val="11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That is</a:t>
            </a:r>
            <a:r>
              <a:rPr lang="en" sz="1500">
                <a:solidFill>
                  <a:srgbClr val="000000"/>
                </a:solidFill>
                <a:latin typeface="Century Gothic"/>
                <a:ea typeface="Century Gothic"/>
                <a:cs typeface="Century Gothic"/>
                <a:sym typeface="Century Gothic"/>
              </a:rPr>
              <a:t>, the above two equations follow because the </a:t>
            </a:r>
            <a:r>
              <a:rPr i="1" lang="en" sz="1600">
                <a:solidFill>
                  <a:srgbClr val="000000"/>
                </a:solidFill>
                <a:latin typeface="Times New Roman"/>
                <a:ea typeface="Times New Roman"/>
                <a:cs typeface="Times New Roman"/>
                <a:sym typeface="Times New Roman"/>
              </a:rPr>
              <a:t>j</a:t>
            </a:r>
            <a:r>
              <a:rPr lang="en" sz="1500">
                <a:solidFill>
                  <a:srgbClr val="000000"/>
                </a:solidFill>
                <a:latin typeface="Century Gothic"/>
                <a:ea typeface="Century Gothic"/>
                <a:cs typeface="Century Gothic"/>
                <a:sym typeface="Century Gothic"/>
              </a:rPr>
              <a:t>th neuron at layer </a:t>
            </a:r>
            <a:r>
              <a:rPr i="1" lang="en" sz="1600">
                <a:solidFill>
                  <a:srgbClr val="000000"/>
                </a:solidFill>
                <a:latin typeface="Times New Roman"/>
                <a:ea typeface="Times New Roman"/>
                <a:cs typeface="Times New Roman"/>
                <a:sym typeface="Times New Roman"/>
              </a:rPr>
              <a:t>l</a:t>
            </a:r>
            <a:r>
              <a:rPr lang="en" sz="1500">
                <a:solidFill>
                  <a:srgbClr val="000000"/>
                </a:solidFill>
                <a:latin typeface="Century Gothic"/>
                <a:ea typeface="Century Gothic"/>
                <a:cs typeface="Century Gothic"/>
                <a:sym typeface="Century Gothic"/>
              </a:rPr>
              <a:t> uses the weights from only the </a:t>
            </a:r>
            <a:r>
              <a:rPr i="1" lang="en" sz="1600">
                <a:solidFill>
                  <a:srgbClr val="000000"/>
                </a:solidFill>
                <a:latin typeface="Times New Roman"/>
                <a:ea typeface="Times New Roman"/>
                <a:cs typeface="Times New Roman"/>
                <a:sym typeface="Times New Roman"/>
              </a:rPr>
              <a:t>j</a:t>
            </a:r>
            <a:r>
              <a:rPr lang="en" sz="1500">
                <a:solidFill>
                  <a:srgbClr val="000000"/>
                </a:solidFill>
                <a:latin typeface="Century Gothic"/>
                <a:ea typeface="Century Gothic"/>
                <a:cs typeface="Century Gothic"/>
                <a:sym typeface="Century Gothic"/>
              </a:rPr>
              <a:t>th row of </a:t>
            </a:r>
            <a:r>
              <a:rPr i="1" lang="en" sz="1600">
                <a:solidFill>
                  <a:srgbClr val="000000"/>
                </a:solidFill>
                <a:latin typeface="Times New Roman"/>
                <a:ea typeface="Times New Roman"/>
                <a:cs typeface="Times New Roman"/>
                <a:sym typeface="Times New Roman"/>
              </a:rPr>
              <a:t>W </a:t>
            </a:r>
            <a:r>
              <a:rPr lang="en" sz="1500">
                <a:solidFill>
                  <a:srgbClr val="000000"/>
                </a:solidFill>
                <a:latin typeface="Century Gothic"/>
                <a:ea typeface="Century Gothic"/>
                <a:cs typeface="Century Gothic"/>
                <a:sym typeface="Century Gothic"/>
              </a:rPr>
              <a:t>in layer </a:t>
            </a:r>
            <a:r>
              <a:rPr i="1" lang="en" sz="1600">
                <a:solidFill>
                  <a:srgbClr val="000000"/>
                </a:solidFill>
                <a:latin typeface="Times New Roman"/>
                <a:ea typeface="Times New Roman"/>
                <a:cs typeface="Times New Roman"/>
                <a:sym typeface="Times New Roman"/>
              </a:rPr>
              <a:t>l</a:t>
            </a:r>
            <a:r>
              <a:rPr lang="en" sz="1500">
                <a:solidFill>
                  <a:srgbClr val="000000"/>
                </a:solidFill>
                <a:latin typeface="Century Gothic"/>
                <a:ea typeface="Century Gothic"/>
                <a:cs typeface="Century Gothic"/>
                <a:sym typeface="Century Gothic"/>
              </a:rPr>
              <a:t>.  Hence: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380" name="Google Shape;380;p50"/>
          <p:cNvSpPr/>
          <p:nvPr/>
        </p:nvSpPr>
        <p:spPr>
          <a:xfrm>
            <a:off x="3620650" y="4676500"/>
            <a:ext cx="91800" cy="91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50"/>
          <p:cNvPicPr preferRelativeResize="0"/>
          <p:nvPr/>
        </p:nvPicPr>
        <p:blipFill rotWithShape="1">
          <a:blip r:embed="rId3">
            <a:alphaModFix/>
          </a:blip>
          <a:srcRect b="0" l="0" r="0" t="7518"/>
          <a:stretch/>
        </p:blipFill>
        <p:spPr>
          <a:xfrm>
            <a:off x="743525" y="1607350"/>
            <a:ext cx="2072800" cy="750100"/>
          </a:xfrm>
          <a:prstGeom prst="rect">
            <a:avLst/>
          </a:prstGeom>
          <a:noFill/>
          <a:ln>
            <a:noFill/>
          </a:ln>
        </p:spPr>
      </p:pic>
      <p:pic>
        <p:nvPicPr>
          <p:cNvPr id="382" name="Google Shape;382;p50"/>
          <p:cNvPicPr preferRelativeResize="0"/>
          <p:nvPr/>
        </p:nvPicPr>
        <p:blipFill rotWithShape="1">
          <a:blip r:embed="rId4">
            <a:alphaModFix/>
          </a:blip>
          <a:srcRect b="0" l="0" r="2837" t="0"/>
          <a:stretch/>
        </p:blipFill>
        <p:spPr>
          <a:xfrm>
            <a:off x="758475" y="4254425"/>
            <a:ext cx="2862175" cy="682050"/>
          </a:xfrm>
          <a:prstGeom prst="rect">
            <a:avLst/>
          </a:prstGeom>
          <a:noFill/>
          <a:ln>
            <a:noFill/>
          </a:ln>
        </p:spPr>
      </p:pic>
      <p:pic>
        <p:nvPicPr>
          <p:cNvPr id="383" name="Google Shape;383;p50"/>
          <p:cNvPicPr preferRelativeResize="0"/>
          <p:nvPr/>
        </p:nvPicPr>
        <p:blipFill>
          <a:blip r:embed="rId5">
            <a:alphaModFix/>
          </a:blip>
          <a:stretch>
            <a:fillRect/>
          </a:stretch>
        </p:blipFill>
        <p:spPr>
          <a:xfrm>
            <a:off x="758475" y="2464925"/>
            <a:ext cx="6239567" cy="801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txBox="1"/>
          <p:nvPr>
            <p:ph idx="1" type="body"/>
          </p:nvPr>
        </p:nvSpPr>
        <p:spPr>
          <a:xfrm>
            <a:off x="761125" y="1119050"/>
            <a:ext cx="8286000" cy="40932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500">
                <a:solidFill>
                  <a:srgbClr val="000000"/>
                </a:solidFill>
                <a:highlight>
                  <a:srgbClr val="FFFFFF"/>
                </a:highlight>
                <a:latin typeface="Century Gothic"/>
                <a:ea typeface="Century Gothic"/>
                <a:cs typeface="Century Gothic"/>
                <a:sym typeface="Century Gothic"/>
              </a:rPr>
              <a:t>Most of the advantages of Backpropagation are: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10000"/>
              </a:lnSpc>
              <a:spcBef>
                <a:spcPts val="0"/>
              </a:spcBef>
              <a:spcAft>
                <a:spcPts val="0"/>
              </a:spcAft>
              <a:buNone/>
            </a:pPr>
            <a:r>
              <a:rPr lang="en" sz="1500">
                <a:solidFill>
                  <a:srgbClr val="000000"/>
                </a:solidFill>
                <a:latin typeface="Century Gothic"/>
                <a:ea typeface="Century Gothic"/>
                <a:cs typeface="Century Gothic"/>
                <a:sym typeface="Century Gothic"/>
              </a:rPr>
              <a:t>➢  Backpropagation is fast, simple and easy to program.</a:t>
            </a:r>
            <a:endParaRPr sz="1500">
              <a:solidFill>
                <a:srgbClr val="000000"/>
              </a:solidFill>
              <a:latin typeface="Century Gothic"/>
              <a:ea typeface="Century Gothic"/>
              <a:cs typeface="Century Gothic"/>
              <a:sym typeface="Century Gothic"/>
            </a:endParaRPr>
          </a:p>
          <a:p>
            <a:pPr indent="0" lvl="0" marL="0" rtl="0" algn="l">
              <a:lnSpc>
                <a:spcPct val="110000"/>
              </a:lnSpc>
              <a:spcBef>
                <a:spcPts val="100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222222"/>
                </a:solidFill>
                <a:highlight>
                  <a:srgbClr val="FFFFFF"/>
                </a:highlight>
                <a:latin typeface="Century Gothic"/>
                <a:ea typeface="Century Gothic"/>
                <a:cs typeface="Century Gothic"/>
                <a:sym typeface="Century Gothic"/>
              </a:rPr>
              <a:t>Simplifies the network structure by elements of the weighted links that have the </a:t>
            </a:r>
            <a:endParaRPr sz="1500">
              <a:solidFill>
                <a:srgbClr val="222222"/>
              </a:solidFill>
              <a:highlight>
                <a:srgbClr val="FFFFFF"/>
              </a:highlight>
              <a:latin typeface="Century Gothic"/>
              <a:ea typeface="Century Gothic"/>
              <a:cs typeface="Century Gothic"/>
              <a:sym typeface="Century Gothic"/>
            </a:endParaRPr>
          </a:p>
          <a:p>
            <a:pPr indent="0" lvl="0" marL="0" rtl="0" algn="l">
              <a:lnSpc>
                <a:spcPct val="110000"/>
              </a:lnSpc>
              <a:spcBef>
                <a:spcPts val="1000"/>
              </a:spcBef>
              <a:spcAft>
                <a:spcPts val="0"/>
              </a:spcAft>
              <a:buNone/>
            </a:pPr>
            <a:r>
              <a:rPr lang="en" sz="1500">
                <a:solidFill>
                  <a:srgbClr val="222222"/>
                </a:solidFill>
                <a:highlight>
                  <a:srgbClr val="FFFFFF"/>
                </a:highlight>
                <a:latin typeface="Century Gothic"/>
                <a:ea typeface="Century Gothic"/>
                <a:cs typeface="Century Gothic"/>
                <a:sym typeface="Century Gothic"/>
              </a:rPr>
              <a:t>      least effect on the trained network.</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000"/>
              </a:spcBef>
              <a:spcAft>
                <a:spcPts val="0"/>
              </a:spcAft>
              <a:buNone/>
            </a:pPr>
            <a:r>
              <a:rPr lang="en" sz="1500">
                <a:solidFill>
                  <a:srgbClr val="000000"/>
                </a:solidFill>
                <a:latin typeface="Century Gothic"/>
                <a:ea typeface="Century Gothic"/>
                <a:cs typeface="Century Gothic"/>
                <a:sym typeface="Century Gothic"/>
              </a:rPr>
              <a:t>➢  It helps to assess the impact that a given input variable has on a network output.</a:t>
            </a:r>
            <a:endParaRPr sz="1500">
              <a:solidFill>
                <a:srgbClr val="000000"/>
              </a:solidFill>
              <a:latin typeface="Century Gothic"/>
              <a:ea typeface="Century Gothic"/>
              <a:cs typeface="Century Gothic"/>
              <a:sym typeface="Century Gothic"/>
            </a:endParaRPr>
          </a:p>
          <a:p>
            <a:pPr indent="0" lvl="0" marL="0" rtl="0" algn="l">
              <a:lnSpc>
                <a:spcPct val="200000"/>
              </a:lnSpc>
              <a:spcBef>
                <a:spcPts val="1200"/>
              </a:spcBef>
              <a:spcAft>
                <a:spcPts val="0"/>
              </a:spcAft>
              <a:buNone/>
            </a:pPr>
            <a:r>
              <a:rPr lang="en" sz="1500">
                <a:solidFill>
                  <a:srgbClr val="000000"/>
                </a:solidFill>
                <a:highlight>
                  <a:schemeClr val="lt1"/>
                </a:highlight>
                <a:latin typeface="Century Gothic"/>
                <a:ea typeface="Century Gothic"/>
                <a:cs typeface="Century Gothic"/>
                <a:sym typeface="Century Gothic"/>
              </a:rPr>
              <a:t>Disadvantages of using Backpropagation are:</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The actual performance of backpropagation on a specific problem is dependent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on the input data.</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222222"/>
                </a:solidFill>
                <a:highlight>
                  <a:srgbClr val="FFFFFF"/>
                </a:highlight>
                <a:latin typeface="Century Gothic"/>
                <a:ea typeface="Century Gothic"/>
                <a:cs typeface="Century Gothic"/>
                <a:sym typeface="Century Gothic"/>
              </a:rPr>
              <a:t>Backpropagation can be sensitive to noisy data.</a:t>
            </a:r>
            <a:endParaRPr sz="1500">
              <a:solidFill>
                <a:srgbClr val="222222"/>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2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sp>
        <p:nvSpPr>
          <p:cNvPr id="389" name="Google Shape;389;p51"/>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000000"/>
                </a:solidFill>
                <a:highlight>
                  <a:srgbClr val="FFFFFF"/>
                </a:highlight>
                <a:latin typeface="Century Gothic"/>
                <a:ea typeface="Century Gothic"/>
                <a:cs typeface="Century Gothic"/>
                <a:sym typeface="Century Gothic"/>
              </a:rPr>
              <a:t>BP - Advantages vs. Disadvantages </a:t>
            </a:r>
            <a:endParaRPr sz="1800">
              <a:solidFill>
                <a:srgbClr val="000000"/>
              </a:solidFill>
              <a:highlight>
                <a:srgbClr val="FFFFFF"/>
              </a:highlight>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61100" y="1207700"/>
            <a:ext cx="7904400" cy="1945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500">
                <a:solidFill>
                  <a:srgbClr val="000000"/>
                </a:solidFill>
                <a:latin typeface="Century Gothic"/>
                <a:ea typeface="Century Gothic"/>
                <a:cs typeface="Century Gothic"/>
                <a:sym typeface="Century Gothic"/>
              </a:rPr>
              <a:t>The model learns to perform that task by being given a large set of images labeled with their correct category, then allowed to predict their labels (at first, completely arbitrary). Then, we compare the predictions with the correct results and calculate the cost function. That means, how much the prediction was wrong. Via an optimization process (more on that later) we gradually minimize the cost function.</a:t>
            </a:r>
            <a:endParaRPr sz="1500">
              <a:solidFill>
                <a:srgbClr val="000000"/>
              </a:solidFill>
              <a:latin typeface="Century Gothic"/>
              <a:ea typeface="Century Gothic"/>
              <a:cs typeface="Century Gothic"/>
              <a:sym typeface="Century Gothic"/>
            </a:endParaRPr>
          </a:p>
        </p:txBody>
      </p:sp>
      <p:pic>
        <p:nvPicPr>
          <p:cNvPr id="104" name="Google Shape;104;p16"/>
          <p:cNvPicPr preferRelativeResize="0"/>
          <p:nvPr/>
        </p:nvPicPr>
        <p:blipFill>
          <a:blip r:embed="rId3">
            <a:alphaModFix/>
          </a:blip>
          <a:stretch>
            <a:fillRect/>
          </a:stretch>
        </p:blipFill>
        <p:spPr>
          <a:xfrm>
            <a:off x="3236513" y="3244675"/>
            <a:ext cx="2953582" cy="1685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2"/>
          <p:cNvSpPr txBox="1"/>
          <p:nvPr>
            <p:ph type="title"/>
          </p:nvPr>
        </p:nvSpPr>
        <p:spPr>
          <a:xfrm>
            <a:off x="729450" y="7090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entury Gothic"/>
                <a:ea typeface="Century Gothic"/>
                <a:cs typeface="Century Gothic"/>
                <a:sym typeface="Century Gothic"/>
              </a:rPr>
              <a:t>Convolutional Neural Network</a:t>
            </a:r>
            <a:endParaRPr sz="2000">
              <a:solidFill>
                <a:srgbClr val="000000"/>
              </a:solidFill>
              <a:latin typeface="Century Gothic"/>
              <a:ea typeface="Century Gothic"/>
              <a:cs typeface="Century Gothic"/>
              <a:sym typeface="Century Gothic"/>
            </a:endParaRPr>
          </a:p>
        </p:txBody>
      </p:sp>
      <p:sp>
        <p:nvSpPr>
          <p:cNvPr id="395" name="Google Shape;395;p52"/>
          <p:cNvSpPr txBox="1"/>
          <p:nvPr>
            <p:ph idx="1" type="body"/>
          </p:nvPr>
        </p:nvSpPr>
        <p:spPr>
          <a:xfrm>
            <a:off x="729325" y="1331800"/>
            <a:ext cx="7688400" cy="30081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CNN’s are a </a:t>
            </a:r>
            <a:r>
              <a:rPr lang="en" sz="1500">
                <a:solidFill>
                  <a:srgbClr val="000000"/>
                </a:solidFill>
                <a:latin typeface="Century Gothic"/>
                <a:ea typeface="Century Gothic"/>
                <a:cs typeface="Century Gothic"/>
                <a:sym typeface="Century Gothic"/>
              </a:rPr>
              <a:t>specific</a:t>
            </a:r>
            <a:r>
              <a:rPr lang="en" sz="1500">
                <a:solidFill>
                  <a:srgbClr val="000000"/>
                </a:solidFill>
                <a:latin typeface="Century Gothic"/>
                <a:ea typeface="Century Gothic"/>
                <a:cs typeface="Century Gothic"/>
                <a:sym typeface="Century Gothic"/>
              </a:rPr>
              <a:t> kind of neural networks useful for processing data that has a known grid-like topology. For example, time series data (represented as a 1D grid) or an image data (2D grid).</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CNN’s use a convolution operation instead of general matrix multiplication in one or more of it’s layers. </a:t>
            </a:r>
            <a:endParaRPr sz="1500">
              <a:solidFill>
                <a:srgbClr val="000000"/>
              </a:solidFill>
              <a:latin typeface="Century Gothic"/>
              <a:ea typeface="Century Gothic"/>
              <a:cs typeface="Century Gothic"/>
              <a:sym typeface="Century Gothic"/>
            </a:endParaRPr>
          </a:p>
        </p:txBody>
      </p:sp>
      <p:pic>
        <p:nvPicPr>
          <p:cNvPr id="396" name="Google Shape;396;p52"/>
          <p:cNvPicPr preferRelativeResize="0"/>
          <p:nvPr/>
        </p:nvPicPr>
        <p:blipFill>
          <a:blip r:embed="rId3">
            <a:alphaModFix/>
          </a:blip>
          <a:stretch>
            <a:fillRect/>
          </a:stretch>
        </p:blipFill>
        <p:spPr>
          <a:xfrm>
            <a:off x="918475" y="3126025"/>
            <a:ext cx="7862501" cy="1804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type="title"/>
          </p:nvPr>
        </p:nvSpPr>
        <p:spPr>
          <a:xfrm>
            <a:off x="729500" y="7212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Century Gothic"/>
                <a:ea typeface="Century Gothic"/>
                <a:cs typeface="Century Gothic"/>
                <a:sym typeface="Century Gothic"/>
              </a:rPr>
              <a:t>The convolution operation</a:t>
            </a:r>
            <a:endParaRPr sz="1800">
              <a:solidFill>
                <a:srgbClr val="000000"/>
              </a:solidFill>
              <a:latin typeface="Century Gothic"/>
              <a:ea typeface="Century Gothic"/>
              <a:cs typeface="Century Gothic"/>
              <a:sym typeface="Century Gothic"/>
            </a:endParaRPr>
          </a:p>
        </p:txBody>
      </p:sp>
      <p:sp>
        <p:nvSpPr>
          <p:cNvPr id="402" name="Google Shape;402;p53"/>
          <p:cNvSpPr txBox="1"/>
          <p:nvPr>
            <p:ph idx="2" type="body"/>
          </p:nvPr>
        </p:nvSpPr>
        <p:spPr>
          <a:xfrm>
            <a:off x="821350" y="1328800"/>
            <a:ext cx="7688400" cy="32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In general, the convolution is an operation between two functions, defined as:</a:t>
            </a:r>
            <a:endParaRPr sz="1500">
              <a:solidFill>
                <a:srgbClr val="000000"/>
              </a:solidFill>
              <a:latin typeface="Century Gothic"/>
              <a:ea typeface="Century Gothic"/>
              <a:cs typeface="Century Gothic"/>
              <a:sym typeface="Century Gothic"/>
            </a:endParaRPr>
          </a:p>
          <a:p>
            <a:pPr indent="0" lvl="0" marL="0" rtl="0" algn="l">
              <a:lnSpc>
                <a:spcPct val="200000"/>
              </a:lnSpc>
              <a:spcBef>
                <a:spcPts val="16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spcBef>
                <a:spcPts val="1600"/>
              </a:spcBef>
              <a:spcAft>
                <a:spcPts val="0"/>
              </a:spcAft>
              <a:buNone/>
            </a:pPr>
            <a:r>
              <a:rPr lang="en" sz="1500">
                <a:solidFill>
                  <a:srgbClr val="000000"/>
                </a:solidFill>
                <a:latin typeface="Century Gothic"/>
                <a:ea typeface="Century Gothic"/>
                <a:cs typeface="Century Gothic"/>
                <a:sym typeface="Century Gothic"/>
              </a:rPr>
              <a:t>A </a:t>
            </a:r>
            <a:r>
              <a:rPr lang="en" sz="1500">
                <a:solidFill>
                  <a:srgbClr val="000000"/>
                </a:solidFill>
                <a:latin typeface="Century Gothic"/>
                <a:ea typeface="Century Gothic"/>
                <a:cs typeface="Century Gothic"/>
                <a:sym typeface="Century Gothic"/>
              </a:rPr>
              <a:t>discrete</a:t>
            </a: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convolution is defined as:</a:t>
            </a:r>
            <a:endParaRPr sz="1500">
              <a:solidFill>
                <a:srgbClr val="000000"/>
              </a:solidFill>
              <a:latin typeface="Century Gothic"/>
              <a:ea typeface="Century Gothic"/>
              <a:cs typeface="Century Gothic"/>
              <a:sym typeface="Century Gothic"/>
            </a:endParaRPr>
          </a:p>
          <a:p>
            <a:pPr indent="0" lvl="0" marL="0" rtl="0" algn="l">
              <a:spcBef>
                <a:spcPts val="160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latin typeface="Century Gothic"/>
                <a:ea typeface="Century Gothic"/>
                <a:cs typeface="Century Gothic"/>
                <a:sym typeface="Century Gothic"/>
              </a:rPr>
              <a:t>In neural net applications, the input is usually a multidimensional array of data, and the kernel is a multidimensional array of parameters. Because these functions are discrete, we usually assume that they are zero everywhere except for a finite set of points, where we store the data. That means that in practice we can sum over a finite number of array elements.</a:t>
            </a:r>
            <a:endParaRPr sz="1500">
              <a:solidFill>
                <a:srgbClr val="000000"/>
              </a:solidFill>
              <a:latin typeface="Century Gothic"/>
              <a:ea typeface="Century Gothic"/>
              <a:cs typeface="Century Gothic"/>
              <a:sym typeface="Century Gothic"/>
            </a:endParaRPr>
          </a:p>
        </p:txBody>
      </p:sp>
      <p:pic>
        <p:nvPicPr>
          <p:cNvPr id="403" name="Google Shape;403;p53"/>
          <p:cNvPicPr preferRelativeResize="0"/>
          <p:nvPr/>
        </p:nvPicPr>
        <p:blipFill>
          <a:blip r:embed="rId3">
            <a:alphaModFix/>
          </a:blip>
          <a:stretch>
            <a:fillRect/>
          </a:stretch>
        </p:blipFill>
        <p:spPr>
          <a:xfrm>
            <a:off x="1887325" y="1663350"/>
            <a:ext cx="4067501" cy="679800"/>
          </a:xfrm>
          <a:prstGeom prst="rect">
            <a:avLst/>
          </a:prstGeom>
          <a:noFill/>
          <a:ln>
            <a:noFill/>
          </a:ln>
        </p:spPr>
      </p:pic>
      <p:pic>
        <p:nvPicPr>
          <p:cNvPr id="404" name="Google Shape;404;p53"/>
          <p:cNvPicPr preferRelativeResize="0"/>
          <p:nvPr/>
        </p:nvPicPr>
        <p:blipFill>
          <a:blip r:embed="rId4">
            <a:alphaModFix/>
          </a:blip>
          <a:stretch>
            <a:fillRect/>
          </a:stretch>
        </p:blipFill>
        <p:spPr>
          <a:xfrm>
            <a:off x="1887337" y="2902425"/>
            <a:ext cx="3658625" cy="466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ph idx="1" type="body"/>
          </p:nvPr>
        </p:nvSpPr>
        <p:spPr>
          <a:xfrm>
            <a:off x="767425" y="1247275"/>
            <a:ext cx="7860000" cy="372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We can also apply the convolution over more than one axis at a time.  For example, if we have a 2D image</a:t>
            </a:r>
            <a:r>
              <a:rPr b="1" lang="en" sz="1600">
                <a:solidFill>
                  <a:srgbClr val="000000"/>
                </a:solidFill>
                <a:latin typeface="Times New Roman"/>
                <a:ea typeface="Times New Roman"/>
                <a:cs typeface="Times New Roman"/>
                <a:sym typeface="Times New Roman"/>
              </a:rPr>
              <a:t> I </a:t>
            </a:r>
            <a:r>
              <a:rPr lang="en" sz="1500">
                <a:solidFill>
                  <a:srgbClr val="000000"/>
                </a:solidFill>
                <a:latin typeface="Century Gothic"/>
                <a:ea typeface="Century Gothic"/>
                <a:cs typeface="Century Gothic"/>
                <a:sym typeface="Century Gothic"/>
              </a:rPr>
              <a:t>as an input and a 2D kernel </a:t>
            </a:r>
            <a:r>
              <a:rPr b="1" lang="en" sz="1600">
                <a:solidFill>
                  <a:srgbClr val="000000"/>
                </a:solidFill>
                <a:latin typeface="Times New Roman"/>
                <a:ea typeface="Times New Roman"/>
                <a:cs typeface="Times New Roman"/>
                <a:sym typeface="Times New Roman"/>
              </a:rPr>
              <a:t>K</a:t>
            </a:r>
            <a:r>
              <a:rPr lang="en" sz="1500">
                <a:solidFill>
                  <a:srgbClr val="000000"/>
                </a:solidFill>
                <a:latin typeface="Century Gothic"/>
                <a:ea typeface="Century Gothic"/>
                <a:cs typeface="Century Gothic"/>
                <a:sym typeface="Century Gothic"/>
              </a:rPr>
              <a:t>, the convolution would be:</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500">
              <a:solidFill>
                <a:srgbClr val="000000"/>
              </a:solidFill>
              <a:highlight>
                <a:srgbClr val="FFFF00"/>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Because the convolution is commutative, we can write it as:</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500">
              <a:solidFill>
                <a:srgbClr val="000000"/>
              </a:solidFill>
              <a:highlight>
                <a:srgbClr val="FFFF00"/>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In neural networks we usually implement a related function called cross-correlation, which is the same as convolution but without flipping the kernel.</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p:txBody>
      </p:sp>
      <p:pic>
        <p:nvPicPr>
          <p:cNvPr id="410" name="Google Shape;410;p54"/>
          <p:cNvPicPr preferRelativeResize="0"/>
          <p:nvPr/>
        </p:nvPicPr>
        <p:blipFill>
          <a:blip r:embed="rId3">
            <a:alphaModFix/>
          </a:blip>
          <a:stretch>
            <a:fillRect/>
          </a:stretch>
        </p:blipFill>
        <p:spPr>
          <a:xfrm>
            <a:off x="1697100" y="2298354"/>
            <a:ext cx="5482376" cy="471046"/>
          </a:xfrm>
          <a:prstGeom prst="rect">
            <a:avLst/>
          </a:prstGeom>
          <a:noFill/>
          <a:ln>
            <a:noFill/>
          </a:ln>
        </p:spPr>
      </p:pic>
      <p:pic>
        <p:nvPicPr>
          <p:cNvPr id="411" name="Google Shape;411;p54"/>
          <p:cNvPicPr preferRelativeResize="0"/>
          <p:nvPr/>
        </p:nvPicPr>
        <p:blipFill>
          <a:blip r:embed="rId4">
            <a:alphaModFix/>
          </a:blip>
          <a:stretch>
            <a:fillRect/>
          </a:stretch>
        </p:blipFill>
        <p:spPr>
          <a:xfrm>
            <a:off x="1697088" y="3156825"/>
            <a:ext cx="5482375" cy="508275"/>
          </a:xfrm>
          <a:prstGeom prst="rect">
            <a:avLst/>
          </a:prstGeom>
          <a:noFill/>
          <a:ln>
            <a:noFill/>
          </a:ln>
        </p:spPr>
      </p:pic>
      <p:pic>
        <p:nvPicPr>
          <p:cNvPr id="412" name="Google Shape;412;p54"/>
          <p:cNvPicPr preferRelativeResize="0"/>
          <p:nvPr/>
        </p:nvPicPr>
        <p:blipFill>
          <a:blip r:embed="rId5">
            <a:alphaModFix/>
          </a:blip>
          <a:stretch>
            <a:fillRect/>
          </a:stretch>
        </p:blipFill>
        <p:spPr>
          <a:xfrm>
            <a:off x="1733163" y="4445101"/>
            <a:ext cx="5677675" cy="508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ph idx="1" type="body"/>
          </p:nvPr>
        </p:nvSpPr>
        <p:spPr>
          <a:xfrm>
            <a:off x="729325" y="1368225"/>
            <a:ext cx="8037300" cy="297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The convolution leverages three important ideas that can help improve our system.</a:t>
            </a:r>
            <a:endParaRPr sz="1500">
              <a:solidFill>
                <a:srgbClr val="000000"/>
              </a:solidFill>
              <a:latin typeface="Century Gothic"/>
              <a:ea typeface="Century Gothic"/>
              <a:cs typeface="Century Gothic"/>
              <a:sym typeface="Century Gothic"/>
            </a:endParaRPr>
          </a:p>
          <a:p>
            <a:pPr indent="-323850" lvl="0" marL="457200" rtl="0" algn="l">
              <a:lnSpc>
                <a:spcPct val="150000"/>
              </a:lnSpc>
              <a:spcBef>
                <a:spcPts val="1600"/>
              </a:spcBef>
              <a:spcAft>
                <a:spcPts val="0"/>
              </a:spcAft>
              <a:buClr>
                <a:srgbClr val="000000"/>
              </a:buClr>
              <a:buSzPts val="1500"/>
              <a:buFont typeface="Century Gothic"/>
              <a:buAutoNum type="arabicPeriod"/>
            </a:pPr>
            <a:r>
              <a:rPr lang="en" sz="1500">
                <a:solidFill>
                  <a:srgbClr val="000000"/>
                </a:solidFill>
                <a:latin typeface="Century Gothic"/>
                <a:ea typeface="Century Gothic"/>
                <a:cs typeface="Century Gothic"/>
                <a:sym typeface="Century Gothic"/>
              </a:rPr>
              <a:t>Sparse interactions</a:t>
            </a:r>
            <a:endParaRPr sz="1500">
              <a:solidFill>
                <a:srgbClr val="000000"/>
              </a:solidFill>
              <a:latin typeface="Century Gothic"/>
              <a:ea typeface="Century Gothic"/>
              <a:cs typeface="Century Gothic"/>
              <a:sym typeface="Century Gothic"/>
            </a:endParaRPr>
          </a:p>
          <a:p>
            <a:pPr indent="-323850" lvl="0" marL="457200" rtl="0" algn="l">
              <a:lnSpc>
                <a:spcPct val="150000"/>
              </a:lnSpc>
              <a:spcBef>
                <a:spcPts val="0"/>
              </a:spcBef>
              <a:spcAft>
                <a:spcPts val="0"/>
              </a:spcAft>
              <a:buClr>
                <a:srgbClr val="000000"/>
              </a:buClr>
              <a:buSzPts val="1500"/>
              <a:buFont typeface="Century Gothic"/>
              <a:buAutoNum type="arabicPeriod"/>
            </a:pPr>
            <a:r>
              <a:rPr lang="en" sz="1500">
                <a:solidFill>
                  <a:srgbClr val="000000"/>
                </a:solidFill>
                <a:latin typeface="Century Gothic"/>
                <a:ea typeface="Century Gothic"/>
                <a:cs typeface="Century Gothic"/>
                <a:sym typeface="Century Gothic"/>
              </a:rPr>
              <a:t>Parameter sharing</a:t>
            </a:r>
            <a:endParaRPr sz="1500">
              <a:solidFill>
                <a:srgbClr val="000000"/>
              </a:solidFill>
              <a:latin typeface="Century Gothic"/>
              <a:ea typeface="Century Gothic"/>
              <a:cs typeface="Century Gothic"/>
              <a:sym typeface="Century Gothic"/>
            </a:endParaRPr>
          </a:p>
          <a:p>
            <a:pPr indent="-323850" lvl="0" marL="457200" rtl="0" algn="l">
              <a:lnSpc>
                <a:spcPct val="150000"/>
              </a:lnSpc>
              <a:spcBef>
                <a:spcPts val="0"/>
              </a:spcBef>
              <a:spcAft>
                <a:spcPts val="0"/>
              </a:spcAft>
              <a:buClr>
                <a:srgbClr val="000000"/>
              </a:buClr>
              <a:buSzPts val="1500"/>
              <a:buFont typeface="Century Gothic"/>
              <a:buAutoNum type="arabicPeriod"/>
            </a:pPr>
            <a:r>
              <a:rPr lang="en" sz="1500">
                <a:solidFill>
                  <a:srgbClr val="000000"/>
                </a:solidFill>
                <a:latin typeface="Century Gothic"/>
                <a:ea typeface="Century Gothic"/>
                <a:cs typeface="Century Gothic"/>
                <a:sym typeface="Century Gothic"/>
              </a:rPr>
              <a:t>Equivariant representation </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Century Gothic"/>
                <a:ea typeface="Century Gothic"/>
                <a:cs typeface="Century Gothic"/>
                <a:sym typeface="Century Gothic"/>
              </a:rPr>
              <a:t>Sparse </a:t>
            </a:r>
            <a:r>
              <a:rPr lang="en" sz="1800">
                <a:solidFill>
                  <a:srgbClr val="000000"/>
                </a:solidFill>
                <a:latin typeface="Century Gothic"/>
                <a:ea typeface="Century Gothic"/>
                <a:cs typeface="Century Gothic"/>
                <a:sym typeface="Century Gothic"/>
              </a:rPr>
              <a:t>interactions</a:t>
            </a:r>
            <a:endParaRPr sz="18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00000"/>
              </a:solidFill>
              <a:latin typeface="Century Gothic"/>
              <a:ea typeface="Century Gothic"/>
              <a:cs typeface="Century Gothic"/>
              <a:sym typeface="Century Gothic"/>
            </a:endParaRPr>
          </a:p>
        </p:txBody>
      </p:sp>
      <p:sp>
        <p:nvSpPr>
          <p:cNvPr id="423" name="Google Shape;423;p56"/>
          <p:cNvSpPr txBox="1"/>
          <p:nvPr>
            <p:ph idx="1" type="body"/>
          </p:nvPr>
        </p:nvSpPr>
        <p:spPr>
          <a:xfrm>
            <a:off x="729450" y="1320450"/>
            <a:ext cx="7688700" cy="3443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Traditional neural network</a:t>
            </a:r>
            <a:r>
              <a:rPr lang="en" sz="1500">
                <a:solidFill>
                  <a:srgbClr val="000000"/>
                </a:solidFill>
                <a:latin typeface="Century Gothic"/>
                <a:ea typeface="Century Gothic"/>
                <a:cs typeface="Century Gothic"/>
                <a:sym typeface="Century Gothic"/>
              </a:rPr>
              <a:t> layers (fully connected layers) use a matrix multiplication to describe the interaction between each input unit and each output unit. Meaning, each output unit interacts with every input unit.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latin typeface="Century Gothic"/>
                <a:ea typeface="Century Gothic"/>
                <a:cs typeface="Century Gothic"/>
                <a:sym typeface="Century Gothic"/>
              </a:rPr>
              <a:t>A convolution layer, on the other hand, has sparse </a:t>
            </a:r>
            <a:r>
              <a:rPr lang="en" sz="1500">
                <a:solidFill>
                  <a:srgbClr val="000000"/>
                </a:solidFill>
                <a:latin typeface="Century Gothic"/>
                <a:ea typeface="Century Gothic"/>
                <a:cs typeface="Century Gothic"/>
                <a:sym typeface="Century Gothic"/>
              </a:rPr>
              <a:t>interactions</a:t>
            </a:r>
            <a:r>
              <a:rPr lang="en" sz="1500">
                <a:solidFill>
                  <a:srgbClr val="000000"/>
                </a:solidFill>
                <a:latin typeface="Century Gothic"/>
                <a:ea typeface="Century Gothic"/>
                <a:cs typeface="Century Gothic"/>
                <a:sym typeface="Century Gothic"/>
              </a:rPr>
              <a:t>. This is the result of having a kernel that is smaller than the input. Each output unit is connected to a small region of the input. For </a:t>
            </a:r>
            <a:r>
              <a:rPr lang="en" sz="1500">
                <a:solidFill>
                  <a:srgbClr val="000000"/>
                </a:solidFill>
                <a:latin typeface="Century Gothic"/>
                <a:ea typeface="Century Gothic"/>
                <a:cs typeface="Century Gothic"/>
                <a:sym typeface="Century Gothic"/>
              </a:rPr>
              <a:t>example</a:t>
            </a:r>
            <a:r>
              <a:rPr lang="en" sz="1500">
                <a:solidFill>
                  <a:srgbClr val="000000"/>
                </a:solidFill>
                <a:latin typeface="Century Gothic"/>
                <a:ea typeface="Century Gothic"/>
                <a:cs typeface="Century Gothic"/>
                <a:sym typeface="Century Gothic"/>
              </a:rPr>
              <a:t>, if we have a 3x3 kernel, each output unit will be </a:t>
            </a:r>
            <a:r>
              <a:rPr lang="en" sz="1500">
                <a:solidFill>
                  <a:srgbClr val="000000"/>
                </a:solidFill>
                <a:latin typeface="Century Gothic"/>
                <a:ea typeface="Century Gothic"/>
                <a:cs typeface="Century Gothic"/>
                <a:sym typeface="Century Gothic"/>
              </a:rPr>
              <a:t>connected</a:t>
            </a:r>
            <a:r>
              <a:rPr lang="en" sz="1500">
                <a:solidFill>
                  <a:srgbClr val="000000"/>
                </a:solidFill>
                <a:latin typeface="Century Gothic"/>
                <a:ea typeface="Century Gothic"/>
                <a:cs typeface="Century Gothic"/>
                <a:sym typeface="Century Gothic"/>
              </a:rPr>
              <a:t> to 9 input units.</a:t>
            </a:r>
            <a:endParaRPr sz="1500">
              <a:solidFill>
                <a:srgbClr val="000000"/>
              </a:solidFill>
              <a:latin typeface="Century Gothic"/>
              <a:ea typeface="Century Gothic"/>
              <a:cs typeface="Century Gothic"/>
              <a:sym typeface="Century Gothic"/>
            </a:endParaRPr>
          </a:p>
        </p:txBody>
      </p:sp>
      <p:pic>
        <p:nvPicPr>
          <p:cNvPr id="424" name="Google Shape;424;p56"/>
          <p:cNvPicPr preferRelativeResize="0"/>
          <p:nvPr/>
        </p:nvPicPr>
        <p:blipFill>
          <a:blip r:embed="rId3">
            <a:alphaModFix/>
          </a:blip>
          <a:stretch>
            <a:fillRect/>
          </a:stretch>
        </p:blipFill>
        <p:spPr>
          <a:xfrm>
            <a:off x="4744901" y="3606800"/>
            <a:ext cx="3023449" cy="13552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Century Gothic"/>
                <a:ea typeface="Century Gothic"/>
                <a:cs typeface="Century Gothic"/>
                <a:sym typeface="Century Gothic"/>
              </a:rPr>
              <a:t>Parameter sharing</a:t>
            </a:r>
            <a:endParaRPr sz="1800">
              <a:solidFill>
                <a:srgbClr val="000000"/>
              </a:solidFill>
              <a:latin typeface="Century Gothic"/>
              <a:ea typeface="Century Gothic"/>
              <a:cs typeface="Century Gothic"/>
              <a:sym typeface="Century Gothic"/>
            </a:endParaRPr>
          </a:p>
        </p:txBody>
      </p:sp>
      <p:sp>
        <p:nvSpPr>
          <p:cNvPr id="430" name="Google Shape;430;p57"/>
          <p:cNvSpPr txBox="1"/>
          <p:nvPr>
            <p:ph idx="1" type="body"/>
          </p:nvPr>
        </p:nvSpPr>
        <p:spPr>
          <a:xfrm>
            <a:off x="729450" y="1244250"/>
            <a:ext cx="7688700" cy="3447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In a fully connected layer, each element of the weight matrix is used only once when computing the output of the layer.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In a convolution layer, each element of the kernel is used at every position of the input (except maybe the </a:t>
            </a:r>
            <a:r>
              <a:rPr lang="en" sz="1500">
                <a:solidFill>
                  <a:srgbClr val="000000"/>
                </a:solidFill>
                <a:latin typeface="Century Gothic"/>
                <a:ea typeface="Century Gothic"/>
                <a:cs typeface="Century Gothic"/>
                <a:sym typeface="Century Gothic"/>
              </a:rPr>
              <a:t>boundaries</a:t>
            </a: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1600"/>
              </a:spcAft>
              <a:buNone/>
            </a:pPr>
            <a:r>
              <a:rPr lang="en" sz="1500">
                <a:solidFill>
                  <a:srgbClr val="000000"/>
                </a:solidFill>
                <a:latin typeface="Century Gothic"/>
                <a:ea typeface="Century Gothic"/>
                <a:cs typeface="Century Gothic"/>
                <a:sym typeface="Century Gothic"/>
              </a:rPr>
              <a:t>Parameter sharing</a:t>
            </a:r>
            <a:r>
              <a:rPr lang="en" sz="1500">
                <a:solidFill>
                  <a:srgbClr val="000000"/>
                </a:solidFill>
                <a:latin typeface="Century Gothic"/>
                <a:ea typeface="Century Gothic"/>
                <a:cs typeface="Century Gothic"/>
                <a:sym typeface="Century Gothic"/>
              </a:rPr>
              <a:t> makes convolution much more efficient in terms of memory requirements than</a:t>
            </a:r>
            <a:r>
              <a:rPr lang="en" sz="1500">
                <a:solidFill>
                  <a:srgbClr val="000000"/>
                </a:solidFill>
                <a:latin typeface="Century Gothic"/>
                <a:ea typeface="Century Gothic"/>
                <a:cs typeface="Century Gothic"/>
                <a:sym typeface="Century Gothic"/>
              </a:rPr>
              <a:t> matrix multiplication.</a:t>
            </a:r>
            <a:endParaRPr sz="1500">
              <a:solidFill>
                <a:srgbClr val="000000"/>
              </a:solidFill>
              <a:latin typeface="Century Gothic"/>
              <a:ea typeface="Century Gothic"/>
              <a:cs typeface="Century Gothic"/>
              <a:sym typeface="Century Gothic"/>
            </a:endParaRPr>
          </a:p>
        </p:txBody>
      </p:sp>
      <p:pic>
        <p:nvPicPr>
          <p:cNvPr id="431" name="Google Shape;431;p57"/>
          <p:cNvPicPr preferRelativeResize="0"/>
          <p:nvPr/>
        </p:nvPicPr>
        <p:blipFill rotWithShape="1">
          <a:blip r:embed="rId3">
            <a:alphaModFix/>
          </a:blip>
          <a:srcRect b="8543" l="0" r="0" t="22836"/>
          <a:stretch/>
        </p:blipFill>
        <p:spPr>
          <a:xfrm>
            <a:off x="4347500" y="3244425"/>
            <a:ext cx="3980076" cy="1535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Century Gothic"/>
                <a:ea typeface="Century Gothic"/>
                <a:cs typeface="Century Gothic"/>
                <a:sym typeface="Century Gothic"/>
              </a:rPr>
              <a:t>Equi</a:t>
            </a:r>
            <a:r>
              <a:rPr lang="en" sz="1800">
                <a:solidFill>
                  <a:srgbClr val="000000"/>
                </a:solidFill>
                <a:latin typeface="Century Gothic"/>
                <a:ea typeface="Century Gothic"/>
                <a:cs typeface="Century Gothic"/>
                <a:sym typeface="Century Gothic"/>
              </a:rPr>
              <a:t>variant representation</a:t>
            </a:r>
            <a:endParaRPr sz="1800">
              <a:solidFill>
                <a:srgbClr val="000000"/>
              </a:solidFill>
              <a:latin typeface="Century Gothic"/>
              <a:ea typeface="Century Gothic"/>
              <a:cs typeface="Century Gothic"/>
              <a:sym typeface="Century Gothic"/>
            </a:endParaRPr>
          </a:p>
        </p:txBody>
      </p:sp>
      <p:sp>
        <p:nvSpPr>
          <p:cNvPr id="437" name="Google Shape;437;p58"/>
          <p:cNvSpPr txBox="1"/>
          <p:nvPr>
            <p:ph idx="1" type="body"/>
          </p:nvPr>
        </p:nvSpPr>
        <p:spPr>
          <a:xfrm>
            <a:off x="729450" y="1244250"/>
            <a:ext cx="7688700" cy="3739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 convolution is also equivariant to translation.</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For a function to be equivatiant, it means that if the input is shifted, the output is shifted in the same way.</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For example, when processing time series data, the convolution produces a sort of timeline that shows where </a:t>
            </a:r>
            <a:r>
              <a:rPr lang="en" sz="1500">
                <a:solidFill>
                  <a:srgbClr val="000000"/>
                </a:solidFill>
                <a:latin typeface="Century Gothic"/>
                <a:ea typeface="Century Gothic"/>
                <a:cs typeface="Century Gothic"/>
                <a:sym typeface="Century Gothic"/>
              </a:rPr>
              <a:t>different</a:t>
            </a:r>
            <a:r>
              <a:rPr lang="en" sz="1500">
                <a:solidFill>
                  <a:srgbClr val="000000"/>
                </a:solidFill>
                <a:latin typeface="Century Gothic"/>
                <a:ea typeface="Century Gothic"/>
                <a:cs typeface="Century Gothic"/>
                <a:sym typeface="Century Gothic"/>
              </a:rPr>
              <a:t> features appear in the input. If we move an event later in time, the same representation of it will appear in the output, just later in time.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ph idx="1" type="body"/>
          </p:nvPr>
        </p:nvSpPr>
        <p:spPr>
          <a:xfrm>
            <a:off x="729450" y="1308100"/>
            <a:ext cx="7688700" cy="30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The convolution is achieved by passing a kernel over the input and computing the corresponding dot product at each region. </a:t>
            </a:r>
            <a:endParaRPr sz="1500">
              <a:solidFill>
                <a:srgbClr val="000000"/>
              </a:solidFill>
              <a:latin typeface="Century Gothic"/>
              <a:ea typeface="Century Gothic"/>
              <a:cs typeface="Century Gothic"/>
              <a:sym typeface="Century Gothic"/>
            </a:endParaRPr>
          </a:p>
          <a:p>
            <a:pPr indent="0" lvl="0" marL="0" rtl="0" algn="l">
              <a:spcBef>
                <a:spcPts val="1600"/>
              </a:spcBef>
              <a:spcAft>
                <a:spcPts val="160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p:txBody>
      </p:sp>
      <p:pic>
        <p:nvPicPr>
          <p:cNvPr id="443" name="Google Shape;443;p59"/>
          <p:cNvPicPr preferRelativeResize="0"/>
          <p:nvPr/>
        </p:nvPicPr>
        <p:blipFill>
          <a:blip r:embed="rId3">
            <a:alphaModFix/>
          </a:blip>
          <a:stretch>
            <a:fillRect/>
          </a:stretch>
        </p:blipFill>
        <p:spPr>
          <a:xfrm>
            <a:off x="2128350" y="2305050"/>
            <a:ext cx="4907450" cy="2470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idx="1" type="body"/>
          </p:nvPr>
        </p:nvSpPr>
        <p:spPr>
          <a:xfrm>
            <a:off x="729450" y="1288250"/>
            <a:ext cx="7688700" cy="2222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As an example, we will consider a 32x32x3 image and a 5x5x3 kernel.</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For each region, the computation is equivalent to computing a 5x5x3=75 dimensional dot product.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Therefore,  if we use only one kernel, the output will have a depth of one. For k kernels, the output will have a depth of k.</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latin typeface="Century Gothic"/>
              <a:ea typeface="Century Gothic"/>
              <a:cs typeface="Century Gothic"/>
              <a:sym typeface="Century Gothic"/>
            </a:endParaRPr>
          </a:p>
        </p:txBody>
      </p:sp>
      <p:pic>
        <p:nvPicPr>
          <p:cNvPr id="449" name="Google Shape;449;p60"/>
          <p:cNvPicPr preferRelativeResize="0"/>
          <p:nvPr/>
        </p:nvPicPr>
        <p:blipFill>
          <a:blip r:embed="rId3">
            <a:alphaModFix/>
          </a:blip>
          <a:stretch>
            <a:fillRect/>
          </a:stretch>
        </p:blipFill>
        <p:spPr>
          <a:xfrm>
            <a:off x="5217750" y="3215700"/>
            <a:ext cx="3200400" cy="1701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idx="1" type="body"/>
          </p:nvPr>
        </p:nvSpPr>
        <p:spPr>
          <a:xfrm>
            <a:off x="729450" y="1254025"/>
            <a:ext cx="7688700" cy="30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Regarding the width and height of the output, because of the dimensions of the kernel, the output will be smaller than the input.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In our example, a 32x32x3 image and a 5x5x3 kernel with stride 1, the output will be 28x28x1</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To attend this issue, we usually add zero padding to the image.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rPr lang="en" sz="1500">
                <a:solidFill>
                  <a:srgbClr val="000000"/>
                </a:solidFill>
                <a:latin typeface="Century Gothic"/>
                <a:ea typeface="Century Gothic"/>
                <a:cs typeface="Century Gothic"/>
                <a:sym typeface="Century Gothic"/>
              </a:rPr>
              <a:t>If we wish to preserve the original size, we can use zero padding of (F-1)/2 with a stride of 1, where F is the size of the kernel (FxF)</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61125" y="1094600"/>
            <a:ext cx="7904400" cy="3972600"/>
          </a:xfrm>
          <a:prstGeom prst="rect">
            <a:avLst/>
          </a:prstGeom>
        </p:spPr>
        <p:txBody>
          <a:bodyPr anchorCtr="0" anchor="t" bIns="91425" lIns="91425" spcFirstLastPara="1" rIns="91425" wrap="square" tIns="91425">
            <a:noAutofit/>
          </a:bodyPr>
          <a:lstStyle/>
          <a:p>
            <a:pPr indent="0" lvl="0" marL="0" rtl="1"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Artificial neural networks can help solve many problems such as:</a:t>
            </a:r>
            <a:r>
              <a:rPr lang="en" sz="1500">
                <a:solidFill>
                  <a:srgbClr val="FFFFFF"/>
                </a:solidFill>
                <a:latin typeface="Century Gothic"/>
                <a:ea typeface="Century Gothic"/>
                <a:cs typeface="Century Gothic"/>
                <a:sym typeface="Century Gothic"/>
              </a:rPr>
              <a:t>s</a:t>
            </a:r>
            <a:endParaRPr sz="1500">
              <a:solidFill>
                <a:srgbClr val="FFFFFF"/>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Pattern classification</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Categorizations</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Function approximation</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Forecasting</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Optimization</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Content - addressable memory</a:t>
            </a:r>
            <a:endParaRPr sz="1500">
              <a:solidFill>
                <a:srgbClr val="000000"/>
              </a:solidFill>
              <a:latin typeface="Century Gothic"/>
              <a:ea typeface="Century Gothic"/>
              <a:cs typeface="Century Gothic"/>
              <a:sym typeface="Century Gothic"/>
            </a:endParaRPr>
          </a:p>
          <a:p>
            <a:pPr indent="0" lvl="0" marL="0" rtl="0" algn="l">
              <a:lnSpc>
                <a:spcPct val="100000"/>
              </a:lnSpc>
              <a:spcBef>
                <a:spcPts val="1200"/>
              </a:spcBef>
              <a:spcAft>
                <a:spcPts val="0"/>
              </a:spcAft>
              <a:buNone/>
            </a:pPr>
            <a:r>
              <a:rPr lang="en" sz="1500">
                <a:solidFill>
                  <a:srgbClr val="000000"/>
                </a:solidFill>
                <a:latin typeface="Century Gothic"/>
                <a:ea typeface="Century Gothic"/>
                <a:cs typeface="Century Gothic"/>
                <a:sym typeface="Century Gothic"/>
              </a:rPr>
              <a:t>➢  Control on the inputs and the outputs</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rPr lang="en" sz="1500">
                <a:solidFill>
                  <a:srgbClr val="000000"/>
                </a:solidFill>
                <a:latin typeface="Century Gothic"/>
                <a:ea typeface="Century Gothic"/>
                <a:cs typeface="Century Gothic"/>
                <a:sym typeface="Century Gothic"/>
              </a:rPr>
              <a:t>We can see artificial neural networks today at many fields like face recognition, character recognition, capital market prediction, text analysis etc.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120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p:txBody>
      </p:sp>
      <p:sp>
        <p:nvSpPr>
          <p:cNvPr id="110" name="Google Shape;110;p17"/>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1"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ANN Applications</a:t>
            </a:r>
            <a:endParaRPr sz="20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rgbClr val="000000"/>
              </a:solidFill>
              <a:latin typeface="Century Gothic"/>
              <a:ea typeface="Century Gothic"/>
              <a:cs typeface="Century Gothic"/>
              <a:sym typeface="Century Gothi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type="title"/>
          </p:nvPr>
        </p:nvSpPr>
        <p:spPr>
          <a:xfrm>
            <a:off x="729450" y="785250"/>
            <a:ext cx="8075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entury Gothic"/>
                <a:ea typeface="Century Gothic"/>
                <a:cs typeface="Century Gothic"/>
                <a:sym typeface="Century Gothic"/>
              </a:rPr>
              <a:t>Summary of the dimension aspect of convolution</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2000">
              <a:latin typeface="Century Gothic"/>
              <a:ea typeface="Century Gothic"/>
              <a:cs typeface="Century Gothic"/>
              <a:sym typeface="Century Gothic"/>
            </a:endParaRPr>
          </a:p>
        </p:txBody>
      </p:sp>
      <p:sp>
        <p:nvSpPr>
          <p:cNvPr id="460" name="Google Shape;460;p62"/>
          <p:cNvSpPr txBox="1"/>
          <p:nvPr>
            <p:ph idx="1" type="body"/>
          </p:nvPr>
        </p:nvSpPr>
        <p:spPr>
          <a:xfrm>
            <a:off x="727650" y="1244250"/>
            <a:ext cx="7688700" cy="389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Century Gothic"/>
                <a:ea typeface="Century Gothic"/>
                <a:cs typeface="Century Gothic"/>
                <a:sym typeface="Century Gothic"/>
              </a:rPr>
              <a:t>Input: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60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K - number of filters</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F - size of filters (FxF)</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S - the stride</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P - the amount of padding</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200000"/>
              </a:lnSpc>
              <a:spcBef>
                <a:spcPts val="0"/>
              </a:spcBef>
              <a:spcAft>
                <a:spcPts val="0"/>
              </a:spcAft>
              <a:buNone/>
            </a:pPr>
            <a:r>
              <a:rPr lang="en" sz="1500">
                <a:solidFill>
                  <a:srgbClr val="000000"/>
                </a:solidFill>
                <a:latin typeface="Century Gothic"/>
                <a:ea typeface="Century Gothic"/>
                <a:cs typeface="Century Gothic"/>
                <a:sym typeface="Century Gothic"/>
              </a:rPr>
              <a:t>Output: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spcBef>
                <a:spcPts val="0"/>
              </a:spcBef>
              <a:spcAft>
                <a:spcPts val="1600"/>
              </a:spcAft>
              <a:buNone/>
            </a:pPr>
            <a:r>
              <a:t/>
            </a:r>
            <a:endParaRPr sz="1500">
              <a:solidFill>
                <a:srgbClr val="000000"/>
              </a:solidFill>
              <a:latin typeface="Century Gothic"/>
              <a:ea typeface="Century Gothic"/>
              <a:cs typeface="Century Gothic"/>
              <a:sym typeface="Century Gothic"/>
            </a:endParaRPr>
          </a:p>
        </p:txBody>
      </p:sp>
      <p:pic>
        <p:nvPicPr>
          <p:cNvPr id="461" name="Google Shape;461;p62"/>
          <p:cNvPicPr preferRelativeResize="0"/>
          <p:nvPr/>
        </p:nvPicPr>
        <p:blipFill>
          <a:blip r:embed="rId3">
            <a:alphaModFix/>
          </a:blip>
          <a:stretch>
            <a:fillRect/>
          </a:stretch>
        </p:blipFill>
        <p:spPr>
          <a:xfrm>
            <a:off x="1694900" y="3537975"/>
            <a:ext cx="1069152" cy="271200"/>
          </a:xfrm>
          <a:prstGeom prst="rect">
            <a:avLst/>
          </a:prstGeom>
          <a:noFill/>
          <a:ln>
            <a:noFill/>
          </a:ln>
        </p:spPr>
      </p:pic>
      <p:pic>
        <p:nvPicPr>
          <p:cNvPr id="462" name="Google Shape;462;p62"/>
          <p:cNvPicPr preferRelativeResize="0"/>
          <p:nvPr/>
        </p:nvPicPr>
        <p:blipFill>
          <a:blip r:embed="rId4">
            <a:alphaModFix/>
          </a:blip>
          <a:stretch>
            <a:fillRect/>
          </a:stretch>
        </p:blipFill>
        <p:spPr>
          <a:xfrm>
            <a:off x="1543600" y="1344400"/>
            <a:ext cx="1058720" cy="271200"/>
          </a:xfrm>
          <a:prstGeom prst="rect">
            <a:avLst/>
          </a:prstGeom>
          <a:noFill/>
          <a:ln>
            <a:noFill/>
          </a:ln>
        </p:spPr>
      </p:pic>
      <p:pic>
        <p:nvPicPr>
          <p:cNvPr id="463" name="Google Shape;463;p62"/>
          <p:cNvPicPr preferRelativeResize="0"/>
          <p:nvPr/>
        </p:nvPicPr>
        <p:blipFill>
          <a:blip r:embed="rId5">
            <a:alphaModFix/>
          </a:blip>
          <a:stretch>
            <a:fillRect/>
          </a:stretch>
        </p:blipFill>
        <p:spPr>
          <a:xfrm>
            <a:off x="1202950" y="3996675"/>
            <a:ext cx="2336424" cy="9921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ph type="title"/>
          </p:nvPr>
        </p:nvSpPr>
        <p:spPr>
          <a:xfrm>
            <a:off x="729450" y="70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entury Gothic"/>
                <a:ea typeface="Century Gothic"/>
                <a:cs typeface="Century Gothic"/>
                <a:sym typeface="Century Gothic"/>
              </a:rPr>
              <a:t>Pooling</a:t>
            </a:r>
            <a:endParaRPr sz="2000">
              <a:solidFill>
                <a:srgbClr val="000000"/>
              </a:solidFill>
              <a:latin typeface="Century Gothic"/>
              <a:ea typeface="Century Gothic"/>
              <a:cs typeface="Century Gothic"/>
              <a:sym typeface="Century Gothic"/>
            </a:endParaRPr>
          </a:p>
        </p:txBody>
      </p:sp>
      <p:sp>
        <p:nvSpPr>
          <p:cNvPr id="469" name="Google Shape;469;p63"/>
          <p:cNvSpPr txBox="1"/>
          <p:nvPr>
            <p:ph idx="1" type="body"/>
          </p:nvPr>
        </p:nvSpPr>
        <p:spPr>
          <a:xfrm>
            <a:off x="727650" y="1298525"/>
            <a:ext cx="7688700" cy="3499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 typical convolution layer consists of three stages:</a:t>
            </a:r>
            <a:endParaRPr sz="1500">
              <a:solidFill>
                <a:srgbClr val="000000"/>
              </a:solidFill>
              <a:latin typeface="Century Gothic"/>
              <a:ea typeface="Century Gothic"/>
              <a:cs typeface="Century Gothic"/>
              <a:sym typeface="Century Gothic"/>
            </a:endParaRPr>
          </a:p>
          <a:p>
            <a:pPr indent="-323850" lvl="0" marL="457200" rtl="0" algn="l">
              <a:lnSpc>
                <a:spcPct val="150000"/>
              </a:lnSpc>
              <a:spcBef>
                <a:spcPts val="1600"/>
              </a:spcBef>
              <a:spcAft>
                <a:spcPts val="0"/>
              </a:spcAft>
              <a:buClr>
                <a:srgbClr val="000000"/>
              </a:buClr>
              <a:buSzPts val="1500"/>
              <a:buFont typeface="Century Gothic"/>
              <a:buAutoNum type="arabicPeriod"/>
            </a:pPr>
            <a:r>
              <a:rPr lang="en" sz="1500">
                <a:solidFill>
                  <a:srgbClr val="000000"/>
                </a:solidFill>
                <a:latin typeface="Century Gothic"/>
                <a:ea typeface="Century Gothic"/>
                <a:cs typeface="Century Gothic"/>
                <a:sym typeface="Century Gothic"/>
              </a:rPr>
              <a:t>Convolution</a:t>
            </a:r>
            <a:endParaRPr sz="1500">
              <a:solidFill>
                <a:srgbClr val="000000"/>
              </a:solidFill>
              <a:latin typeface="Century Gothic"/>
              <a:ea typeface="Century Gothic"/>
              <a:cs typeface="Century Gothic"/>
              <a:sym typeface="Century Gothic"/>
            </a:endParaRPr>
          </a:p>
          <a:p>
            <a:pPr indent="-323850" lvl="0" marL="457200" rtl="0" algn="l">
              <a:lnSpc>
                <a:spcPct val="150000"/>
              </a:lnSpc>
              <a:spcBef>
                <a:spcPts val="0"/>
              </a:spcBef>
              <a:spcAft>
                <a:spcPts val="0"/>
              </a:spcAft>
              <a:buClr>
                <a:srgbClr val="000000"/>
              </a:buClr>
              <a:buSzPts val="1500"/>
              <a:buFont typeface="Century Gothic"/>
              <a:buAutoNum type="arabicPeriod"/>
            </a:pPr>
            <a:r>
              <a:rPr lang="en" sz="1500">
                <a:solidFill>
                  <a:srgbClr val="000000"/>
                </a:solidFill>
                <a:latin typeface="Century Gothic"/>
                <a:ea typeface="Century Gothic"/>
                <a:cs typeface="Century Gothic"/>
                <a:sym typeface="Century Gothic"/>
              </a:rPr>
              <a:t>Non - linear activation function</a:t>
            </a:r>
            <a:endParaRPr sz="1500">
              <a:solidFill>
                <a:srgbClr val="000000"/>
              </a:solidFill>
              <a:latin typeface="Century Gothic"/>
              <a:ea typeface="Century Gothic"/>
              <a:cs typeface="Century Gothic"/>
              <a:sym typeface="Century Gothic"/>
            </a:endParaRPr>
          </a:p>
          <a:p>
            <a:pPr indent="-323850" lvl="0" marL="457200" rtl="0" algn="l">
              <a:lnSpc>
                <a:spcPct val="150000"/>
              </a:lnSpc>
              <a:spcBef>
                <a:spcPts val="0"/>
              </a:spcBef>
              <a:spcAft>
                <a:spcPts val="0"/>
              </a:spcAft>
              <a:buClr>
                <a:srgbClr val="000000"/>
              </a:buClr>
              <a:buSzPts val="1500"/>
              <a:buFont typeface="Century Gothic"/>
              <a:buAutoNum type="arabicPeriod"/>
            </a:pPr>
            <a:r>
              <a:rPr lang="en" sz="1500">
                <a:solidFill>
                  <a:srgbClr val="000000"/>
                </a:solidFill>
                <a:latin typeface="Century Gothic"/>
                <a:ea typeface="Century Gothic"/>
                <a:cs typeface="Century Gothic"/>
                <a:sym typeface="Century Gothic"/>
              </a:rPr>
              <a:t>Pooling function</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A pooling function replaces the output of a certain location with a summary statistic of the nearby outputs. One example is max pooling. It takes the max value of a rectangular neighborhood.</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txBox="1"/>
          <p:nvPr>
            <p:ph idx="1" type="body"/>
          </p:nvPr>
        </p:nvSpPr>
        <p:spPr>
          <a:xfrm>
            <a:off x="729450" y="1418900"/>
            <a:ext cx="7688700" cy="3306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Other examples of pooling are: </a:t>
            </a:r>
            <a:endParaRPr sz="1500">
              <a:solidFill>
                <a:srgbClr val="000000"/>
              </a:solidFill>
              <a:latin typeface="Century Gothic"/>
              <a:ea typeface="Century Gothic"/>
              <a:cs typeface="Century Gothic"/>
              <a:sym typeface="Century Gothic"/>
            </a:endParaRPr>
          </a:p>
          <a:p>
            <a:pPr indent="-323850" lvl="0" marL="457200" rtl="0" algn="l">
              <a:lnSpc>
                <a:spcPct val="130000"/>
              </a:lnSpc>
              <a:spcBef>
                <a:spcPts val="120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Average pooling</a:t>
            </a:r>
            <a:endParaRPr sz="1500">
              <a:solidFill>
                <a:srgbClr val="000000"/>
              </a:solidFill>
              <a:latin typeface="Century Gothic"/>
              <a:ea typeface="Century Gothic"/>
              <a:cs typeface="Century Gothic"/>
              <a:sym typeface="Century Gothic"/>
            </a:endParaRPr>
          </a:p>
          <a:p>
            <a:pPr indent="-323850" lvl="0" marL="457200" rtl="0" algn="l">
              <a:lnSpc>
                <a:spcPct val="130000"/>
              </a:lnSpc>
              <a:spcBef>
                <a:spcPts val="120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      norm of neighborhood</a:t>
            </a:r>
            <a:endParaRPr sz="1500">
              <a:solidFill>
                <a:srgbClr val="000000"/>
              </a:solidFill>
              <a:latin typeface="Century Gothic"/>
              <a:ea typeface="Century Gothic"/>
              <a:cs typeface="Century Gothic"/>
              <a:sym typeface="Century Gothic"/>
            </a:endParaRPr>
          </a:p>
          <a:p>
            <a:pPr indent="-323850" lvl="0" marL="457200" rtl="0" algn="l">
              <a:lnSpc>
                <a:spcPct val="130000"/>
              </a:lnSpc>
              <a:spcBef>
                <a:spcPts val="1200"/>
              </a:spcBef>
              <a:spcAft>
                <a:spcPts val="0"/>
              </a:spcAft>
              <a:buClr>
                <a:srgbClr val="000000"/>
              </a:buClr>
              <a:buSzPts val="1500"/>
              <a:buFont typeface="Century Gothic"/>
              <a:buChar char="●"/>
            </a:pPr>
            <a:r>
              <a:rPr lang="en" sz="1500">
                <a:solidFill>
                  <a:srgbClr val="000000"/>
                </a:solidFill>
                <a:latin typeface="Century Gothic"/>
                <a:ea typeface="Century Gothic"/>
                <a:cs typeface="Century Gothic"/>
                <a:sym typeface="Century Gothic"/>
              </a:rPr>
              <a:t>Weighted average based on distance from center.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Pooling helps make the representation become invariant to small translations of the input.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rPr lang="en" sz="1500">
                <a:solidFill>
                  <a:srgbClr val="000000"/>
                </a:solidFill>
                <a:latin typeface="Century Gothic"/>
                <a:ea typeface="Century Gothic"/>
                <a:cs typeface="Century Gothic"/>
                <a:sym typeface="Century Gothic"/>
              </a:rPr>
              <a:t>Invariance to local translation is very useful if we care more about whether some feature is present, rather than exactly where it is.  </a:t>
            </a:r>
            <a:endParaRPr sz="1500">
              <a:solidFill>
                <a:srgbClr val="000000"/>
              </a:solidFill>
              <a:latin typeface="Century Gothic"/>
              <a:ea typeface="Century Gothic"/>
              <a:cs typeface="Century Gothic"/>
              <a:sym typeface="Century Gothic"/>
            </a:endParaRPr>
          </a:p>
        </p:txBody>
      </p:sp>
      <p:pic>
        <p:nvPicPr>
          <p:cNvPr id="475" name="Google Shape;475;p64"/>
          <p:cNvPicPr preferRelativeResize="0"/>
          <p:nvPr/>
        </p:nvPicPr>
        <p:blipFill>
          <a:blip r:embed="rId3">
            <a:alphaModFix/>
          </a:blip>
          <a:stretch>
            <a:fillRect/>
          </a:stretch>
        </p:blipFill>
        <p:spPr>
          <a:xfrm>
            <a:off x="4307375" y="1119075"/>
            <a:ext cx="4224200" cy="1581375"/>
          </a:xfrm>
          <a:prstGeom prst="rect">
            <a:avLst/>
          </a:prstGeom>
          <a:noFill/>
          <a:ln>
            <a:noFill/>
          </a:ln>
        </p:spPr>
      </p:pic>
      <p:sp>
        <p:nvSpPr>
          <p:cNvPr id="476" name="Google Shape;476;p64"/>
          <p:cNvSpPr/>
          <p:nvPr/>
        </p:nvSpPr>
        <p:spPr>
          <a:xfrm>
            <a:off x="7700125" y="2526375"/>
            <a:ext cx="816900" cy="27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64"/>
          <p:cNvPicPr preferRelativeResize="0"/>
          <p:nvPr/>
        </p:nvPicPr>
        <p:blipFill>
          <a:blip r:embed="rId4">
            <a:alphaModFix/>
          </a:blip>
          <a:stretch>
            <a:fillRect/>
          </a:stretch>
        </p:blipFill>
        <p:spPr>
          <a:xfrm>
            <a:off x="1302675" y="2428050"/>
            <a:ext cx="213649" cy="272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5"/>
          <p:cNvSpPr txBox="1"/>
          <p:nvPr>
            <p:ph type="title"/>
          </p:nvPr>
        </p:nvSpPr>
        <p:spPr>
          <a:xfrm>
            <a:off x="729450" y="7090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2000">
                <a:solidFill>
                  <a:srgbClr val="000000"/>
                </a:solidFill>
                <a:latin typeface="Century Gothic"/>
                <a:ea typeface="Century Gothic"/>
                <a:cs typeface="Century Gothic"/>
                <a:sym typeface="Century Gothic"/>
              </a:rPr>
              <a:t>Recurrent neural network</a:t>
            </a:r>
            <a:endParaRPr sz="2000">
              <a:solidFill>
                <a:srgbClr val="000000"/>
              </a:solidFill>
              <a:latin typeface="Century Gothic"/>
              <a:ea typeface="Century Gothic"/>
              <a:cs typeface="Century Gothic"/>
              <a:sym typeface="Century Gothic"/>
            </a:endParaRPr>
          </a:p>
          <a:p>
            <a:pPr indent="0" lvl="0" marL="0" rtl="0" algn="l">
              <a:spcBef>
                <a:spcPts val="600"/>
              </a:spcBef>
              <a:spcAft>
                <a:spcPts val="0"/>
              </a:spcAft>
              <a:buNone/>
            </a:pPr>
            <a:r>
              <a:t/>
            </a:r>
            <a:endParaRPr sz="2000">
              <a:solidFill>
                <a:srgbClr val="000000"/>
              </a:solidFill>
              <a:latin typeface="Century Gothic"/>
              <a:ea typeface="Century Gothic"/>
              <a:cs typeface="Century Gothic"/>
              <a:sym typeface="Century Gothic"/>
            </a:endParaRPr>
          </a:p>
        </p:txBody>
      </p:sp>
      <p:sp>
        <p:nvSpPr>
          <p:cNvPr id="483" name="Google Shape;483;p65"/>
          <p:cNvSpPr txBox="1"/>
          <p:nvPr>
            <p:ph idx="1" type="body"/>
          </p:nvPr>
        </p:nvSpPr>
        <p:spPr>
          <a:xfrm>
            <a:off x="729325" y="13318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An RNNs is essentially a fully connected neural network that contains a refactoring of some of its layers into a loop. That loop is typically an iteration over the addition or concatenation of two inputs, a matrix multiplication and a nonlinear function.</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7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The following tasks are those RNNs perform well:</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speech recognition</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Machine translation</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Name entity recognition</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Word prediction</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Music generation</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6"/>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Other tasks that RNNs are effective at solving are time series predictions or other sequence predictions that aren’t image or tabular based.</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RNNs effectively have an internal memory that allows the previous inputs to affect the subsequent predictions. It’s much easier to predict the next word in a sentence with more accuracy, if you know what the previous words were.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For example, the swift key keyboard software uses RNNs to predict what you are typing.</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Recurrent Neural Network consists of multiple fixed activation function units, one for each time step. Each unit has an internal state which is called the hidden state of the unit. This hidden state signifies the past knowledge that the network currently holds at a given time step.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7"/>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hidden state is updated at every time step to signify the change in the knowledge of the network about the past.</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RNNs are typically as follows: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494" name="Google Shape;494;p67"/>
          <p:cNvPicPr preferRelativeResize="0"/>
          <p:nvPr/>
        </p:nvPicPr>
        <p:blipFill>
          <a:blip r:embed="rId3">
            <a:alphaModFix/>
          </a:blip>
          <a:stretch>
            <a:fillRect/>
          </a:stretch>
        </p:blipFill>
        <p:spPr>
          <a:xfrm>
            <a:off x="1534000" y="2755475"/>
            <a:ext cx="6424499" cy="201552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8"/>
          <p:cNvSpPr txBox="1"/>
          <p:nvPr>
            <p:ph idx="1" type="body"/>
          </p:nvPr>
        </p:nvSpPr>
        <p:spPr>
          <a:xfrm>
            <a:off x="729325" y="13318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For each timestep </a:t>
            </a:r>
            <a:r>
              <a:rPr i="1" lang="en" sz="1600">
                <a:solidFill>
                  <a:srgbClr val="000000"/>
                </a:solidFill>
                <a:highlight>
                  <a:srgbClr val="FFFFFF"/>
                </a:highlight>
                <a:latin typeface="Times New Roman"/>
                <a:ea typeface="Times New Roman"/>
                <a:cs typeface="Times New Roman"/>
                <a:sym typeface="Times New Roman"/>
              </a:rPr>
              <a:t>t</a:t>
            </a:r>
            <a:r>
              <a:rPr lang="en" sz="1500">
                <a:solidFill>
                  <a:srgbClr val="000000"/>
                </a:solidFill>
                <a:highlight>
                  <a:srgbClr val="FFFFFF"/>
                </a:highlight>
                <a:latin typeface="Century Gothic"/>
                <a:ea typeface="Century Gothic"/>
                <a:cs typeface="Century Gothic"/>
                <a:sym typeface="Century Gothic"/>
              </a:rPr>
              <a:t>, the activation          and the output            are defined as follows: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Where usually we define           to be a vector of zeros, but it can have other values also.                                       are coefficients that are shared temporally and                                 </a:t>
            </a:r>
            <a:r>
              <a:rPr lang="en" sz="1500">
                <a:solidFill>
                  <a:srgbClr val="000000"/>
                </a:solidFill>
                <a:highlight>
                  <a:srgbClr val="FFFFFF"/>
                </a:highlight>
                <a:latin typeface="Century Gothic"/>
                <a:ea typeface="Century Gothic"/>
                <a:cs typeface="Century Gothic"/>
                <a:sym typeface="Century Gothic"/>
              </a:rPr>
              <a:t>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are activation functions.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we denote the hidden state and the input at time step </a:t>
            </a:r>
            <a:r>
              <a:rPr i="1" lang="en" sz="1600">
                <a:solidFill>
                  <a:srgbClr val="000000"/>
                </a:solidFill>
                <a:highlight>
                  <a:srgbClr val="FFFFFF"/>
                </a:highlight>
                <a:latin typeface="Times New Roman"/>
                <a:ea typeface="Times New Roman"/>
                <a:cs typeface="Times New Roman"/>
                <a:sym typeface="Times New Roman"/>
              </a:rPr>
              <a:t>t</a:t>
            </a:r>
            <a:r>
              <a:rPr lang="en" sz="1500">
                <a:solidFill>
                  <a:srgbClr val="000000"/>
                </a:solidFill>
                <a:highlight>
                  <a:srgbClr val="FFFFFF"/>
                </a:highlight>
                <a:latin typeface="Century Gothic"/>
                <a:ea typeface="Century Gothic"/>
                <a:cs typeface="Century Gothic"/>
                <a:sym typeface="Century Gothic"/>
              </a:rPr>
              <a:t> respec</a:t>
            </a:r>
            <a:r>
              <a:rPr lang="en" sz="1500">
                <a:solidFill>
                  <a:srgbClr val="000000"/>
                </a:solidFill>
                <a:highlight>
                  <a:srgbClr val="FFFFFF"/>
                </a:highlight>
                <a:latin typeface="Century Gothic"/>
                <a:ea typeface="Century Gothic"/>
                <a:cs typeface="Century Gothic"/>
                <a:sym typeface="Century Gothic"/>
              </a:rPr>
              <a:t>tively a</a:t>
            </a:r>
            <a:r>
              <a:rPr lang="en" sz="1500">
                <a:solidFill>
                  <a:srgbClr val="000000"/>
                </a:solidFill>
                <a:highlight>
                  <a:srgbClr val="FFFFFF"/>
                </a:highlight>
                <a:latin typeface="Century Gothic"/>
                <a:ea typeface="Century Gothic"/>
                <a:cs typeface="Century Gothic"/>
                <a:sym typeface="Century Gothic"/>
              </a:rPr>
              <a:t>s: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500" name="Google Shape;500;p68"/>
          <p:cNvPicPr preferRelativeResize="0"/>
          <p:nvPr/>
        </p:nvPicPr>
        <p:blipFill>
          <a:blip r:embed="rId3">
            <a:alphaModFix/>
          </a:blip>
          <a:stretch>
            <a:fillRect/>
          </a:stretch>
        </p:blipFill>
        <p:spPr>
          <a:xfrm>
            <a:off x="4055950" y="1430725"/>
            <a:ext cx="433650" cy="220325"/>
          </a:xfrm>
          <a:prstGeom prst="rect">
            <a:avLst/>
          </a:prstGeom>
          <a:noFill/>
          <a:ln>
            <a:noFill/>
          </a:ln>
        </p:spPr>
      </p:pic>
      <p:pic>
        <p:nvPicPr>
          <p:cNvPr id="501" name="Google Shape;501;p68"/>
          <p:cNvPicPr preferRelativeResize="0"/>
          <p:nvPr/>
        </p:nvPicPr>
        <p:blipFill>
          <a:blip r:embed="rId4">
            <a:alphaModFix/>
          </a:blip>
          <a:stretch>
            <a:fillRect/>
          </a:stretch>
        </p:blipFill>
        <p:spPr>
          <a:xfrm>
            <a:off x="6009025" y="1395650"/>
            <a:ext cx="512175" cy="290475"/>
          </a:xfrm>
          <a:prstGeom prst="rect">
            <a:avLst/>
          </a:prstGeom>
          <a:noFill/>
          <a:ln>
            <a:noFill/>
          </a:ln>
        </p:spPr>
      </p:pic>
      <p:pic>
        <p:nvPicPr>
          <p:cNvPr id="502" name="Google Shape;502;p68"/>
          <p:cNvPicPr preferRelativeResize="0"/>
          <p:nvPr/>
        </p:nvPicPr>
        <p:blipFill>
          <a:blip r:embed="rId5">
            <a:alphaModFix/>
          </a:blip>
          <a:stretch>
            <a:fillRect/>
          </a:stretch>
        </p:blipFill>
        <p:spPr>
          <a:xfrm>
            <a:off x="2539775" y="2070924"/>
            <a:ext cx="3629375" cy="847100"/>
          </a:xfrm>
          <a:prstGeom prst="rect">
            <a:avLst/>
          </a:prstGeom>
          <a:noFill/>
          <a:ln>
            <a:noFill/>
          </a:ln>
        </p:spPr>
      </p:pic>
      <p:pic>
        <p:nvPicPr>
          <p:cNvPr id="503" name="Google Shape;503;p68"/>
          <p:cNvPicPr preferRelativeResize="0"/>
          <p:nvPr/>
        </p:nvPicPr>
        <p:blipFill>
          <a:blip r:embed="rId3">
            <a:alphaModFix/>
          </a:blip>
          <a:stretch>
            <a:fillRect/>
          </a:stretch>
        </p:blipFill>
        <p:spPr>
          <a:xfrm>
            <a:off x="7545125" y="4107900"/>
            <a:ext cx="433650" cy="220325"/>
          </a:xfrm>
          <a:prstGeom prst="rect">
            <a:avLst/>
          </a:prstGeom>
          <a:noFill/>
          <a:ln>
            <a:noFill/>
          </a:ln>
        </p:spPr>
      </p:pic>
      <p:pic>
        <p:nvPicPr>
          <p:cNvPr id="504" name="Google Shape;504;p68"/>
          <p:cNvPicPr preferRelativeResize="0"/>
          <p:nvPr/>
        </p:nvPicPr>
        <p:blipFill>
          <a:blip r:embed="rId6">
            <a:alphaModFix/>
          </a:blip>
          <a:stretch>
            <a:fillRect/>
          </a:stretch>
        </p:blipFill>
        <p:spPr>
          <a:xfrm>
            <a:off x="3106875" y="3163238"/>
            <a:ext cx="512175" cy="271375"/>
          </a:xfrm>
          <a:prstGeom prst="rect">
            <a:avLst/>
          </a:prstGeom>
          <a:noFill/>
          <a:ln>
            <a:noFill/>
          </a:ln>
        </p:spPr>
      </p:pic>
      <p:pic>
        <p:nvPicPr>
          <p:cNvPr id="505" name="Google Shape;505;p68"/>
          <p:cNvPicPr preferRelativeResize="0"/>
          <p:nvPr/>
        </p:nvPicPr>
        <p:blipFill>
          <a:blip r:embed="rId7">
            <a:alphaModFix/>
          </a:blip>
          <a:stretch>
            <a:fillRect/>
          </a:stretch>
        </p:blipFill>
        <p:spPr>
          <a:xfrm>
            <a:off x="1989375" y="3512625"/>
            <a:ext cx="1853844" cy="290475"/>
          </a:xfrm>
          <a:prstGeom prst="rect">
            <a:avLst/>
          </a:prstGeom>
          <a:noFill/>
          <a:ln>
            <a:noFill/>
          </a:ln>
        </p:spPr>
      </p:pic>
      <p:pic>
        <p:nvPicPr>
          <p:cNvPr id="506" name="Google Shape;506;p68"/>
          <p:cNvPicPr preferRelativeResize="0"/>
          <p:nvPr/>
        </p:nvPicPr>
        <p:blipFill>
          <a:blip r:embed="rId8">
            <a:alphaModFix/>
          </a:blip>
          <a:stretch>
            <a:fillRect/>
          </a:stretch>
        </p:blipFill>
        <p:spPr>
          <a:xfrm>
            <a:off x="780700" y="3803100"/>
            <a:ext cx="512175" cy="26310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9"/>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Visualisation of the model:</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24292E"/>
                </a:solidFill>
                <a:highlight>
                  <a:srgbClr val="FFFFFF"/>
                </a:highlight>
                <a:latin typeface="Century Gothic"/>
                <a:ea typeface="Century Gothic"/>
                <a:cs typeface="Century Gothic"/>
                <a:sym typeface="Century Gothic"/>
              </a:rPr>
              <a:t>The most common activation functions used in RNN modules are sigmoid, </a:t>
            </a:r>
            <a:r>
              <a:rPr lang="en" sz="1500">
                <a:solidFill>
                  <a:srgbClr val="222222"/>
                </a:solidFill>
                <a:highlight>
                  <a:srgbClr val="FFFFFF"/>
                </a:highlight>
                <a:latin typeface="Century Gothic"/>
                <a:ea typeface="Century Gothic"/>
                <a:cs typeface="Century Gothic"/>
                <a:sym typeface="Century Gothic"/>
              </a:rPr>
              <a:t>hyperbolic tangent and ReLU.</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512" name="Google Shape;512;p69"/>
          <p:cNvPicPr preferRelativeResize="0"/>
          <p:nvPr/>
        </p:nvPicPr>
        <p:blipFill>
          <a:blip r:embed="rId3">
            <a:alphaModFix/>
          </a:blip>
          <a:stretch>
            <a:fillRect/>
          </a:stretch>
        </p:blipFill>
        <p:spPr>
          <a:xfrm>
            <a:off x="1974725" y="1684250"/>
            <a:ext cx="5051676" cy="2525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0"/>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800">
                <a:solidFill>
                  <a:srgbClr val="000000"/>
                </a:solidFill>
                <a:latin typeface="Century Gothic"/>
                <a:ea typeface="Century Gothic"/>
                <a:cs typeface="Century Gothic"/>
                <a:sym typeface="Century Gothic"/>
              </a:rPr>
              <a:t>Loss Function</a:t>
            </a:r>
            <a:endParaRPr sz="1800">
              <a:solidFill>
                <a:srgbClr val="000000"/>
              </a:solidFill>
              <a:latin typeface="Century Gothic"/>
              <a:ea typeface="Century Gothic"/>
              <a:cs typeface="Century Gothic"/>
              <a:sym typeface="Century Gothic"/>
            </a:endParaRPr>
          </a:p>
          <a:p>
            <a:pPr indent="0" lvl="0" marL="0" rtl="0" algn="l">
              <a:spcBef>
                <a:spcPts val="60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518" name="Google Shape;518;p70"/>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The loss function for RNN of all-time steps is based on the loss at every time step. When we begin analyzing our input </a:t>
            </a:r>
            <a:r>
              <a:rPr i="1" lang="en" sz="1600">
                <a:solidFill>
                  <a:srgbClr val="000000"/>
                </a:solidFill>
                <a:latin typeface="Times New Roman"/>
                <a:ea typeface="Times New Roman"/>
                <a:cs typeface="Times New Roman"/>
                <a:sym typeface="Times New Roman"/>
              </a:rPr>
              <a:t>x</a:t>
            </a:r>
            <a:r>
              <a:rPr b="1" i="1" lang="en" sz="1500">
                <a:solidFill>
                  <a:srgbClr val="000000"/>
                </a:solidFill>
                <a:latin typeface="Times New Roman"/>
                <a:ea typeface="Times New Roman"/>
                <a:cs typeface="Times New Roman"/>
                <a:sym typeface="Times New Roman"/>
              </a:rPr>
              <a:t> </a:t>
            </a:r>
            <a:r>
              <a:rPr lang="en" sz="1500">
                <a:solidFill>
                  <a:srgbClr val="000000"/>
                </a:solidFill>
                <a:latin typeface="Century Gothic"/>
                <a:ea typeface="Century Gothic"/>
                <a:cs typeface="Century Gothic"/>
                <a:sym typeface="Century Gothic"/>
              </a:rPr>
              <a:t>to our desired output </a:t>
            </a:r>
            <a:r>
              <a:rPr i="1" lang="en" sz="1600">
                <a:solidFill>
                  <a:srgbClr val="000000"/>
                </a:solidFill>
                <a:latin typeface="Times New Roman"/>
                <a:ea typeface="Times New Roman"/>
                <a:cs typeface="Times New Roman"/>
                <a:sym typeface="Times New Roman"/>
              </a:rPr>
              <a:t>y</a:t>
            </a:r>
            <a:r>
              <a:rPr lang="en" sz="1500">
                <a:solidFill>
                  <a:srgbClr val="000000"/>
                </a:solidFill>
                <a:latin typeface="Century Gothic"/>
                <a:ea typeface="Century Gothic"/>
                <a:cs typeface="Century Gothic"/>
                <a:sym typeface="Century Gothic"/>
              </a:rPr>
              <a:t> throughout all the hidden part </a:t>
            </a:r>
            <a:r>
              <a:rPr i="1" lang="en" sz="1600">
                <a:solidFill>
                  <a:srgbClr val="000000"/>
                </a:solidFill>
                <a:latin typeface="Times New Roman"/>
                <a:ea typeface="Times New Roman"/>
                <a:cs typeface="Times New Roman"/>
                <a:sym typeface="Times New Roman"/>
              </a:rPr>
              <a:t>h</a:t>
            </a:r>
            <a:r>
              <a:rPr lang="en" sz="1500">
                <a:solidFill>
                  <a:srgbClr val="000000"/>
                </a:solidFill>
                <a:latin typeface="Century Gothic"/>
                <a:ea typeface="Century Gothic"/>
                <a:cs typeface="Century Gothic"/>
                <a:sym typeface="Century Gothic"/>
              </a:rPr>
              <a:t> one step at a time, we can define a loss function to explain the errors between output value and our target value as described here: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where the output state           one step at a time.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The function basically sums up every lost item </a:t>
            </a:r>
            <a:r>
              <a:rPr i="1" lang="en" sz="1600">
                <a:solidFill>
                  <a:srgbClr val="000000"/>
                </a:solidFill>
                <a:latin typeface="Times New Roman"/>
                <a:ea typeface="Times New Roman"/>
                <a:cs typeface="Times New Roman"/>
                <a:sym typeface="Times New Roman"/>
              </a:rPr>
              <a:t>t</a:t>
            </a:r>
            <a:r>
              <a:rPr lang="en" sz="1500">
                <a:solidFill>
                  <a:srgbClr val="000000"/>
                </a:solidFill>
                <a:latin typeface="Century Gothic"/>
                <a:ea typeface="Century Gothic"/>
                <a:cs typeface="Century Gothic"/>
                <a:sym typeface="Century Gothic"/>
              </a:rPr>
              <a:t> of each update step so far. This is a generic function </a:t>
            </a:r>
            <a:r>
              <a:rPr b="1" lang="en" sz="1600">
                <a:solidFill>
                  <a:srgbClr val="000000"/>
                </a:solidFill>
                <a:latin typeface="Parisienne"/>
                <a:ea typeface="Parisienne"/>
                <a:cs typeface="Parisienne"/>
                <a:sym typeface="Parisienne"/>
              </a:rPr>
              <a:t>l</a:t>
            </a:r>
            <a:r>
              <a:rPr lang="en" sz="1500">
                <a:solidFill>
                  <a:srgbClr val="000000"/>
                </a:solidFill>
                <a:latin typeface="Century Gothic"/>
                <a:ea typeface="Century Gothic"/>
                <a:cs typeface="Century Gothic"/>
                <a:sym typeface="Century Gothic"/>
              </a:rPr>
              <a:t>, because this function will be based on the specific problem. (for example: MSE-mean square error, CEL-cross entropy loss etc.)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519" name="Google Shape;519;p70"/>
          <p:cNvPicPr preferRelativeResize="0"/>
          <p:nvPr/>
        </p:nvPicPr>
        <p:blipFill>
          <a:blip r:embed="rId3">
            <a:alphaModFix/>
          </a:blip>
          <a:stretch>
            <a:fillRect/>
          </a:stretch>
        </p:blipFill>
        <p:spPr>
          <a:xfrm>
            <a:off x="2895625" y="2646250"/>
            <a:ext cx="2527976" cy="600075"/>
          </a:xfrm>
          <a:prstGeom prst="rect">
            <a:avLst/>
          </a:prstGeom>
          <a:noFill/>
          <a:ln>
            <a:noFill/>
          </a:ln>
        </p:spPr>
      </p:pic>
      <p:pic>
        <p:nvPicPr>
          <p:cNvPr id="520" name="Google Shape;520;p70"/>
          <p:cNvPicPr preferRelativeResize="0"/>
          <p:nvPr/>
        </p:nvPicPr>
        <p:blipFill>
          <a:blip r:embed="rId4">
            <a:alphaModFix/>
          </a:blip>
          <a:stretch>
            <a:fillRect/>
          </a:stretch>
        </p:blipFill>
        <p:spPr>
          <a:xfrm>
            <a:off x="2971825" y="3322525"/>
            <a:ext cx="490575" cy="296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type="title"/>
          </p:nvPr>
        </p:nvSpPr>
        <p:spPr>
          <a:xfrm>
            <a:off x="727800" y="621350"/>
            <a:ext cx="7688400" cy="535200"/>
          </a:xfrm>
          <a:prstGeom prst="rect">
            <a:avLst/>
          </a:prstGeom>
        </p:spPr>
        <p:txBody>
          <a:bodyPr anchorCtr="0" anchor="t" bIns="91425" lIns="91425" spcFirstLastPara="1" rIns="91425" wrap="square" tIns="91425">
            <a:noAutofit/>
          </a:bodyPr>
          <a:lstStyle/>
          <a:p>
            <a:pPr indent="0" lvl="0" marL="0" rtl="1" algn="l">
              <a:lnSpc>
                <a:spcPct val="115000"/>
              </a:lnSpc>
              <a:spcBef>
                <a:spcPts val="1200"/>
              </a:spcBef>
              <a:spcAft>
                <a:spcPts val="0"/>
              </a:spcAft>
              <a:buNone/>
            </a:pPr>
            <a:r>
              <a:rPr lang="en" sz="1800">
                <a:solidFill>
                  <a:srgbClr val="000000"/>
                </a:solidFill>
                <a:latin typeface="Century Gothic"/>
                <a:ea typeface="Century Gothic"/>
                <a:cs typeface="Century Gothic"/>
                <a:sym typeface="Century Gothic"/>
              </a:rPr>
              <a:t>Vanishing/Exploding gradient</a:t>
            </a:r>
            <a:endParaRPr sz="18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526" name="Google Shape;526;p71"/>
          <p:cNvSpPr txBox="1"/>
          <p:nvPr>
            <p:ph idx="1" type="body"/>
          </p:nvPr>
        </p:nvSpPr>
        <p:spPr>
          <a:xfrm>
            <a:off x="729325" y="1179400"/>
            <a:ext cx="78816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chemeClr val="lt1"/>
                </a:highlight>
                <a:latin typeface="Century Gothic"/>
                <a:ea typeface="Century Gothic"/>
                <a:cs typeface="Century Gothic"/>
                <a:sym typeface="Century Gothic"/>
              </a:rPr>
              <a:t>The Back-Propagation process can lead to the following issues.</a:t>
            </a:r>
            <a:endParaRPr b="1" sz="1500">
              <a:solidFill>
                <a:srgbClr val="24292E"/>
              </a:solidFill>
              <a:highlight>
                <a:srgbClr val="FFFF00"/>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Vanishing (tend to zero) or Exploding (tend to infinity) gradient is a problem well known in most neural networks as well in RNNs. The reason for this event is that multiplicative gradient could be either growing too much or shrinking too much.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When we have a significantly high number of layers it could cause a problem because it is difficult to capture the dependencies which occur throughout the multiplication level. On the one hand, if the matrix values consists of very large numbers , it will cause the gradient to grow more and more and eventually tends to converge in the broader sense. On the other hand, when there are many multiplications with matrices with very small values, it will cause the opposite effect and will converge to the zero matrix. A solution to this problem is long short-term memory units (referred to as LSTM) which can handle this problem.</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  </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729325" y="1116600"/>
            <a:ext cx="7904400" cy="3874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600"/>
              </a:spcAft>
              <a:buNone/>
            </a:pPr>
            <a:r>
              <a:rPr lang="en" sz="1500">
                <a:solidFill>
                  <a:srgbClr val="000000"/>
                </a:solidFill>
                <a:latin typeface="Century Gothic"/>
                <a:ea typeface="Century Gothic"/>
                <a:cs typeface="Century Gothic"/>
                <a:sym typeface="Century Gothic"/>
              </a:rPr>
              <a:t>The Perceptron was introduced by Frank Rosenblatt in 1957. The idea of the Perceptron is to be a type of linear classifier. The Perceptron gets a combination of a feature vector and a set of weights , sums them up and passes the sum forward to produce an output. The Perceptron is a single layer neural network often referred to as a neuron. This artificial neuron is based on our biological neuron.</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In the 1950s, the perceptron became the first model that can learn the weights and can define categories of a given examples of inputs from each category.</a:t>
            </a:r>
            <a:br>
              <a:rPr lang="en" sz="1500">
                <a:solidFill>
                  <a:srgbClr val="000000"/>
                </a:solidFill>
                <a:latin typeface="Century Gothic"/>
                <a:ea typeface="Century Gothic"/>
                <a:cs typeface="Century Gothic"/>
                <a:sym typeface="Century Gothic"/>
              </a:rPr>
            </a:br>
            <a:r>
              <a:rPr lang="en" sz="1500">
                <a:solidFill>
                  <a:srgbClr val="000000"/>
                </a:solidFill>
                <a:latin typeface="Century Gothic"/>
                <a:ea typeface="Century Gothic"/>
                <a:cs typeface="Century Gothic"/>
                <a:sym typeface="Century Gothic"/>
              </a:rPr>
              <a:t>A multi-layer perceptron is called Neural Networks and it is a mathematical function mapping a set of input values to output values. We can think of each application of a different mathematical function as providing a new representation of the input.</a:t>
            </a:r>
            <a:br>
              <a:rPr lang="en" sz="1500">
                <a:solidFill>
                  <a:srgbClr val="000000"/>
                </a:solidFill>
                <a:latin typeface="Century Gothic"/>
                <a:ea typeface="Century Gothic"/>
                <a:cs typeface="Century Gothic"/>
                <a:sym typeface="Century Gothic"/>
              </a:rPr>
            </a:br>
            <a:endParaRPr sz="1500">
              <a:solidFill>
                <a:srgbClr val="000000"/>
              </a:solidFill>
              <a:latin typeface="Century Gothic"/>
              <a:ea typeface="Century Gothic"/>
              <a:cs typeface="Century Gothic"/>
              <a:sym typeface="Century Gothic"/>
            </a:endParaRPr>
          </a:p>
        </p:txBody>
      </p:sp>
      <p:sp>
        <p:nvSpPr>
          <p:cNvPr id="116" name="Google Shape;116;p18"/>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2000">
                <a:solidFill>
                  <a:srgbClr val="000000"/>
                </a:solidFill>
                <a:highlight>
                  <a:srgbClr val="FFFFFF"/>
                </a:highlight>
                <a:latin typeface="Century Gothic"/>
                <a:ea typeface="Century Gothic"/>
                <a:cs typeface="Century Gothic"/>
                <a:sym typeface="Century Gothic"/>
              </a:rPr>
              <a:t>Perceptron</a:t>
            </a:r>
            <a:endParaRPr>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2"/>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800">
                <a:solidFill>
                  <a:srgbClr val="000000"/>
                </a:solidFill>
                <a:latin typeface="Century Gothic"/>
                <a:ea typeface="Century Gothic"/>
                <a:cs typeface="Century Gothic"/>
                <a:sym typeface="Century Gothic"/>
              </a:rPr>
              <a:t>Long Short Term Memory</a:t>
            </a:r>
            <a:endParaRPr sz="18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532" name="Google Shape;532;p72"/>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An RNN has short term memory. When used in combination with Long Short Term Memory (LSTM) Gates, the network can have long term memory.</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Instead of the recurring section of an RNN, an LTSM is a small neural network consisting of four neural network layers.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These are the recurring layer from the RNN with three networks acting as gates:</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1.	An Input gate, this controls the information input at each time step.</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2.	An Output gate, this controls how much information is outputted to the next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cell or upward layer.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3.	A Forget gate, this controls how much data to lose at each time step.</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3"/>
          <p:cNvSpPr txBox="1"/>
          <p:nvPr>
            <p:ph idx="1" type="body"/>
          </p:nvPr>
        </p:nvSpPr>
        <p:spPr>
          <a:xfrm>
            <a:off x="729325" y="1255600"/>
            <a:ext cx="7688400" cy="396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As part of the gates computation, the sigmoid function compress the values of these vectors between 0 and 1, and by multiplying them elementwise with another vector you define how much of that other vector you want to “let through”.</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Next, we need a candidate memory cell </a:t>
            </a:r>
            <a:r>
              <a:rPr b="1"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which has a similar computation as the previously mentioned gates but instead uses a tanh activation function to have an output between -1 to 1.</a:t>
            </a:r>
            <a:endParaRPr b="1" sz="1500">
              <a:solidFill>
                <a:srgbClr val="000000"/>
              </a:solidFill>
              <a:latin typeface="Century Gothic"/>
              <a:ea typeface="Century Gothic"/>
              <a:cs typeface="Century Gothic"/>
              <a:sym typeface="Century Gothic"/>
            </a:endParaRPr>
          </a:p>
        </p:txBody>
      </p:sp>
      <p:pic>
        <p:nvPicPr>
          <p:cNvPr id="538" name="Google Shape;538;p73"/>
          <p:cNvPicPr preferRelativeResize="0"/>
          <p:nvPr/>
        </p:nvPicPr>
        <p:blipFill>
          <a:blip r:embed="rId3">
            <a:alphaModFix/>
          </a:blip>
          <a:stretch>
            <a:fillRect/>
          </a:stretch>
        </p:blipFill>
        <p:spPr>
          <a:xfrm>
            <a:off x="2763776" y="2428875"/>
            <a:ext cx="3231079" cy="1157275"/>
          </a:xfrm>
          <a:prstGeom prst="rect">
            <a:avLst/>
          </a:prstGeom>
          <a:noFill/>
          <a:ln>
            <a:noFill/>
          </a:ln>
        </p:spPr>
      </p:pic>
      <p:pic>
        <p:nvPicPr>
          <p:cNvPr id="539" name="Google Shape;539;p73"/>
          <p:cNvPicPr preferRelativeResize="0"/>
          <p:nvPr/>
        </p:nvPicPr>
        <p:blipFill>
          <a:blip r:embed="rId4">
            <a:alphaModFix/>
          </a:blip>
          <a:stretch>
            <a:fillRect/>
          </a:stretch>
        </p:blipFill>
        <p:spPr>
          <a:xfrm>
            <a:off x="4638675" y="3683198"/>
            <a:ext cx="433400" cy="283952"/>
          </a:xfrm>
          <a:prstGeom prst="rect">
            <a:avLst/>
          </a:prstGeom>
          <a:noFill/>
          <a:ln>
            <a:noFill/>
          </a:ln>
        </p:spPr>
      </p:pic>
      <p:pic>
        <p:nvPicPr>
          <p:cNvPr id="540" name="Google Shape;540;p73"/>
          <p:cNvPicPr preferRelativeResize="0"/>
          <p:nvPr/>
        </p:nvPicPr>
        <p:blipFill>
          <a:blip r:embed="rId5">
            <a:alphaModFix/>
          </a:blip>
          <a:stretch>
            <a:fillRect/>
          </a:stretch>
        </p:blipFill>
        <p:spPr>
          <a:xfrm>
            <a:off x="2759012" y="4597600"/>
            <a:ext cx="3662376" cy="4424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4"/>
          <p:cNvSpPr txBox="1"/>
          <p:nvPr>
            <p:ph idx="1" type="body"/>
          </p:nvPr>
        </p:nvSpPr>
        <p:spPr>
          <a:xfrm>
            <a:off x="729325" y="1255600"/>
            <a:ext cx="7688400" cy="396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We introduce old memory content:             ,which together with the introduced gates controls how much of the old memory content we want to preserve to get to the new memory content.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Where     is the Hadamard product.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The last step is to introduce the computation for the hidden states </a:t>
            </a:r>
            <a:r>
              <a:rPr b="1"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546" name="Google Shape;546;p74"/>
          <p:cNvPicPr preferRelativeResize="0"/>
          <p:nvPr/>
        </p:nvPicPr>
        <p:blipFill>
          <a:blip r:embed="rId3">
            <a:alphaModFix/>
          </a:blip>
          <a:stretch>
            <a:fillRect/>
          </a:stretch>
        </p:blipFill>
        <p:spPr>
          <a:xfrm>
            <a:off x="4171975" y="1317531"/>
            <a:ext cx="576925" cy="308019"/>
          </a:xfrm>
          <a:prstGeom prst="rect">
            <a:avLst/>
          </a:prstGeom>
          <a:noFill/>
          <a:ln>
            <a:noFill/>
          </a:ln>
        </p:spPr>
      </p:pic>
      <p:pic>
        <p:nvPicPr>
          <p:cNvPr id="547" name="Google Shape;547;p74"/>
          <p:cNvPicPr preferRelativeResize="0"/>
          <p:nvPr/>
        </p:nvPicPr>
        <p:blipFill>
          <a:blip r:embed="rId4">
            <a:alphaModFix/>
          </a:blip>
          <a:stretch>
            <a:fillRect/>
          </a:stretch>
        </p:blipFill>
        <p:spPr>
          <a:xfrm>
            <a:off x="2751475" y="2337925"/>
            <a:ext cx="2838752" cy="308025"/>
          </a:xfrm>
          <a:prstGeom prst="rect">
            <a:avLst/>
          </a:prstGeom>
          <a:noFill/>
          <a:ln>
            <a:noFill/>
          </a:ln>
        </p:spPr>
      </p:pic>
      <p:pic>
        <p:nvPicPr>
          <p:cNvPr id="548" name="Google Shape;548;p74"/>
          <p:cNvPicPr preferRelativeResize="0"/>
          <p:nvPr/>
        </p:nvPicPr>
        <p:blipFill>
          <a:blip r:embed="rId5">
            <a:alphaModFix/>
          </a:blip>
          <a:stretch>
            <a:fillRect/>
          </a:stretch>
        </p:blipFill>
        <p:spPr>
          <a:xfrm>
            <a:off x="1466850" y="2818253"/>
            <a:ext cx="190525" cy="231350"/>
          </a:xfrm>
          <a:prstGeom prst="rect">
            <a:avLst/>
          </a:prstGeom>
          <a:noFill/>
          <a:ln>
            <a:noFill/>
          </a:ln>
        </p:spPr>
      </p:pic>
      <p:pic>
        <p:nvPicPr>
          <p:cNvPr id="549" name="Google Shape;549;p74"/>
          <p:cNvPicPr preferRelativeResize="0"/>
          <p:nvPr/>
        </p:nvPicPr>
        <p:blipFill>
          <a:blip r:embed="rId6">
            <a:alphaModFix/>
          </a:blip>
          <a:stretch>
            <a:fillRect/>
          </a:stretch>
        </p:blipFill>
        <p:spPr>
          <a:xfrm>
            <a:off x="6895276" y="3224925"/>
            <a:ext cx="420659" cy="231350"/>
          </a:xfrm>
          <a:prstGeom prst="rect">
            <a:avLst/>
          </a:prstGeom>
          <a:noFill/>
          <a:ln>
            <a:noFill/>
          </a:ln>
        </p:spPr>
      </p:pic>
      <p:pic>
        <p:nvPicPr>
          <p:cNvPr id="550" name="Google Shape;550;p74"/>
          <p:cNvPicPr preferRelativeResize="0"/>
          <p:nvPr/>
        </p:nvPicPr>
        <p:blipFill>
          <a:blip r:embed="rId7">
            <a:alphaModFix/>
          </a:blip>
          <a:stretch>
            <a:fillRect/>
          </a:stretch>
        </p:blipFill>
        <p:spPr>
          <a:xfrm>
            <a:off x="2751468" y="3617119"/>
            <a:ext cx="2109950" cy="4186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5"/>
          <p:cNvSpPr txBox="1"/>
          <p:nvPr>
            <p:ph idx="1" type="body"/>
          </p:nvPr>
        </p:nvSpPr>
        <p:spPr>
          <a:xfrm>
            <a:off x="729325" y="1255600"/>
            <a:ext cx="7688400" cy="396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chemeClr val="lt1"/>
                </a:highlight>
                <a:latin typeface="Century Gothic"/>
                <a:ea typeface="Century Gothic"/>
                <a:cs typeface="Century Gothic"/>
                <a:sym typeface="Century Gothic"/>
              </a:rPr>
              <a:t>Visualisation of the model:</a:t>
            </a:r>
            <a:endParaRPr sz="1500">
              <a:solidFill>
                <a:srgbClr val="000000"/>
              </a:solidFill>
              <a:latin typeface="Century Gothic"/>
              <a:ea typeface="Century Gothic"/>
              <a:cs typeface="Century Gothic"/>
              <a:sym typeface="Century Gothic"/>
            </a:endParaRPr>
          </a:p>
        </p:txBody>
      </p:sp>
      <p:pic>
        <p:nvPicPr>
          <p:cNvPr id="556" name="Google Shape;556;p75"/>
          <p:cNvPicPr preferRelativeResize="0"/>
          <p:nvPr/>
        </p:nvPicPr>
        <p:blipFill>
          <a:blip r:embed="rId3">
            <a:alphaModFix/>
          </a:blip>
          <a:stretch>
            <a:fillRect/>
          </a:stretch>
        </p:blipFill>
        <p:spPr>
          <a:xfrm>
            <a:off x="1781524" y="2166249"/>
            <a:ext cx="5281374" cy="21435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800">
                <a:solidFill>
                  <a:srgbClr val="000000"/>
                </a:solidFill>
                <a:latin typeface="Century Gothic"/>
                <a:ea typeface="Century Gothic"/>
                <a:cs typeface="Century Gothic"/>
                <a:sym typeface="Century Gothic"/>
              </a:rPr>
              <a:t>Gated Recurrent Unit</a:t>
            </a:r>
            <a:endParaRPr sz="18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562" name="Google Shape;562;p76"/>
          <p:cNvSpPr txBox="1"/>
          <p:nvPr>
            <p:ph idx="1" type="body"/>
          </p:nvPr>
        </p:nvSpPr>
        <p:spPr>
          <a:xfrm>
            <a:off x="729325" y="1255600"/>
            <a:ext cx="78432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One of the lesser known, but equally effective variations, to solve the Vanishing-Exploding gradients problem is the Gated Recurrent Unit Network (GRU).</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Unlike LSTM, the update gate acts as a forget and input gate. The coupling of these two gates performs a similar function as the three gates forget, input and output in an LSTM.</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Compared to an LSTM, a GRU has a merged cell state and hidden state, whereas in an LSTM these are separate.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563" name="Google Shape;563;p76"/>
          <p:cNvPicPr preferRelativeResize="0"/>
          <p:nvPr/>
        </p:nvPicPr>
        <p:blipFill>
          <a:blip r:embed="rId3">
            <a:alphaModFix/>
          </a:blip>
          <a:stretch>
            <a:fillRect/>
          </a:stretch>
        </p:blipFill>
        <p:spPr>
          <a:xfrm>
            <a:off x="2814625" y="3959150"/>
            <a:ext cx="3429024" cy="784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ph idx="1" type="body"/>
          </p:nvPr>
        </p:nvSpPr>
        <p:spPr>
          <a:xfrm>
            <a:off x="729325" y="1255600"/>
            <a:ext cx="78432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Now we define: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200000"/>
              </a:lnSpc>
              <a:spcBef>
                <a:spcPts val="2900"/>
              </a:spcBef>
              <a:spcAft>
                <a:spcPts val="0"/>
              </a:spcAft>
              <a:buNone/>
            </a:pPr>
            <a:r>
              <a:t/>
            </a:r>
            <a:endParaRPr b="1"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chemeClr val="lt1"/>
                </a:highlight>
                <a:latin typeface="Century Gothic"/>
                <a:ea typeface="Century Gothic"/>
                <a:cs typeface="Century Gothic"/>
                <a:sym typeface="Century Gothic"/>
              </a:rPr>
              <a:t>Visualisation:</a:t>
            </a:r>
            <a:endParaRPr b="1" sz="1500">
              <a:solidFill>
                <a:srgbClr val="000000"/>
              </a:solidFill>
              <a:highlight>
                <a:srgbClr val="FFFFFF"/>
              </a:highlight>
              <a:latin typeface="Century Gothic"/>
              <a:ea typeface="Century Gothic"/>
              <a:cs typeface="Century Gothic"/>
              <a:sym typeface="Century Gothic"/>
            </a:endParaRPr>
          </a:p>
          <a:p>
            <a:pPr indent="0" lvl="0" marL="0" rtl="0" algn="l">
              <a:lnSpc>
                <a:spcPct val="100000"/>
              </a:lnSpc>
              <a:spcBef>
                <a:spcPts val="140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569" name="Google Shape;569;p77"/>
          <p:cNvPicPr preferRelativeResize="0"/>
          <p:nvPr/>
        </p:nvPicPr>
        <p:blipFill>
          <a:blip r:embed="rId3">
            <a:alphaModFix/>
          </a:blip>
          <a:stretch>
            <a:fillRect/>
          </a:stretch>
        </p:blipFill>
        <p:spPr>
          <a:xfrm>
            <a:off x="2561450" y="1511775"/>
            <a:ext cx="3863749" cy="1143000"/>
          </a:xfrm>
          <a:prstGeom prst="rect">
            <a:avLst/>
          </a:prstGeom>
          <a:noFill/>
          <a:ln>
            <a:noFill/>
          </a:ln>
        </p:spPr>
      </p:pic>
      <p:pic>
        <p:nvPicPr>
          <p:cNvPr id="570" name="Google Shape;570;p77"/>
          <p:cNvPicPr preferRelativeResize="0"/>
          <p:nvPr/>
        </p:nvPicPr>
        <p:blipFill>
          <a:blip r:embed="rId4">
            <a:alphaModFix/>
          </a:blip>
          <a:stretch>
            <a:fillRect/>
          </a:stretch>
        </p:blipFill>
        <p:spPr>
          <a:xfrm>
            <a:off x="2752550" y="2932650"/>
            <a:ext cx="3350875" cy="20344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800">
                <a:solidFill>
                  <a:srgbClr val="000000"/>
                </a:solidFill>
                <a:latin typeface="Century Gothic"/>
                <a:ea typeface="Century Gothic"/>
                <a:cs typeface="Century Gothic"/>
                <a:sym typeface="Century Gothic"/>
              </a:rPr>
              <a:t>Types of RNNs</a:t>
            </a:r>
            <a:endParaRPr sz="1800">
              <a:solidFill>
                <a:srgbClr val="000000"/>
              </a:solidFill>
              <a:latin typeface="Century Gothic"/>
              <a:ea typeface="Century Gothic"/>
              <a:cs typeface="Century Gothic"/>
              <a:sym typeface="Century Gothic"/>
            </a:endParaRPr>
          </a:p>
          <a:p>
            <a:pPr indent="0" lvl="0" marL="0" rtl="0" algn="l">
              <a:spcBef>
                <a:spcPts val="60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576" name="Google Shape;576;p78"/>
          <p:cNvSpPr txBox="1"/>
          <p:nvPr>
            <p:ph idx="1" type="body"/>
          </p:nvPr>
        </p:nvSpPr>
        <p:spPr>
          <a:xfrm>
            <a:off x="729450"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We denote            to be the input size and output size, respectively.</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1000"/>
              </a:spcBef>
              <a:spcAft>
                <a:spcPts val="0"/>
              </a:spcAft>
              <a:buNone/>
            </a:pPr>
            <a:r>
              <a:rPr lang="en" sz="1500">
                <a:solidFill>
                  <a:srgbClr val="000000"/>
                </a:solidFill>
                <a:latin typeface="Century Gothic"/>
                <a:ea typeface="Century Gothic"/>
                <a:cs typeface="Century Gothic"/>
                <a:sym typeface="Century Gothic"/>
              </a:rPr>
              <a:t>➢  Many to one,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Example: </a:t>
            </a:r>
            <a:r>
              <a:rPr lang="en" sz="1500">
                <a:solidFill>
                  <a:srgbClr val="24292E"/>
                </a:solidFill>
                <a:highlight>
                  <a:schemeClr val="lt1"/>
                </a:highlight>
                <a:latin typeface="Century Gothic"/>
                <a:ea typeface="Century Gothic"/>
                <a:cs typeface="Century Gothic"/>
                <a:sym typeface="Century Gothic"/>
              </a:rPr>
              <a:t>Sentiment classification</a:t>
            </a:r>
            <a:endParaRPr sz="1500">
              <a:solidFill>
                <a:srgbClr val="000000"/>
              </a:solidFill>
              <a:latin typeface="Century Gothic"/>
              <a:ea typeface="Century Gothic"/>
              <a:cs typeface="Century Gothic"/>
              <a:sym typeface="Century Gothic"/>
            </a:endParaRPr>
          </a:p>
        </p:txBody>
      </p:sp>
      <p:pic>
        <p:nvPicPr>
          <p:cNvPr id="577" name="Google Shape;577;p78"/>
          <p:cNvPicPr preferRelativeResize="0"/>
          <p:nvPr/>
        </p:nvPicPr>
        <p:blipFill>
          <a:blip r:embed="rId3">
            <a:alphaModFix/>
          </a:blip>
          <a:stretch>
            <a:fillRect/>
          </a:stretch>
        </p:blipFill>
        <p:spPr>
          <a:xfrm>
            <a:off x="2435350" y="1775925"/>
            <a:ext cx="1167850" cy="293325"/>
          </a:xfrm>
          <a:prstGeom prst="rect">
            <a:avLst/>
          </a:prstGeom>
          <a:noFill/>
          <a:ln>
            <a:noFill/>
          </a:ln>
        </p:spPr>
      </p:pic>
      <p:pic>
        <p:nvPicPr>
          <p:cNvPr id="578" name="Google Shape;578;p78"/>
          <p:cNvPicPr preferRelativeResize="0"/>
          <p:nvPr/>
        </p:nvPicPr>
        <p:blipFill>
          <a:blip r:embed="rId4">
            <a:alphaModFix/>
          </a:blip>
          <a:stretch>
            <a:fillRect/>
          </a:stretch>
        </p:blipFill>
        <p:spPr>
          <a:xfrm>
            <a:off x="2067400" y="2416675"/>
            <a:ext cx="5234525" cy="2547300"/>
          </a:xfrm>
          <a:prstGeom prst="rect">
            <a:avLst/>
          </a:prstGeom>
          <a:noFill/>
          <a:ln>
            <a:noFill/>
          </a:ln>
        </p:spPr>
      </p:pic>
      <p:pic>
        <p:nvPicPr>
          <p:cNvPr id="579" name="Google Shape;579;p78"/>
          <p:cNvPicPr preferRelativeResize="0"/>
          <p:nvPr/>
        </p:nvPicPr>
        <p:blipFill>
          <a:blip r:embed="rId5">
            <a:alphaModFix/>
          </a:blip>
          <a:stretch>
            <a:fillRect/>
          </a:stretch>
        </p:blipFill>
        <p:spPr>
          <a:xfrm>
            <a:off x="1919100" y="1325325"/>
            <a:ext cx="516257" cy="2933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9"/>
          <p:cNvSpPr txBox="1"/>
          <p:nvPr>
            <p:ph idx="1" type="body"/>
          </p:nvPr>
        </p:nvSpPr>
        <p:spPr>
          <a:xfrm>
            <a:off x="729450" y="1255600"/>
            <a:ext cx="7688400" cy="381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One to many,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Example: </a:t>
            </a:r>
            <a:r>
              <a:rPr lang="en" sz="1500">
                <a:solidFill>
                  <a:srgbClr val="24292E"/>
                </a:solidFill>
                <a:highlight>
                  <a:srgbClr val="FFFFFF"/>
                </a:highlight>
                <a:latin typeface="Century Gothic"/>
                <a:ea typeface="Century Gothic"/>
                <a:cs typeface="Century Gothic"/>
                <a:sym typeface="Century Gothic"/>
              </a:rPr>
              <a:t>Music generation/Word prediction</a:t>
            </a:r>
            <a:endParaRPr sz="1500">
              <a:solidFill>
                <a:srgbClr val="000000"/>
              </a:solidFill>
              <a:latin typeface="Century Gothic"/>
              <a:ea typeface="Century Gothic"/>
              <a:cs typeface="Century Gothic"/>
              <a:sym typeface="Century Gothic"/>
            </a:endParaRPr>
          </a:p>
        </p:txBody>
      </p:sp>
      <p:pic>
        <p:nvPicPr>
          <p:cNvPr id="585" name="Google Shape;585;p79"/>
          <p:cNvPicPr preferRelativeResize="0"/>
          <p:nvPr/>
        </p:nvPicPr>
        <p:blipFill>
          <a:blip r:embed="rId3">
            <a:alphaModFix/>
          </a:blip>
          <a:stretch>
            <a:fillRect/>
          </a:stretch>
        </p:blipFill>
        <p:spPr>
          <a:xfrm>
            <a:off x="2439625" y="1327075"/>
            <a:ext cx="1188375" cy="302675"/>
          </a:xfrm>
          <a:prstGeom prst="rect">
            <a:avLst/>
          </a:prstGeom>
          <a:noFill/>
          <a:ln>
            <a:noFill/>
          </a:ln>
        </p:spPr>
      </p:pic>
      <p:pic>
        <p:nvPicPr>
          <p:cNvPr id="586" name="Google Shape;586;p79"/>
          <p:cNvPicPr preferRelativeResize="0"/>
          <p:nvPr/>
        </p:nvPicPr>
        <p:blipFill>
          <a:blip r:embed="rId4">
            <a:alphaModFix/>
          </a:blip>
          <a:stretch>
            <a:fillRect/>
          </a:stretch>
        </p:blipFill>
        <p:spPr>
          <a:xfrm>
            <a:off x="2021225" y="2250250"/>
            <a:ext cx="5893699" cy="26194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0"/>
          <p:cNvSpPr txBox="1"/>
          <p:nvPr>
            <p:ph idx="1" type="body"/>
          </p:nvPr>
        </p:nvSpPr>
        <p:spPr>
          <a:xfrm>
            <a:off x="729450" y="1255600"/>
            <a:ext cx="7688400" cy="381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Many to many,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Exampl</a:t>
            </a:r>
            <a:r>
              <a:rPr lang="en" sz="1500">
                <a:solidFill>
                  <a:srgbClr val="000000"/>
                </a:solidFill>
                <a:latin typeface="Century Gothic"/>
                <a:ea typeface="Century Gothic"/>
                <a:cs typeface="Century Gothic"/>
                <a:sym typeface="Century Gothic"/>
              </a:rPr>
              <a:t>e: </a:t>
            </a:r>
            <a:r>
              <a:rPr lang="en" sz="1500">
                <a:solidFill>
                  <a:srgbClr val="000000"/>
                </a:solidFill>
                <a:latin typeface="Century Gothic"/>
                <a:ea typeface="Century Gothic"/>
                <a:cs typeface="Century Gothic"/>
                <a:sym typeface="Century Gothic"/>
              </a:rPr>
              <a:t>Name entity recognition</a:t>
            </a:r>
            <a:endParaRPr sz="1500" u="sng">
              <a:solidFill>
                <a:schemeClr val="hlink"/>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24292E"/>
              </a:solidFill>
              <a:highlight>
                <a:srgbClr val="FFFFFF"/>
              </a:highlight>
              <a:latin typeface="Century Gothic"/>
              <a:ea typeface="Century Gothic"/>
              <a:cs typeface="Century Gothic"/>
              <a:sym typeface="Century Gothic"/>
            </a:endParaRPr>
          </a:p>
        </p:txBody>
      </p:sp>
      <p:pic>
        <p:nvPicPr>
          <p:cNvPr id="592" name="Google Shape;592;p80"/>
          <p:cNvPicPr preferRelativeResize="0"/>
          <p:nvPr/>
        </p:nvPicPr>
        <p:blipFill>
          <a:blip r:embed="rId3">
            <a:alphaModFix/>
          </a:blip>
          <a:stretch>
            <a:fillRect/>
          </a:stretch>
        </p:blipFill>
        <p:spPr>
          <a:xfrm>
            <a:off x="2632325" y="1328150"/>
            <a:ext cx="735450" cy="307775"/>
          </a:xfrm>
          <a:prstGeom prst="rect">
            <a:avLst/>
          </a:prstGeom>
          <a:noFill/>
          <a:ln>
            <a:noFill/>
          </a:ln>
        </p:spPr>
      </p:pic>
      <p:pic>
        <p:nvPicPr>
          <p:cNvPr id="593" name="Google Shape;593;p80"/>
          <p:cNvPicPr preferRelativeResize="0"/>
          <p:nvPr/>
        </p:nvPicPr>
        <p:blipFill>
          <a:blip r:embed="rId4">
            <a:alphaModFix/>
          </a:blip>
          <a:stretch>
            <a:fillRect/>
          </a:stretch>
        </p:blipFill>
        <p:spPr>
          <a:xfrm>
            <a:off x="1938325" y="2205450"/>
            <a:ext cx="6005851" cy="26692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1"/>
          <p:cNvSpPr txBox="1"/>
          <p:nvPr>
            <p:ph idx="1" type="body"/>
          </p:nvPr>
        </p:nvSpPr>
        <p:spPr>
          <a:xfrm>
            <a:off x="729450" y="1255600"/>
            <a:ext cx="7688400" cy="381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  Many to many,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Example: </a:t>
            </a:r>
            <a:r>
              <a:rPr lang="en" sz="1500">
                <a:solidFill>
                  <a:srgbClr val="24292E"/>
                </a:solidFill>
                <a:highlight>
                  <a:srgbClr val="FFFFFF"/>
                </a:highlight>
                <a:latin typeface="Century Gothic"/>
                <a:ea typeface="Century Gothic"/>
                <a:cs typeface="Century Gothic"/>
                <a:sym typeface="Century Gothic"/>
              </a:rPr>
              <a:t>Machine translation</a:t>
            </a:r>
            <a:endParaRPr sz="1500">
              <a:solidFill>
                <a:srgbClr val="24292E"/>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24292E"/>
              </a:solidFill>
              <a:highlight>
                <a:srgbClr val="FFFFFF"/>
              </a:highlight>
              <a:latin typeface="Century Gothic"/>
              <a:ea typeface="Century Gothic"/>
              <a:cs typeface="Century Gothic"/>
              <a:sym typeface="Century Gothic"/>
            </a:endParaRPr>
          </a:p>
        </p:txBody>
      </p:sp>
      <p:pic>
        <p:nvPicPr>
          <p:cNvPr id="599" name="Google Shape;599;p81"/>
          <p:cNvPicPr preferRelativeResize="0"/>
          <p:nvPr/>
        </p:nvPicPr>
        <p:blipFill>
          <a:blip r:embed="rId3">
            <a:alphaModFix/>
          </a:blip>
          <a:stretch>
            <a:fillRect/>
          </a:stretch>
        </p:blipFill>
        <p:spPr>
          <a:xfrm>
            <a:off x="2571425" y="1362075"/>
            <a:ext cx="766075" cy="299775"/>
          </a:xfrm>
          <a:prstGeom prst="rect">
            <a:avLst/>
          </a:prstGeom>
          <a:noFill/>
          <a:ln>
            <a:noFill/>
          </a:ln>
        </p:spPr>
      </p:pic>
      <p:pic>
        <p:nvPicPr>
          <p:cNvPr id="600" name="Google Shape;600;p81"/>
          <p:cNvPicPr preferRelativeResize="0"/>
          <p:nvPr/>
        </p:nvPicPr>
        <p:blipFill>
          <a:blip r:embed="rId4">
            <a:alphaModFix/>
          </a:blip>
          <a:stretch>
            <a:fillRect/>
          </a:stretch>
        </p:blipFill>
        <p:spPr>
          <a:xfrm>
            <a:off x="1672213" y="2005350"/>
            <a:ext cx="5799563" cy="2878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72200" y="1074275"/>
            <a:ext cx="7904400" cy="3874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600"/>
              </a:spcAft>
              <a:buNone/>
            </a:pPr>
            <a:r>
              <a:rPr lang="en" sz="1500">
                <a:solidFill>
                  <a:srgbClr val="000000"/>
                </a:solidFill>
                <a:highlight>
                  <a:schemeClr val="lt1"/>
                </a:highlight>
                <a:latin typeface="Century Gothic"/>
                <a:ea typeface="Century Gothic"/>
                <a:cs typeface="Century Gothic"/>
                <a:sym typeface="Century Gothic"/>
              </a:rPr>
              <a:t>The usage of the idea of the Perceptron is for an </a:t>
            </a:r>
            <a:r>
              <a:rPr lang="en" sz="1500">
                <a:solidFill>
                  <a:srgbClr val="000000"/>
                </a:solidFill>
                <a:highlight>
                  <a:schemeClr val="lt1"/>
                </a:highlight>
                <a:latin typeface="Century Gothic"/>
                <a:ea typeface="Century Gothic"/>
                <a:cs typeface="Century Gothic"/>
                <a:sym typeface="Century Gothic"/>
              </a:rPr>
              <a:t>algorithm</a:t>
            </a:r>
            <a:r>
              <a:rPr lang="en" sz="1500">
                <a:solidFill>
                  <a:srgbClr val="000000"/>
                </a:solidFill>
                <a:highlight>
                  <a:schemeClr val="lt1"/>
                </a:highlight>
                <a:latin typeface="Century Gothic"/>
                <a:ea typeface="Century Gothic"/>
                <a:cs typeface="Century Gothic"/>
                <a:sym typeface="Century Gothic"/>
              </a:rPr>
              <a:t> for supervised learning of binary classifiers. This algorithm enables them to </a:t>
            </a:r>
            <a:r>
              <a:rPr lang="en" sz="1500">
                <a:solidFill>
                  <a:srgbClr val="000000"/>
                </a:solidFill>
                <a:highlight>
                  <a:schemeClr val="lt1"/>
                </a:highlight>
                <a:latin typeface="Century Gothic"/>
                <a:ea typeface="Century Gothic"/>
                <a:cs typeface="Century Gothic"/>
                <a:sym typeface="Century Gothic"/>
              </a:rPr>
              <a:t>study</a:t>
            </a:r>
            <a:r>
              <a:rPr lang="en" sz="1500">
                <a:solidFill>
                  <a:srgbClr val="000000"/>
                </a:solidFill>
                <a:highlight>
                  <a:schemeClr val="lt1"/>
                </a:highlight>
                <a:latin typeface="Century Gothic"/>
                <a:ea typeface="Century Gothic"/>
                <a:cs typeface="Century Gothic"/>
                <a:sym typeface="Century Gothic"/>
              </a:rPr>
              <a:t> and understand </a:t>
            </a:r>
            <a:r>
              <a:rPr lang="en" sz="1500">
                <a:solidFill>
                  <a:srgbClr val="000000"/>
                </a:solidFill>
                <a:highlight>
                  <a:schemeClr val="lt1"/>
                </a:highlight>
                <a:latin typeface="Century Gothic"/>
                <a:ea typeface="Century Gothic"/>
                <a:cs typeface="Century Gothic"/>
                <a:sym typeface="Century Gothic"/>
              </a:rPr>
              <a:t>elements</a:t>
            </a:r>
            <a:r>
              <a:rPr lang="en" sz="1500">
                <a:solidFill>
                  <a:srgbClr val="000000"/>
                </a:solidFill>
                <a:highlight>
                  <a:schemeClr val="lt1"/>
                </a:highlight>
                <a:latin typeface="Century Gothic"/>
                <a:ea typeface="Century Gothic"/>
                <a:cs typeface="Century Gothic"/>
                <a:sym typeface="Century Gothic"/>
              </a:rPr>
              <a:t> in the test data one at a time.</a:t>
            </a:r>
            <a:br>
              <a:rPr lang="en" sz="1500">
                <a:solidFill>
                  <a:srgbClr val="000000"/>
                </a:solidFill>
                <a:highlight>
                  <a:schemeClr val="lt1"/>
                </a:highlight>
                <a:latin typeface="Century Gothic"/>
                <a:ea typeface="Century Gothic"/>
                <a:cs typeface="Century Gothic"/>
                <a:sym typeface="Century Gothic"/>
              </a:rPr>
            </a:br>
            <a:r>
              <a:rPr lang="en" sz="1500" u="sng">
                <a:solidFill>
                  <a:srgbClr val="000000"/>
                </a:solidFill>
                <a:highlight>
                  <a:schemeClr val="lt1"/>
                </a:highlight>
                <a:latin typeface="Century Gothic"/>
                <a:ea typeface="Century Gothic"/>
                <a:cs typeface="Century Gothic"/>
                <a:sym typeface="Century Gothic"/>
              </a:rPr>
              <a:t>How this algorithm works?</a:t>
            </a:r>
            <a:br>
              <a:rPr lang="en" sz="1500">
                <a:solidFill>
                  <a:srgbClr val="000000"/>
                </a:solidFill>
                <a:highlight>
                  <a:schemeClr val="lt1"/>
                </a:highlight>
                <a:latin typeface="Century Gothic"/>
                <a:ea typeface="Century Gothic"/>
                <a:cs typeface="Century Gothic"/>
                <a:sym typeface="Century Gothic"/>
              </a:rPr>
            </a:br>
            <a:r>
              <a:rPr lang="en" sz="1500">
                <a:solidFill>
                  <a:srgbClr val="000000"/>
                </a:solidFill>
                <a:highlight>
                  <a:schemeClr val="lt1"/>
                </a:highlight>
                <a:latin typeface="Century Gothic"/>
                <a:ea typeface="Century Gothic"/>
                <a:cs typeface="Century Gothic"/>
                <a:sym typeface="Century Gothic"/>
              </a:rPr>
              <a:t>Well, e</a:t>
            </a:r>
            <a:r>
              <a:rPr lang="en" sz="1500">
                <a:solidFill>
                  <a:srgbClr val="000000"/>
                </a:solidFill>
                <a:highlight>
                  <a:schemeClr val="lt1"/>
                </a:highlight>
                <a:latin typeface="Century Gothic"/>
                <a:ea typeface="Century Gothic"/>
                <a:cs typeface="Century Gothic"/>
                <a:sym typeface="Century Gothic"/>
              </a:rPr>
              <a:t>ach neuron holds an internal state called activation signal. Each neuron is connected to another neuron via connection link.</a:t>
            </a:r>
            <a:br>
              <a:rPr lang="en" sz="1500">
                <a:solidFill>
                  <a:srgbClr val="000000"/>
                </a:solidFill>
                <a:highlight>
                  <a:schemeClr val="lt1"/>
                </a:highlight>
                <a:latin typeface="Century Gothic"/>
                <a:ea typeface="Century Gothic"/>
                <a:cs typeface="Century Gothic"/>
                <a:sym typeface="Century Gothic"/>
              </a:rPr>
            </a:br>
            <a:r>
              <a:rPr lang="en" sz="1500">
                <a:solidFill>
                  <a:srgbClr val="000000"/>
                </a:solidFill>
                <a:highlight>
                  <a:schemeClr val="lt1"/>
                </a:highlight>
                <a:latin typeface="Century Gothic"/>
                <a:ea typeface="Century Gothic"/>
                <a:cs typeface="Century Gothic"/>
                <a:sym typeface="Century Gothic"/>
              </a:rPr>
              <a:t>We use a function that maps its input </a:t>
            </a:r>
            <a:r>
              <a:rPr b="1" i="1" lang="en" sz="1600">
                <a:solidFill>
                  <a:srgbClr val="000000"/>
                </a:solidFill>
                <a:highlight>
                  <a:schemeClr val="lt1"/>
                </a:highlight>
                <a:latin typeface="Times New Roman"/>
                <a:ea typeface="Times New Roman"/>
                <a:cs typeface="Times New Roman"/>
                <a:sym typeface="Times New Roman"/>
              </a:rPr>
              <a:t>X</a:t>
            </a:r>
            <a:r>
              <a:rPr lang="en" sz="1500">
                <a:solidFill>
                  <a:srgbClr val="000000"/>
                </a:solidFill>
                <a:highlight>
                  <a:schemeClr val="lt1"/>
                </a:highlight>
                <a:latin typeface="Century Gothic"/>
                <a:ea typeface="Century Gothic"/>
                <a:cs typeface="Century Gothic"/>
                <a:sym typeface="Century Gothic"/>
              </a:rPr>
              <a:t>,</a:t>
            </a:r>
            <a:r>
              <a:rPr lang="en" sz="1500">
                <a:solidFill>
                  <a:srgbClr val="000000"/>
                </a:solidFill>
                <a:highlight>
                  <a:schemeClr val="lt1"/>
                </a:highlight>
                <a:latin typeface="Century Gothic"/>
                <a:ea typeface="Century Gothic"/>
                <a:cs typeface="Century Gothic"/>
                <a:sym typeface="Century Gothic"/>
              </a:rPr>
              <a:t> which is multiplied with the learned bias and weights </a:t>
            </a:r>
            <a:r>
              <a:rPr lang="en" sz="1500">
                <a:solidFill>
                  <a:srgbClr val="000000"/>
                </a:solidFill>
                <a:highlight>
                  <a:schemeClr val="lt1"/>
                </a:highlight>
                <a:latin typeface="Century Gothic"/>
                <a:ea typeface="Century Gothic"/>
                <a:cs typeface="Century Gothic"/>
                <a:sym typeface="Century Gothic"/>
              </a:rPr>
              <a:t>respectively</a:t>
            </a:r>
            <a:r>
              <a:rPr lang="en" sz="1500">
                <a:solidFill>
                  <a:srgbClr val="000000"/>
                </a:solidFill>
                <a:highlight>
                  <a:schemeClr val="lt1"/>
                </a:highlight>
                <a:latin typeface="Century Gothic"/>
                <a:ea typeface="Century Gothic"/>
                <a:cs typeface="Century Gothic"/>
                <a:sym typeface="Century Gothic"/>
              </a:rPr>
              <a:t> and an output </a:t>
            </a:r>
            <a:r>
              <a:rPr i="1" lang="en" sz="1600">
                <a:solidFill>
                  <a:srgbClr val="000000"/>
                </a:solidFill>
                <a:highlight>
                  <a:schemeClr val="lt1"/>
                </a:highlight>
                <a:latin typeface="Times New Roman"/>
                <a:ea typeface="Times New Roman"/>
                <a:cs typeface="Times New Roman"/>
                <a:sym typeface="Times New Roman"/>
              </a:rPr>
              <a:t>f(x)</a:t>
            </a:r>
            <a:r>
              <a:rPr lang="en" sz="1500">
                <a:solidFill>
                  <a:srgbClr val="000000"/>
                </a:solidFill>
                <a:highlight>
                  <a:schemeClr val="lt1"/>
                </a:highlight>
                <a:latin typeface="Century Gothic"/>
                <a:ea typeface="Century Gothic"/>
                <a:cs typeface="Century Gothic"/>
                <a:sym typeface="Century Gothic"/>
              </a:rPr>
              <a:t> is generated. </a:t>
            </a:r>
            <a:br>
              <a:rPr lang="en" sz="1500">
                <a:solidFill>
                  <a:srgbClr val="000000"/>
                </a:solidFill>
                <a:highlight>
                  <a:schemeClr val="lt1"/>
                </a:highlight>
                <a:latin typeface="Century Gothic"/>
                <a:ea typeface="Century Gothic"/>
                <a:cs typeface="Century Gothic"/>
                <a:sym typeface="Century Gothic"/>
              </a:rPr>
            </a:br>
            <a:endParaRPr sz="1500">
              <a:solidFill>
                <a:srgbClr val="000000"/>
              </a:solidFill>
              <a:highlight>
                <a:schemeClr val="lt1"/>
              </a:highlight>
              <a:latin typeface="Century Gothic"/>
              <a:ea typeface="Century Gothic"/>
              <a:cs typeface="Century Gothic"/>
              <a:sym typeface="Century Gothic"/>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2"/>
          <p:cNvSpPr txBox="1"/>
          <p:nvPr>
            <p:ph type="title"/>
          </p:nvPr>
        </p:nvSpPr>
        <p:spPr>
          <a:xfrm>
            <a:off x="729450" y="632850"/>
            <a:ext cx="7688400" cy="535200"/>
          </a:xfrm>
          <a:prstGeom prst="rect">
            <a:avLst/>
          </a:prstGeom>
        </p:spPr>
        <p:txBody>
          <a:bodyPr anchorCtr="0" anchor="t" bIns="91425" lIns="91425" spcFirstLastPara="1" rIns="91425" wrap="square" tIns="91425">
            <a:noAutofit/>
          </a:bodyPr>
          <a:lstStyle/>
          <a:p>
            <a:pPr indent="0" lvl="0" marL="0" rtl="1" algn="l">
              <a:lnSpc>
                <a:spcPct val="115000"/>
              </a:lnSpc>
              <a:spcBef>
                <a:spcPts val="1200"/>
              </a:spcBef>
              <a:spcAft>
                <a:spcPts val="0"/>
              </a:spcAft>
              <a:buNone/>
            </a:pPr>
            <a:r>
              <a:rPr lang="en" sz="1800">
                <a:solidFill>
                  <a:srgbClr val="000000"/>
                </a:solidFill>
                <a:latin typeface="Century Gothic"/>
                <a:ea typeface="Century Gothic"/>
                <a:cs typeface="Century Gothic"/>
                <a:sym typeface="Century Gothic"/>
              </a:rPr>
              <a:t>Deep Recurrent Neural Networks</a:t>
            </a:r>
            <a:r>
              <a:rPr b="0" lang="en" sz="1200">
                <a:solidFill>
                  <a:srgbClr val="000000"/>
                </a:solidFill>
                <a:latin typeface="Arial"/>
                <a:ea typeface="Arial"/>
                <a:cs typeface="Arial"/>
                <a:sym typeface="Arial"/>
              </a:rPr>
              <a:t> </a:t>
            </a:r>
            <a:endParaRPr sz="18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606" name="Google Shape;606;p82"/>
          <p:cNvSpPr txBox="1"/>
          <p:nvPr>
            <p:ph idx="1" type="body"/>
          </p:nvPr>
        </p:nvSpPr>
        <p:spPr>
          <a:xfrm>
            <a:off x="729325" y="1179400"/>
            <a:ext cx="78432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Deep Recurrent Neural Networks (DRNNs) are in theory a really easy concept.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To construct a deep RNN with </a:t>
            </a:r>
            <a:r>
              <a:rPr i="1" lang="en" sz="1600">
                <a:solidFill>
                  <a:srgbClr val="000000"/>
                </a:solidFill>
                <a:latin typeface="Times New Roman"/>
                <a:ea typeface="Times New Roman"/>
                <a:cs typeface="Times New Roman"/>
                <a:sym typeface="Times New Roman"/>
              </a:rPr>
              <a:t>k</a:t>
            </a:r>
            <a:r>
              <a:rPr lang="en" sz="1500">
                <a:solidFill>
                  <a:srgbClr val="000000"/>
                </a:solidFill>
                <a:latin typeface="Century Gothic"/>
                <a:ea typeface="Century Gothic"/>
                <a:cs typeface="Century Gothic"/>
                <a:sym typeface="Century Gothic"/>
              </a:rPr>
              <a:t> hidden layers we simply stack ordinary RNNs of any type on top of each other. Each hidden state             is passed to the next time step of the current layer                 as well as the current time step of the next layer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For the first layer we compute the hidden state as proposed in the previous models while for the subsequent layer we use the hidden state from the previous layer is treated as input.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The output is then computed where we only use the hidden state of layer</a:t>
            </a:r>
            <a:r>
              <a:rPr lang="en" sz="1500">
                <a:solidFill>
                  <a:srgbClr val="000000"/>
                </a:solidFill>
                <a:latin typeface="Century Gothic"/>
                <a:ea typeface="Century Gothic"/>
                <a:cs typeface="Century Gothic"/>
                <a:sym typeface="Century Gothic"/>
              </a:rPr>
              <a:t> </a:t>
            </a:r>
            <a:r>
              <a:rPr i="1" lang="en" sz="1600">
                <a:solidFill>
                  <a:srgbClr val="000000"/>
                </a:solidFill>
                <a:latin typeface="Times New Roman"/>
                <a:ea typeface="Times New Roman"/>
                <a:cs typeface="Times New Roman"/>
                <a:sym typeface="Times New Roman"/>
              </a:rPr>
              <a:t>k</a:t>
            </a:r>
            <a:r>
              <a:rPr lang="en" sz="1500">
                <a:solidFill>
                  <a:srgbClr val="000000"/>
                </a:solidFill>
                <a:latin typeface="Century Gothic"/>
                <a:ea typeface="Century Gothic"/>
                <a:cs typeface="Century Gothic"/>
                <a:sym typeface="Century Gothic"/>
              </a:rPr>
              <a: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30000"/>
              </a:lnSpc>
              <a:spcBef>
                <a:spcPts val="120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607" name="Google Shape;607;p82"/>
          <p:cNvPicPr preferRelativeResize="0"/>
          <p:nvPr/>
        </p:nvPicPr>
        <p:blipFill>
          <a:blip r:embed="rId3">
            <a:alphaModFix/>
          </a:blip>
          <a:stretch>
            <a:fillRect/>
          </a:stretch>
        </p:blipFill>
        <p:spPr>
          <a:xfrm>
            <a:off x="5047775" y="2139225"/>
            <a:ext cx="649900" cy="265650"/>
          </a:xfrm>
          <a:prstGeom prst="rect">
            <a:avLst/>
          </a:prstGeom>
          <a:noFill/>
          <a:ln>
            <a:noFill/>
          </a:ln>
        </p:spPr>
      </p:pic>
      <p:pic>
        <p:nvPicPr>
          <p:cNvPr id="608" name="Google Shape;608;p82"/>
          <p:cNvPicPr preferRelativeResize="0"/>
          <p:nvPr/>
        </p:nvPicPr>
        <p:blipFill>
          <a:blip r:embed="rId4">
            <a:alphaModFix/>
          </a:blip>
          <a:stretch>
            <a:fillRect/>
          </a:stretch>
        </p:blipFill>
        <p:spPr>
          <a:xfrm>
            <a:off x="3089525" y="2438925"/>
            <a:ext cx="764336" cy="265650"/>
          </a:xfrm>
          <a:prstGeom prst="rect">
            <a:avLst/>
          </a:prstGeom>
          <a:noFill/>
          <a:ln>
            <a:noFill/>
          </a:ln>
        </p:spPr>
      </p:pic>
      <p:pic>
        <p:nvPicPr>
          <p:cNvPr id="609" name="Google Shape;609;p82"/>
          <p:cNvPicPr preferRelativeResize="0"/>
          <p:nvPr/>
        </p:nvPicPr>
        <p:blipFill>
          <a:blip r:embed="rId5">
            <a:alphaModFix/>
          </a:blip>
          <a:stretch>
            <a:fillRect/>
          </a:stretch>
        </p:blipFill>
        <p:spPr>
          <a:xfrm>
            <a:off x="792575" y="2780775"/>
            <a:ext cx="764325" cy="2547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3"/>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Visualisation of the model:</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615" name="Google Shape;615;p83"/>
          <p:cNvPicPr preferRelativeResize="0"/>
          <p:nvPr/>
        </p:nvPicPr>
        <p:blipFill>
          <a:blip r:embed="rId3">
            <a:alphaModFix/>
          </a:blip>
          <a:stretch>
            <a:fillRect/>
          </a:stretch>
        </p:blipFill>
        <p:spPr>
          <a:xfrm>
            <a:off x="4441600" y="1163725"/>
            <a:ext cx="3494392" cy="390367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4"/>
          <p:cNvSpPr txBox="1"/>
          <p:nvPr>
            <p:ph type="title"/>
          </p:nvPr>
        </p:nvSpPr>
        <p:spPr>
          <a:xfrm>
            <a:off x="729450" y="632850"/>
            <a:ext cx="7688400" cy="535200"/>
          </a:xfrm>
          <a:prstGeom prst="rect">
            <a:avLst/>
          </a:prstGeom>
        </p:spPr>
        <p:txBody>
          <a:bodyPr anchorCtr="0" anchor="t" bIns="91425" lIns="91425" spcFirstLastPara="1" rIns="91425" wrap="square" tIns="91425">
            <a:noAutofit/>
          </a:bodyPr>
          <a:lstStyle/>
          <a:p>
            <a:pPr indent="0" lvl="0" marL="0" rtl="1" algn="l">
              <a:lnSpc>
                <a:spcPct val="115000"/>
              </a:lnSpc>
              <a:spcBef>
                <a:spcPts val="1200"/>
              </a:spcBef>
              <a:spcAft>
                <a:spcPts val="0"/>
              </a:spcAft>
              <a:buNone/>
            </a:pPr>
            <a:r>
              <a:rPr lang="en" sz="1800">
                <a:solidFill>
                  <a:srgbClr val="000000"/>
                </a:solidFill>
                <a:latin typeface="Century Gothic"/>
                <a:ea typeface="Century Gothic"/>
                <a:cs typeface="Century Gothic"/>
                <a:sym typeface="Century Gothic"/>
              </a:rPr>
              <a:t>Bidirectional</a:t>
            </a:r>
            <a:r>
              <a:rPr lang="en" sz="1800">
                <a:solidFill>
                  <a:srgbClr val="000000"/>
                </a:solidFill>
                <a:latin typeface="Century Gothic"/>
                <a:ea typeface="Century Gothic"/>
                <a:cs typeface="Century Gothic"/>
                <a:sym typeface="Century Gothic"/>
              </a:rPr>
              <a:t> Recurrent Neural Networks </a:t>
            </a:r>
            <a:endParaRPr sz="18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621" name="Google Shape;621;p84"/>
          <p:cNvSpPr txBox="1"/>
          <p:nvPr>
            <p:ph idx="1" type="body"/>
          </p:nvPr>
        </p:nvSpPr>
        <p:spPr>
          <a:xfrm>
            <a:off x="729325" y="1255600"/>
            <a:ext cx="78432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Sometimes it’s not just about learning from the past to predict the future, but we also need to look into the future to fix the past.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In speech recognition and handwriting recognition tasks, where there could be considerable ambiguity given just one part of the input, we often need to know what’s coming next to better understand the context and detect the present.</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does introduce the obvious challenge of how much into the future we need to look into, because if we have to wait to see all inputs then the entire operation will become costly. In addition, in cases like speech recognition, waiting till an entire sentence is spoken might make for a less compelling use case.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5"/>
          <p:cNvSpPr txBox="1"/>
          <p:nvPr>
            <p:ph idx="1" type="body"/>
          </p:nvPr>
        </p:nvSpPr>
        <p:spPr>
          <a:xfrm>
            <a:off x="729325" y="1255600"/>
            <a:ext cx="76884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For example: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"He said, </a:t>
            </a:r>
            <a:r>
              <a:rPr i="1" lang="en" sz="1500" u="sng">
                <a:solidFill>
                  <a:srgbClr val="000000"/>
                </a:solidFill>
                <a:highlight>
                  <a:srgbClr val="FFFFFF"/>
                </a:highlight>
                <a:latin typeface="Century Gothic"/>
                <a:ea typeface="Century Gothic"/>
                <a:cs typeface="Century Gothic"/>
                <a:sym typeface="Century Gothic"/>
              </a:rPr>
              <a:t>Teddy</a:t>
            </a:r>
            <a:r>
              <a:rPr lang="en" sz="1500">
                <a:solidFill>
                  <a:srgbClr val="000000"/>
                </a:solidFill>
                <a:highlight>
                  <a:srgbClr val="FFFFFF"/>
                </a:highlight>
                <a:latin typeface="Century Gothic"/>
                <a:ea typeface="Century Gothic"/>
                <a:cs typeface="Century Gothic"/>
                <a:sym typeface="Century Gothic"/>
              </a:rPr>
              <a:t> bears are on sale"</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"He said, </a:t>
            </a:r>
            <a:r>
              <a:rPr i="1" lang="en" sz="1500" u="sng">
                <a:solidFill>
                  <a:srgbClr val="000000"/>
                </a:solidFill>
                <a:highlight>
                  <a:srgbClr val="FFFFFF"/>
                </a:highlight>
                <a:latin typeface="Century Gothic"/>
                <a:ea typeface="Century Gothic"/>
                <a:cs typeface="Century Gothic"/>
                <a:sym typeface="Century Gothic"/>
              </a:rPr>
              <a:t>Teddy</a:t>
            </a:r>
            <a:r>
              <a:rPr lang="en" sz="1500">
                <a:solidFill>
                  <a:srgbClr val="000000"/>
                </a:solidFill>
                <a:highlight>
                  <a:srgbClr val="FFFFFF"/>
                </a:highlight>
                <a:latin typeface="Century Gothic"/>
                <a:ea typeface="Century Gothic"/>
                <a:cs typeface="Century Gothic"/>
                <a:sym typeface="Century Gothic"/>
              </a:rPr>
              <a:t> Roosevelt was a great president"</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br>
              <a:rPr lang="en" sz="1500">
                <a:solidFill>
                  <a:srgbClr val="000000"/>
                </a:solidFill>
                <a:highlight>
                  <a:srgbClr val="FFFFFF"/>
                </a:highlight>
                <a:latin typeface="Century Gothic"/>
                <a:ea typeface="Century Gothic"/>
                <a:cs typeface="Century Gothic"/>
                <a:sym typeface="Century Gothic"/>
              </a:rPr>
            </a:br>
            <a:r>
              <a:rPr lang="en" sz="1500">
                <a:solidFill>
                  <a:srgbClr val="000000"/>
                </a:solidFill>
                <a:highlight>
                  <a:srgbClr val="FFFFFF"/>
                </a:highlight>
                <a:latin typeface="Century Gothic"/>
                <a:ea typeface="Century Gothic"/>
                <a:cs typeface="Century Gothic"/>
                <a:sym typeface="Century Gothic"/>
              </a:rPr>
              <a:t>Visualisation of the model:</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627" name="Google Shape;627;p85"/>
          <p:cNvPicPr preferRelativeResize="0"/>
          <p:nvPr/>
        </p:nvPicPr>
        <p:blipFill>
          <a:blip r:embed="rId3">
            <a:alphaModFix/>
          </a:blip>
          <a:stretch>
            <a:fillRect/>
          </a:stretch>
        </p:blipFill>
        <p:spPr>
          <a:xfrm>
            <a:off x="4985300" y="2332975"/>
            <a:ext cx="3340995" cy="27344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6"/>
          <p:cNvSpPr txBox="1"/>
          <p:nvPr>
            <p:ph idx="1" type="body"/>
          </p:nvPr>
        </p:nvSpPr>
        <p:spPr>
          <a:xfrm>
            <a:off x="761125" y="1271450"/>
            <a:ext cx="8286000" cy="4093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u="sng">
                <a:solidFill>
                  <a:srgbClr val="000000"/>
                </a:solidFill>
                <a:highlight>
                  <a:srgbClr val="FFFFFF"/>
                </a:highlight>
                <a:latin typeface="Century Gothic"/>
                <a:ea typeface="Century Gothic"/>
                <a:cs typeface="Century Gothic"/>
                <a:sym typeface="Century Gothic"/>
              </a:rPr>
              <a:t>Advantages:</a:t>
            </a:r>
            <a:endParaRPr sz="1500" u="sng">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a:t>
            </a:r>
            <a:r>
              <a:rPr lang="en" sz="1500">
                <a:solidFill>
                  <a:srgbClr val="000000"/>
                </a:solidFill>
                <a:latin typeface="Century Gothic"/>
                <a:ea typeface="Century Gothic"/>
                <a:cs typeface="Century Gothic"/>
                <a:sym typeface="Century Gothic"/>
              </a:rPr>
              <a:t>  </a:t>
            </a:r>
            <a:r>
              <a:rPr lang="en" sz="1500">
                <a:solidFill>
                  <a:srgbClr val="000000"/>
                </a:solidFill>
                <a:highlight>
                  <a:srgbClr val="FFFFFF"/>
                </a:highlight>
                <a:latin typeface="Century Gothic"/>
                <a:ea typeface="Century Gothic"/>
                <a:cs typeface="Century Gothic"/>
                <a:sym typeface="Century Gothic"/>
              </a:rPr>
              <a:t>An RNN remembers each and every information through time. It is useful in time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      series prediction only because of the feature to remember previous inputs as well.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      This is called Long Short Term Memory.</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Weights are shared across time.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Possibility of processing input of any length.</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It helps to assess the impact that a given input variable has on a network output.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u="sng">
                <a:solidFill>
                  <a:srgbClr val="000000"/>
                </a:solidFill>
                <a:highlight>
                  <a:schemeClr val="lt1"/>
                </a:highlight>
                <a:latin typeface="Century Gothic"/>
                <a:ea typeface="Century Gothic"/>
                <a:cs typeface="Century Gothic"/>
                <a:sym typeface="Century Gothic"/>
              </a:rPr>
              <a:t>Disadvantages:</a:t>
            </a:r>
            <a:endParaRPr sz="1500" u="sng">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000000"/>
                </a:solidFill>
                <a:latin typeface="Century Gothic"/>
                <a:ea typeface="Century Gothic"/>
                <a:cs typeface="Century Gothic"/>
                <a:sym typeface="Century Gothic"/>
              </a:rPr>
              <a:t>Gradient vanishing and exploding problems.</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222222"/>
                </a:solidFill>
                <a:highlight>
                  <a:srgbClr val="FFFFFF"/>
                </a:highlight>
                <a:latin typeface="Century Gothic"/>
                <a:ea typeface="Century Gothic"/>
                <a:cs typeface="Century Gothic"/>
                <a:sym typeface="Century Gothic"/>
              </a:rPr>
              <a:t>Computation being slow.</a:t>
            </a:r>
            <a:endParaRPr sz="1500">
              <a:solidFill>
                <a:srgbClr val="222222"/>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  </a:t>
            </a:r>
            <a:r>
              <a:rPr lang="en" sz="1500">
                <a:solidFill>
                  <a:srgbClr val="222222"/>
                </a:solidFill>
                <a:highlight>
                  <a:schemeClr val="lt1"/>
                </a:highlight>
                <a:latin typeface="Century Gothic"/>
                <a:ea typeface="Century Gothic"/>
                <a:cs typeface="Century Gothic"/>
                <a:sym typeface="Century Gothic"/>
              </a:rPr>
              <a:t>Difficulty of accessing information from a long time ago.</a:t>
            </a:r>
            <a:endParaRPr sz="1500">
              <a:solidFill>
                <a:srgbClr val="000000"/>
              </a:solidFill>
              <a:highlight>
                <a:srgbClr val="FFFFFF"/>
              </a:highlight>
              <a:latin typeface="Century Gothic"/>
              <a:ea typeface="Century Gothic"/>
              <a:cs typeface="Century Gothic"/>
              <a:sym typeface="Century Gothic"/>
            </a:endParaRPr>
          </a:p>
        </p:txBody>
      </p:sp>
      <p:sp>
        <p:nvSpPr>
          <p:cNvPr id="633" name="Google Shape;633;p86"/>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252525"/>
                </a:solidFill>
                <a:latin typeface="Century Gothic"/>
                <a:ea typeface="Century Gothic"/>
                <a:cs typeface="Century Gothic"/>
                <a:sym typeface="Century Gothic"/>
              </a:rPr>
              <a:t>Summary RNNs</a:t>
            </a:r>
            <a:endParaRPr sz="1800">
              <a:solidFill>
                <a:srgbClr val="000000"/>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t/>
            </a:r>
            <a:endParaRPr sz="1800">
              <a:solidFill>
                <a:srgbClr val="000000"/>
              </a:solidFill>
              <a:highlight>
                <a:srgbClr val="FFFFFF"/>
              </a:highlight>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ph type="title"/>
          </p:nvPr>
        </p:nvSpPr>
        <p:spPr>
          <a:xfrm>
            <a:off x="768900" y="68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entury Gothic"/>
                <a:ea typeface="Century Gothic"/>
                <a:cs typeface="Century Gothic"/>
                <a:sym typeface="Century Gothic"/>
              </a:rPr>
              <a:t>Autoencoders</a:t>
            </a:r>
            <a:endParaRPr sz="2000">
              <a:latin typeface="Century Gothic"/>
              <a:ea typeface="Century Gothic"/>
              <a:cs typeface="Century Gothic"/>
              <a:sym typeface="Century Gothic"/>
            </a:endParaRPr>
          </a:p>
        </p:txBody>
      </p:sp>
      <p:sp>
        <p:nvSpPr>
          <p:cNvPr id="639" name="Google Shape;639;p87"/>
          <p:cNvSpPr txBox="1"/>
          <p:nvPr>
            <p:ph idx="1" type="body"/>
          </p:nvPr>
        </p:nvSpPr>
        <p:spPr>
          <a:xfrm>
            <a:off x="768900" y="1285325"/>
            <a:ext cx="7783200" cy="3718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An autoencoder is a unsupervised artificial neural network used for learning a lower-dimensional feature representation of unlabeled data.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The model consists of two parts: an encoder and a decoder.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In between the two, there is a hidden layer sometimes referred to as the code or the latent layer. The input and the output have the same dimension and the latent layer is of a lower dimension. This is called an under</a:t>
            </a:r>
            <a:r>
              <a:rPr lang="en" sz="1500">
                <a:solidFill>
                  <a:srgbClr val="000000"/>
                </a:solidFill>
                <a:latin typeface="Century Gothic"/>
                <a:ea typeface="Century Gothic"/>
                <a:cs typeface="Century Gothic"/>
                <a:sym typeface="Century Gothic"/>
              </a:rPr>
              <a:t>complete</a:t>
            </a:r>
            <a:r>
              <a:rPr lang="en" sz="1500">
                <a:solidFill>
                  <a:srgbClr val="000000"/>
                </a:solidFill>
                <a:latin typeface="Century Gothic"/>
                <a:ea typeface="Century Gothic"/>
                <a:cs typeface="Century Gothic"/>
                <a:sym typeface="Century Gothic"/>
              </a:rPr>
              <a:t> autoencoder.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640" name="Google Shape;640;p87"/>
          <p:cNvPicPr preferRelativeResize="0"/>
          <p:nvPr/>
        </p:nvPicPr>
        <p:blipFill rotWithShape="1">
          <a:blip r:embed="rId3">
            <a:alphaModFix/>
          </a:blip>
          <a:srcRect b="0" l="16221" r="15276" t="-3831"/>
          <a:stretch/>
        </p:blipFill>
        <p:spPr>
          <a:xfrm>
            <a:off x="4192200" y="3302200"/>
            <a:ext cx="2219299" cy="17016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8"/>
          <p:cNvSpPr txBox="1"/>
          <p:nvPr>
            <p:ph idx="1" type="body"/>
          </p:nvPr>
        </p:nvSpPr>
        <p:spPr>
          <a:xfrm>
            <a:off x="768900" y="1316350"/>
            <a:ext cx="7692000" cy="3845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With this design, we impose a bottleneck in the network which forces a compressed knowledge representation of the original input.</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If the input features were each independent of one another, this compression and subsequent reconstruction would be a very difficult task. However, if some sort of structure exists in the data (ie. correlations between input features), this structure can be learned and consequently leveraged when forcing the input through the network's bottleneck.</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1000"/>
              </a:spcAft>
              <a:buNone/>
            </a:pPr>
            <a:r>
              <a:rPr lang="en" sz="1500">
                <a:solidFill>
                  <a:srgbClr val="000000"/>
                </a:solidFill>
                <a:highlight>
                  <a:srgbClr val="FFFFFF"/>
                </a:highlight>
                <a:latin typeface="Century Gothic"/>
                <a:ea typeface="Century Gothic"/>
                <a:cs typeface="Century Gothic"/>
                <a:sym typeface="Century Gothic"/>
              </a:rPr>
              <a:t>A bottleneck constrains the amount of information that can traverse the full network, forcing a learned compression of the input data.</a:t>
            </a:r>
            <a:endParaRPr sz="1500">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9"/>
          <p:cNvSpPr txBox="1"/>
          <p:nvPr>
            <p:ph idx="1" type="body"/>
          </p:nvPr>
        </p:nvSpPr>
        <p:spPr>
          <a:xfrm>
            <a:off x="768900" y="1316350"/>
            <a:ext cx="7692000" cy="3845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chemeClr val="lt1"/>
                </a:highlight>
                <a:latin typeface="Century Gothic"/>
                <a:ea typeface="Century Gothic"/>
                <a:cs typeface="Century Gothic"/>
                <a:sym typeface="Century Gothic"/>
              </a:rPr>
              <a:t>Visualisation of the model:</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0"/>
              </a:spcBef>
              <a:spcAft>
                <a:spcPts val="10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651" name="Google Shape;651;p89"/>
          <p:cNvPicPr preferRelativeResize="0"/>
          <p:nvPr/>
        </p:nvPicPr>
        <p:blipFill>
          <a:blip r:embed="rId3">
            <a:alphaModFix/>
          </a:blip>
          <a:stretch>
            <a:fillRect/>
          </a:stretch>
        </p:blipFill>
        <p:spPr>
          <a:xfrm>
            <a:off x="2663100" y="1734800"/>
            <a:ext cx="4554251" cy="31533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ph idx="1" type="body"/>
          </p:nvPr>
        </p:nvSpPr>
        <p:spPr>
          <a:xfrm>
            <a:off x="768900" y="1288450"/>
            <a:ext cx="7874700" cy="3280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The idea is to represent the data with only its most important features, thus reducing its dimension. This is done by the encoder.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The decoder then, reconstructs the data from the compressed code, resulting in an approximation of the original output.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The network is trained by minimizing the reconstruction error, comparing the output to the input.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Encoder:</a:t>
            </a:r>
            <a:endParaRPr sz="15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lang="en" sz="1500">
                <a:solidFill>
                  <a:srgbClr val="000000"/>
                </a:solidFill>
                <a:latin typeface="Century Gothic"/>
                <a:ea typeface="Century Gothic"/>
                <a:cs typeface="Century Gothic"/>
                <a:sym typeface="Century Gothic"/>
              </a:rPr>
              <a:t>Decoder:</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Loss function:</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latin typeface="Century Gothic"/>
              <a:ea typeface="Century Gothic"/>
              <a:cs typeface="Century Gothic"/>
              <a:sym typeface="Century Gothic"/>
            </a:endParaRPr>
          </a:p>
        </p:txBody>
      </p:sp>
      <p:pic>
        <p:nvPicPr>
          <p:cNvPr id="657" name="Google Shape;657;p90"/>
          <p:cNvPicPr preferRelativeResize="0"/>
          <p:nvPr/>
        </p:nvPicPr>
        <p:blipFill>
          <a:blip r:embed="rId3">
            <a:alphaModFix/>
          </a:blip>
          <a:stretch>
            <a:fillRect/>
          </a:stretch>
        </p:blipFill>
        <p:spPr>
          <a:xfrm>
            <a:off x="1879725" y="3434775"/>
            <a:ext cx="1224900" cy="570000"/>
          </a:xfrm>
          <a:prstGeom prst="rect">
            <a:avLst/>
          </a:prstGeom>
          <a:noFill/>
          <a:ln>
            <a:noFill/>
          </a:ln>
        </p:spPr>
      </p:pic>
      <p:pic>
        <p:nvPicPr>
          <p:cNvPr id="658" name="Google Shape;658;p90"/>
          <p:cNvPicPr preferRelativeResize="0"/>
          <p:nvPr/>
        </p:nvPicPr>
        <p:blipFill>
          <a:blip r:embed="rId4">
            <a:alphaModFix/>
          </a:blip>
          <a:stretch>
            <a:fillRect/>
          </a:stretch>
        </p:blipFill>
        <p:spPr>
          <a:xfrm>
            <a:off x="2266950" y="4004775"/>
            <a:ext cx="3333750" cy="430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1"/>
          <p:cNvSpPr txBox="1"/>
          <p:nvPr>
            <p:ph idx="1" type="body"/>
          </p:nvPr>
        </p:nvSpPr>
        <p:spPr>
          <a:xfrm>
            <a:off x="773675" y="1297925"/>
            <a:ext cx="8058600" cy="3735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Because neural networks are capable of learning nonlinear relationships, this can be thought of as a more p</a:t>
            </a:r>
            <a:r>
              <a:rPr lang="en" sz="1500">
                <a:solidFill>
                  <a:srgbClr val="000000"/>
                </a:solidFill>
                <a:highlight>
                  <a:srgbClr val="FFFFFF"/>
                </a:highlight>
                <a:latin typeface="Century Gothic"/>
                <a:ea typeface="Century Gothic"/>
                <a:cs typeface="Century Gothic"/>
                <a:sym typeface="Century Gothic"/>
              </a:rPr>
              <a:t>o</a:t>
            </a:r>
            <a:r>
              <a:rPr lang="en" sz="1500">
                <a:solidFill>
                  <a:srgbClr val="000000"/>
                </a:solidFill>
                <a:highlight>
                  <a:srgbClr val="FFFFFF"/>
                </a:highlight>
                <a:latin typeface="Century Gothic"/>
                <a:ea typeface="Century Gothic"/>
                <a:cs typeface="Century Gothic"/>
                <a:sym typeface="Century Gothic"/>
              </a:rPr>
              <a:t>werful (nonlinear) generalization of </a:t>
            </a:r>
            <a:r>
              <a:rPr lang="en" sz="1500">
                <a:solidFill>
                  <a:srgbClr val="000000"/>
                </a:solidFill>
                <a:highlight>
                  <a:srgbClr val="FFFFFF"/>
                </a:highlight>
                <a:uFill>
                  <a:noFill/>
                </a:uFill>
                <a:latin typeface="Century Gothic"/>
                <a:ea typeface="Century Gothic"/>
                <a:cs typeface="Century Gothic"/>
                <a:sym typeface="Century Gothic"/>
                <a:hlinkClick r:id="rId3">
                  <a:extLst>
                    <a:ext uri="{A12FA001-AC4F-418D-AE19-62706E023703}">
                      <ahyp:hlinkClr val="tx"/>
                    </a:ext>
                  </a:extLst>
                </a:hlinkClick>
              </a:rPr>
              <a:t>PCA</a:t>
            </a:r>
            <a:r>
              <a:rPr lang="en" sz="1500">
                <a:solidFill>
                  <a:srgbClr val="000000"/>
                </a:solidFill>
                <a:highlight>
                  <a:srgbClr val="FFFFFF"/>
                </a:highlight>
                <a:latin typeface="Century Gothic"/>
                <a:ea typeface="Century Gothic"/>
                <a:cs typeface="Century Gothic"/>
                <a:sym typeface="Century Gothic"/>
              </a:rPr>
              <a:t>.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highlight>
                  <a:srgbClr val="FFFFFF"/>
                </a:highlight>
                <a:latin typeface="Century Gothic"/>
                <a:ea typeface="Century Gothic"/>
                <a:cs typeface="Century Gothic"/>
                <a:sym typeface="Century Gothic"/>
              </a:rPr>
              <a:t>Whereas PCA attempts to discover a lower dimensional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hyperplane which describes the original data,</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autoencoders are capable of learning</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non-linear manifolds.</a:t>
            </a:r>
            <a:endParaRPr sz="1500">
              <a:solidFill>
                <a:srgbClr val="000000"/>
              </a:solidFill>
              <a:latin typeface="Century Gothic"/>
              <a:ea typeface="Century Gothic"/>
              <a:cs typeface="Century Gothic"/>
              <a:sym typeface="Century Gothic"/>
            </a:endParaRPr>
          </a:p>
        </p:txBody>
      </p:sp>
      <p:pic>
        <p:nvPicPr>
          <p:cNvPr id="664" name="Google Shape;664;p91"/>
          <p:cNvPicPr preferRelativeResize="0"/>
          <p:nvPr/>
        </p:nvPicPr>
        <p:blipFill rotWithShape="1">
          <a:blip r:embed="rId4">
            <a:alphaModFix/>
          </a:blip>
          <a:srcRect b="11111" l="9779" r="6278" t="10191"/>
          <a:stretch/>
        </p:blipFill>
        <p:spPr>
          <a:xfrm>
            <a:off x="5522650" y="2481700"/>
            <a:ext cx="3166350" cy="2551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772200" y="1150475"/>
            <a:ext cx="7904400" cy="3874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rgbClr val="000000"/>
                </a:solidFill>
                <a:highlight>
                  <a:schemeClr val="lt1"/>
                </a:highlight>
                <a:latin typeface="Century Gothic"/>
                <a:ea typeface="Century Gothic"/>
                <a:cs typeface="Century Gothic"/>
                <a:sym typeface="Century Gothic"/>
              </a:rPr>
              <a:t>The parameters of the function consist of the learned bias and weights.</a:t>
            </a:r>
            <a:br>
              <a:rPr lang="en" sz="1500">
                <a:solidFill>
                  <a:srgbClr val="000000"/>
                </a:solidFill>
                <a:highlight>
                  <a:schemeClr val="lt1"/>
                </a:highlight>
                <a:latin typeface="Century Gothic"/>
                <a:ea typeface="Century Gothic"/>
                <a:cs typeface="Century Gothic"/>
                <a:sym typeface="Century Gothic"/>
              </a:rPr>
            </a:br>
            <a:r>
              <a:rPr lang="en" sz="1500">
                <a:solidFill>
                  <a:srgbClr val="000000"/>
                </a:solidFill>
                <a:highlight>
                  <a:schemeClr val="lt1"/>
                </a:highlight>
                <a:latin typeface="Century Gothic"/>
                <a:ea typeface="Century Gothic"/>
                <a:cs typeface="Century Gothic"/>
                <a:sym typeface="Century Gothic"/>
              </a:rPr>
              <a:t>The bias </a:t>
            </a:r>
            <a:r>
              <a:rPr b="1" i="1" lang="en" sz="1600">
                <a:solidFill>
                  <a:srgbClr val="000000"/>
                </a:solidFill>
                <a:highlight>
                  <a:schemeClr val="lt1"/>
                </a:highlight>
                <a:latin typeface="Times New Roman"/>
                <a:ea typeface="Times New Roman"/>
                <a:cs typeface="Times New Roman"/>
                <a:sym typeface="Times New Roman"/>
              </a:rPr>
              <a:t>b</a:t>
            </a:r>
            <a:r>
              <a:rPr b="1" lang="en" sz="1500">
                <a:solidFill>
                  <a:srgbClr val="000000"/>
                </a:solidFill>
                <a:highlight>
                  <a:schemeClr val="lt1"/>
                </a:highlight>
                <a:latin typeface="Century Gothic"/>
                <a:ea typeface="Century Gothic"/>
                <a:cs typeface="Century Gothic"/>
                <a:sym typeface="Century Gothic"/>
              </a:rPr>
              <a:t> </a:t>
            </a:r>
            <a:r>
              <a:rPr lang="en" sz="1500">
                <a:solidFill>
                  <a:srgbClr val="000000"/>
                </a:solidFill>
                <a:highlight>
                  <a:schemeClr val="lt1"/>
                </a:highlight>
                <a:latin typeface="Century Gothic"/>
                <a:ea typeface="Century Gothic"/>
                <a:cs typeface="Century Gothic"/>
                <a:sym typeface="Century Gothic"/>
              </a:rPr>
              <a:t>is a real number and </a:t>
            </a:r>
            <a:r>
              <a:rPr b="1" i="1" lang="en" sz="1600">
                <a:solidFill>
                  <a:srgbClr val="000000"/>
                </a:solidFill>
                <a:highlight>
                  <a:schemeClr val="lt1"/>
                </a:highlight>
                <a:latin typeface="Times New Roman"/>
                <a:ea typeface="Times New Roman"/>
                <a:cs typeface="Times New Roman"/>
                <a:sym typeface="Times New Roman"/>
              </a:rPr>
              <a:t>W </a:t>
            </a:r>
            <a:r>
              <a:rPr lang="en" sz="1500">
                <a:solidFill>
                  <a:srgbClr val="000000"/>
                </a:solidFill>
                <a:highlight>
                  <a:schemeClr val="lt1"/>
                </a:highlight>
                <a:latin typeface="Century Gothic"/>
                <a:ea typeface="Century Gothic"/>
                <a:cs typeface="Century Gothic"/>
                <a:sym typeface="Century Gothic"/>
              </a:rPr>
              <a:t>is a vector with same size as the inputs. </a:t>
            </a:r>
            <a:r>
              <a:rPr b="1" i="1" lang="en" sz="1600">
                <a:solidFill>
                  <a:srgbClr val="000000"/>
                </a:solidFill>
                <a:highlight>
                  <a:schemeClr val="lt1"/>
                </a:highlight>
                <a:latin typeface="Times New Roman"/>
                <a:ea typeface="Times New Roman"/>
                <a:cs typeface="Times New Roman"/>
                <a:sym typeface="Times New Roman"/>
              </a:rPr>
              <a:t>X </a:t>
            </a:r>
            <a:r>
              <a:rPr lang="en" sz="1500">
                <a:solidFill>
                  <a:srgbClr val="000000"/>
                </a:solidFill>
                <a:highlight>
                  <a:schemeClr val="lt1"/>
                </a:highlight>
                <a:latin typeface="Century Gothic"/>
                <a:ea typeface="Century Gothic"/>
                <a:cs typeface="Century Gothic"/>
                <a:sym typeface="Century Gothic"/>
              </a:rPr>
              <a:t>is a vector of the input </a:t>
            </a:r>
            <a:r>
              <a:rPr i="1" lang="en" sz="1600">
                <a:solidFill>
                  <a:srgbClr val="000000"/>
                </a:solidFill>
                <a:highlight>
                  <a:schemeClr val="lt1"/>
                </a:highlight>
                <a:latin typeface="Times New Roman"/>
                <a:ea typeface="Times New Roman"/>
                <a:cs typeface="Times New Roman"/>
                <a:sym typeface="Times New Roman"/>
              </a:rPr>
              <a:t>n </a:t>
            </a:r>
            <a:r>
              <a:rPr lang="en" sz="1500">
                <a:solidFill>
                  <a:srgbClr val="000000"/>
                </a:solidFill>
                <a:highlight>
                  <a:schemeClr val="lt1"/>
                </a:highlight>
                <a:latin typeface="Century Gothic"/>
                <a:ea typeface="Century Gothic"/>
                <a:cs typeface="Century Gothic"/>
                <a:sym typeface="Century Gothic"/>
              </a:rPr>
              <a:t>variables. For a given input </a:t>
            </a:r>
            <a:r>
              <a:rPr b="1" i="1" lang="en" sz="1600">
                <a:solidFill>
                  <a:srgbClr val="000000"/>
                </a:solidFill>
                <a:highlight>
                  <a:schemeClr val="lt1"/>
                </a:highlight>
                <a:latin typeface="Times New Roman"/>
                <a:ea typeface="Times New Roman"/>
                <a:cs typeface="Times New Roman"/>
                <a:sym typeface="Times New Roman"/>
              </a:rPr>
              <a:t>X</a:t>
            </a:r>
            <a:r>
              <a:rPr lang="en" sz="1500">
                <a:solidFill>
                  <a:srgbClr val="000000"/>
                </a:solidFill>
                <a:highlight>
                  <a:schemeClr val="lt1"/>
                </a:highlight>
                <a:latin typeface="Century Gothic"/>
                <a:ea typeface="Century Gothic"/>
                <a:cs typeface="Century Gothic"/>
                <a:sym typeface="Century Gothic"/>
              </a:rPr>
              <a:t>, the output is either a ‘1’ or a ‘0’.</a:t>
            </a:r>
            <a:br>
              <a:rPr b="1" lang="en" sz="1500">
                <a:solidFill>
                  <a:srgbClr val="000000"/>
                </a:solidFill>
                <a:highlight>
                  <a:schemeClr val="lt1"/>
                </a:highlight>
                <a:latin typeface="Century Gothic"/>
                <a:ea typeface="Century Gothic"/>
                <a:cs typeface="Century Gothic"/>
                <a:sym typeface="Century Gothic"/>
              </a:rPr>
            </a:br>
            <a:br>
              <a:rPr b="1" lang="en" sz="1500">
                <a:solidFill>
                  <a:srgbClr val="000000"/>
                </a:solidFill>
                <a:highlight>
                  <a:schemeClr val="lt1"/>
                </a:highlight>
                <a:latin typeface="Century Gothic"/>
                <a:ea typeface="Century Gothic"/>
                <a:cs typeface="Century Gothic"/>
                <a:sym typeface="Century Gothic"/>
              </a:rPr>
            </a:br>
            <a:br>
              <a:rPr b="1" lang="en" sz="1500">
                <a:solidFill>
                  <a:srgbClr val="000000"/>
                </a:solidFill>
                <a:highlight>
                  <a:schemeClr val="lt1"/>
                </a:highlight>
                <a:latin typeface="Century Gothic"/>
                <a:ea typeface="Century Gothic"/>
                <a:cs typeface="Century Gothic"/>
                <a:sym typeface="Century Gothic"/>
              </a:rPr>
            </a:br>
            <a:endParaRPr b="1" sz="1500">
              <a:solidFill>
                <a:srgbClr val="000000"/>
              </a:solidFill>
              <a:highlight>
                <a:schemeClr val="lt1"/>
              </a:highlight>
              <a:latin typeface="Century Gothic"/>
              <a:ea typeface="Century Gothic"/>
              <a:cs typeface="Century Gothic"/>
              <a:sym typeface="Century Gothic"/>
            </a:endParaRPr>
          </a:p>
          <a:p>
            <a:pPr indent="0" lvl="0" marL="0" rtl="0" algn="l">
              <a:lnSpc>
                <a:spcPct val="150000"/>
              </a:lnSpc>
              <a:spcBef>
                <a:spcPts val="1600"/>
              </a:spcBef>
              <a:spcAft>
                <a:spcPts val="1600"/>
              </a:spcAft>
              <a:buNone/>
            </a:pPr>
            <a:br>
              <a:rPr lang="en" sz="1500">
                <a:solidFill>
                  <a:srgbClr val="000000"/>
                </a:solidFill>
                <a:highlight>
                  <a:schemeClr val="lt1"/>
                </a:highlight>
                <a:latin typeface="Century Gothic"/>
                <a:ea typeface="Century Gothic"/>
                <a:cs typeface="Century Gothic"/>
                <a:sym typeface="Century Gothic"/>
              </a:rPr>
            </a:br>
            <a:endParaRPr sz="1500">
              <a:solidFill>
                <a:srgbClr val="000000"/>
              </a:solidFill>
              <a:highlight>
                <a:schemeClr val="lt1"/>
              </a:highlight>
              <a:latin typeface="Century Gothic"/>
              <a:ea typeface="Century Gothic"/>
              <a:cs typeface="Century Gothic"/>
              <a:sym typeface="Century Gothic"/>
            </a:endParaRPr>
          </a:p>
        </p:txBody>
      </p:sp>
      <p:pic>
        <p:nvPicPr>
          <p:cNvPr id="127" name="Google Shape;127;p20"/>
          <p:cNvPicPr preferRelativeResize="0"/>
          <p:nvPr/>
        </p:nvPicPr>
        <p:blipFill>
          <a:blip r:embed="rId3">
            <a:alphaModFix/>
          </a:blip>
          <a:stretch>
            <a:fillRect/>
          </a:stretch>
        </p:blipFill>
        <p:spPr>
          <a:xfrm>
            <a:off x="848400" y="2691026"/>
            <a:ext cx="2886750" cy="736525"/>
          </a:xfrm>
          <a:prstGeom prst="rect">
            <a:avLst/>
          </a:prstGeom>
          <a:noFill/>
          <a:ln>
            <a:noFill/>
          </a:ln>
        </p:spPr>
      </p:pic>
      <p:pic>
        <p:nvPicPr>
          <p:cNvPr id="128" name="Google Shape;128;p20"/>
          <p:cNvPicPr preferRelativeResize="0"/>
          <p:nvPr/>
        </p:nvPicPr>
        <p:blipFill>
          <a:blip r:embed="rId4">
            <a:alphaModFix/>
          </a:blip>
          <a:stretch>
            <a:fillRect/>
          </a:stretch>
        </p:blipFill>
        <p:spPr>
          <a:xfrm>
            <a:off x="4869575" y="2984475"/>
            <a:ext cx="3439151" cy="20066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2"/>
          <p:cNvSpPr txBox="1"/>
          <p:nvPr>
            <p:ph idx="1" type="body"/>
          </p:nvPr>
        </p:nvSpPr>
        <p:spPr>
          <a:xfrm>
            <a:off x="808925" y="1230300"/>
            <a:ext cx="8023500" cy="3262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In some models, the latent layer has the same (or a higher) number of nodes as the input and the output, meaning, there is no bottleneck. In this case, the network could easily learn the “Identity function” and thus become useless.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In the image below, we can see that the network simply memorizes the input and passes it forward.</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0"/>
              </a:spcAft>
              <a:buNone/>
            </a:pPr>
            <a:r>
              <a:rPr lang="en" sz="1500">
                <a:solidFill>
                  <a:srgbClr val="000000"/>
                </a:solidFill>
                <a:latin typeface="Century Gothic"/>
                <a:ea typeface="Century Gothic"/>
                <a:cs typeface="Century Gothic"/>
                <a:sym typeface="Century Gothic"/>
              </a:rPr>
              <a:t>There are different ways for </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latin typeface="Century Gothic"/>
                <a:ea typeface="Century Gothic"/>
                <a:cs typeface="Century Gothic"/>
                <a:sym typeface="Century Gothic"/>
              </a:rPr>
              <a:t>dealing with this problem.</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latin typeface="Century Gothic"/>
              <a:ea typeface="Century Gothic"/>
              <a:cs typeface="Century Gothic"/>
              <a:sym typeface="Century Gothic"/>
            </a:endParaRPr>
          </a:p>
        </p:txBody>
      </p:sp>
      <p:pic>
        <p:nvPicPr>
          <p:cNvPr id="670" name="Google Shape;670;p92"/>
          <p:cNvPicPr preferRelativeResize="0"/>
          <p:nvPr/>
        </p:nvPicPr>
        <p:blipFill>
          <a:blip r:embed="rId3">
            <a:alphaModFix/>
          </a:blip>
          <a:stretch>
            <a:fillRect/>
          </a:stretch>
        </p:blipFill>
        <p:spPr>
          <a:xfrm>
            <a:off x="4686775" y="2838825"/>
            <a:ext cx="3230475" cy="22283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3"/>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entury Gothic"/>
                <a:ea typeface="Century Gothic"/>
                <a:cs typeface="Century Gothic"/>
                <a:sym typeface="Century Gothic"/>
              </a:rPr>
              <a:t>Sparse autoencoders</a:t>
            </a:r>
            <a:endParaRPr sz="1800">
              <a:latin typeface="Century Gothic"/>
              <a:ea typeface="Century Gothic"/>
              <a:cs typeface="Century Gothic"/>
              <a:sym typeface="Century Gothic"/>
            </a:endParaRPr>
          </a:p>
        </p:txBody>
      </p:sp>
      <p:sp>
        <p:nvSpPr>
          <p:cNvPr id="676" name="Google Shape;676;p93"/>
          <p:cNvSpPr txBox="1"/>
          <p:nvPr>
            <p:ph idx="1" type="body"/>
          </p:nvPr>
        </p:nvSpPr>
        <p:spPr>
          <a:xfrm>
            <a:off x="729350" y="1232625"/>
            <a:ext cx="7688700" cy="3910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Sparse autoencoders offer us an alternative method for introducing an information bottleneck without requiring a reduction in the number of nodes at our hidden layers. Rather, we'll construct our loss function such that we penalize </a:t>
            </a:r>
            <a:r>
              <a:rPr i="1" lang="en" sz="1500">
                <a:solidFill>
                  <a:srgbClr val="000000"/>
                </a:solidFill>
                <a:highlight>
                  <a:srgbClr val="FFFFFF"/>
                </a:highlight>
                <a:latin typeface="Century Gothic"/>
                <a:ea typeface="Century Gothic"/>
                <a:cs typeface="Century Gothic"/>
                <a:sym typeface="Century Gothic"/>
              </a:rPr>
              <a:t>activations</a:t>
            </a:r>
            <a:r>
              <a:rPr lang="en" sz="1500">
                <a:solidFill>
                  <a:srgbClr val="000000"/>
                </a:solidFill>
                <a:highlight>
                  <a:srgbClr val="FFFFFF"/>
                </a:highlight>
                <a:latin typeface="Century Gothic"/>
                <a:ea typeface="Century Gothic"/>
                <a:cs typeface="Century Gothic"/>
                <a:sym typeface="Century Gothic"/>
              </a:rPr>
              <a:t> within a layer.</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There are different ways by which we can impose this sparsity constraint. They involve measuring the hidden layer activations for each training batch and adding some term to the loss function in order to penalize excessive activations.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For example, </a:t>
            </a:r>
            <a:r>
              <a:rPr lang="en" sz="1500">
                <a:solidFill>
                  <a:srgbClr val="000000"/>
                </a:solidFill>
                <a:highlight>
                  <a:srgbClr val="FFFFFF"/>
                </a:highlight>
                <a:latin typeface="Century Gothic"/>
                <a:ea typeface="Century Gothic"/>
                <a:cs typeface="Century Gothic"/>
                <a:sym typeface="Century Gothic"/>
              </a:rPr>
              <a:t>L1 regularization:</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t/>
            </a:r>
            <a:endParaRPr sz="1500">
              <a:solidFill>
                <a:srgbClr val="FF0000"/>
              </a:solidFill>
              <a:highlight>
                <a:srgbClr val="FFFFFF"/>
              </a:highlight>
              <a:latin typeface="Century Gothic"/>
              <a:ea typeface="Century Gothic"/>
              <a:cs typeface="Century Gothic"/>
              <a:sym typeface="Century Gothic"/>
            </a:endParaRPr>
          </a:p>
        </p:txBody>
      </p:sp>
      <p:pic>
        <p:nvPicPr>
          <p:cNvPr id="677" name="Google Shape;677;p93"/>
          <p:cNvPicPr preferRelativeResize="0"/>
          <p:nvPr/>
        </p:nvPicPr>
        <p:blipFill>
          <a:blip r:embed="rId3">
            <a:alphaModFix/>
          </a:blip>
          <a:stretch>
            <a:fillRect/>
          </a:stretch>
        </p:blipFill>
        <p:spPr>
          <a:xfrm>
            <a:off x="3281350" y="4024325"/>
            <a:ext cx="2010773" cy="4804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4"/>
          <p:cNvSpPr txBox="1"/>
          <p:nvPr>
            <p:ph type="title"/>
          </p:nvPr>
        </p:nvSpPr>
        <p:spPr>
          <a:xfrm>
            <a:off x="715100" y="736025"/>
            <a:ext cx="84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highlight>
                  <a:srgbClr val="FFFFFF"/>
                </a:highlight>
                <a:latin typeface="Century Gothic"/>
                <a:ea typeface="Century Gothic"/>
                <a:cs typeface="Century Gothic"/>
                <a:sym typeface="Century Gothic"/>
              </a:rPr>
              <a:t>Denoising Autoencoders</a:t>
            </a:r>
            <a:endParaRPr sz="1800">
              <a:latin typeface="Century Gothic"/>
              <a:ea typeface="Century Gothic"/>
              <a:cs typeface="Century Gothic"/>
              <a:sym typeface="Century Gothic"/>
            </a:endParaRPr>
          </a:p>
        </p:txBody>
      </p:sp>
      <p:sp>
        <p:nvSpPr>
          <p:cNvPr id="683" name="Google Shape;683;p94"/>
          <p:cNvSpPr txBox="1"/>
          <p:nvPr>
            <p:ph idx="1" type="body"/>
          </p:nvPr>
        </p:nvSpPr>
        <p:spPr>
          <a:xfrm>
            <a:off x="729450" y="1308725"/>
            <a:ext cx="7688700" cy="37500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Differently from sparse autoencoders or undercomplete autoencoders that constrain representation, </a:t>
            </a:r>
            <a:r>
              <a:rPr lang="en" sz="1500">
                <a:solidFill>
                  <a:srgbClr val="000000"/>
                </a:solidFill>
                <a:highlight>
                  <a:srgbClr val="FFFFFF"/>
                </a:highlight>
                <a:uFill>
                  <a:noFill/>
                </a:uFill>
                <a:latin typeface="Century Gothic"/>
                <a:ea typeface="Century Gothic"/>
                <a:cs typeface="Century Gothic"/>
                <a:sym typeface="Century Gothic"/>
                <a:hlinkClick r:id="rId3">
                  <a:extLst>
                    <a:ext uri="{A12FA001-AC4F-418D-AE19-62706E023703}">
                      <ahyp:hlinkClr val="tx"/>
                    </a:ext>
                  </a:extLst>
                </a:hlinkClick>
              </a:rPr>
              <a:t>Denoising autoencoders</a:t>
            </a:r>
            <a:r>
              <a:rPr lang="en" sz="1500">
                <a:solidFill>
                  <a:srgbClr val="000000"/>
                </a:solidFill>
                <a:highlight>
                  <a:srgbClr val="FFFFFF"/>
                </a:highlight>
                <a:latin typeface="Century Gothic"/>
                <a:ea typeface="Century Gothic"/>
                <a:cs typeface="Century Gothic"/>
                <a:sym typeface="Century Gothic"/>
              </a:rPr>
              <a:t> try to achieve a good representation by changing the reconstruction criterion.</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The idea is to slightly corrupt the input data but still maintain the uncorrupted data as our target output. Then, we feed forward the information normally, but calculate the loss function by comparing the output to the uncorrupted data.</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way, we create a latent representation of the uncorrupted data.</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restrict the network from learning the identity function (because we compare the output to the uncorrupted data).</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000"/>
              </a:spcBef>
              <a:spcAft>
                <a:spcPts val="0"/>
              </a:spcAft>
              <a:buNone/>
            </a:pPr>
            <a:r>
              <a:rPr lang="en" sz="1500">
                <a:solidFill>
                  <a:srgbClr val="000000"/>
                </a:solidFill>
                <a:highlight>
                  <a:srgbClr val="FFFFFF"/>
                </a:highlight>
                <a:latin typeface="Century Gothic"/>
                <a:ea typeface="Century Gothic"/>
                <a:cs typeface="Century Gothic"/>
                <a:sym typeface="Century Gothic"/>
              </a:rPr>
              <a:t>This model is useful for cleaning and restoring noisy data.</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5"/>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entury Gothic"/>
                <a:ea typeface="Century Gothic"/>
                <a:cs typeface="Century Gothic"/>
                <a:sym typeface="Century Gothic"/>
              </a:rPr>
              <a:t>Contractive autoencoder</a:t>
            </a:r>
            <a:endParaRPr sz="1800">
              <a:latin typeface="Century Gothic"/>
              <a:ea typeface="Century Gothic"/>
              <a:cs typeface="Century Gothic"/>
              <a:sym typeface="Century Gothic"/>
            </a:endParaRPr>
          </a:p>
        </p:txBody>
      </p:sp>
      <p:sp>
        <p:nvSpPr>
          <p:cNvPr id="689" name="Google Shape;689;p95"/>
          <p:cNvSpPr txBox="1"/>
          <p:nvPr>
            <p:ph idx="1" type="body"/>
          </p:nvPr>
        </p:nvSpPr>
        <p:spPr>
          <a:xfrm>
            <a:off x="768900" y="1228675"/>
            <a:ext cx="79002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Contractive autoencoder adds an explicit regularizer to their loss function that forces the model to learn a function that is robust to slight variations of input values.</a:t>
            </a:r>
            <a:br>
              <a:rPr lang="en" sz="1500">
                <a:solidFill>
                  <a:srgbClr val="000000"/>
                </a:solidFill>
                <a:highlight>
                  <a:srgbClr val="FFFFFF"/>
                </a:highlight>
                <a:latin typeface="Century Gothic"/>
                <a:ea typeface="Century Gothic"/>
                <a:cs typeface="Century Gothic"/>
                <a:sym typeface="Century Gothic"/>
              </a:rPr>
            </a:b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200000"/>
              </a:lnSpc>
              <a:spcBef>
                <a:spcPts val="16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0"/>
              </a:spcBef>
              <a:spcAft>
                <a:spcPts val="0"/>
              </a:spcAft>
              <a:buNone/>
            </a:pPr>
            <a:r>
              <a:rPr lang="en" sz="1500">
                <a:solidFill>
                  <a:srgbClr val="000000"/>
                </a:solidFill>
                <a:highlight>
                  <a:srgbClr val="FFFFFF"/>
                </a:highlight>
                <a:latin typeface="Century Gothic"/>
                <a:ea typeface="Century Gothic"/>
                <a:cs typeface="Century Gothic"/>
                <a:sym typeface="Century Gothic"/>
              </a:rPr>
              <a:t>For </a:t>
            </a:r>
            <a:r>
              <a:rPr i="1" lang="en" sz="1600">
                <a:solidFill>
                  <a:srgbClr val="000000"/>
                </a:solidFill>
                <a:highlight>
                  <a:srgbClr val="FFFFFF"/>
                </a:highlight>
                <a:latin typeface="Times New Roman"/>
                <a:ea typeface="Times New Roman"/>
                <a:cs typeface="Times New Roman"/>
                <a:sym typeface="Times New Roman"/>
              </a:rPr>
              <a:t>m </a:t>
            </a:r>
            <a:r>
              <a:rPr lang="en" sz="1500">
                <a:solidFill>
                  <a:srgbClr val="000000"/>
                </a:solidFill>
                <a:highlight>
                  <a:srgbClr val="FFFFFF"/>
                </a:highlight>
                <a:latin typeface="Century Gothic"/>
                <a:ea typeface="Century Gothic"/>
                <a:cs typeface="Century Gothic"/>
                <a:sym typeface="Century Gothic"/>
              </a:rPr>
              <a:t>observations and </a:t>
            </a:r>
            <a:r>
              <a:rPr i="1" lang="en" sz="1600">
                <a:solidFill>
                  <a:srgbClr val="000000"/>
                </a:solidFill>
                <a:highlight>
                  <a:srgbClr val="FFFFFF"/>
                </a:highlight>
                <a:latin typeface="Times New Roman"/>
                <a:ea typeface="Times New Roman"/>
                <a:cs typeface="Times New Roman"/>
                <a:sym typeface="Times New Roman"/>
              </a:rPr>
              <a:t>n </a:t>
            </a:r>
            <a:r>
              <a:rPr lang="en" sz="1500">
                <a:solidFill>
                  <a:srgbClr val="000000"/>
                </a:solidFill>
                <a:highlight>
                  <a:srgbClr val="FFFFFF"/>
                </a:highlight>
                <a:latin typeface="Century Gothic"/>
                <a:ea typeface="Century Gothic"/>
                <a:cs typeface="Century Gothic"/>
                <a:sym typeface="Century Gothic"/>
              </a:rPr>
              <a:t>hidden layer nodes, we can calculate these values as follows.</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00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FF0000"/>
              </a:solidFill>
              <a:highlight>
                <a:srgbClr val="FFFFFF"/>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pic>
        <p:nvPicPr>
          <p:cNvPr id="690" name="Google Shape;690;p95"/>
          <p:cNvPicPr preferRelativeResize="0"/>
          <p:nvPr/>
        </p:nvPicPr>
        <p:blipFill>
          <a:blip r:embed="rId3">
            <a:alphaModFix/>
          </a:blip>
          <a:stretch>
            <a:fillRect/>
          </a:stretch>
        </p:blipFill>
        <p:spPr>
          <a:xfrm>
            <a:off x="2837475" y="2021875"/>
            <a:ext cx="2745225" cy="623913"/>
          </a:xfrm>
          <a:prstGeom prst="rect">
            <a:avLst/>
          </a:prstGeom>
          <a:noFill/>
          <a:ln>
            <a:noFill/>
          </a:ln>
        </p:spPr>
      </p:pic>
      <p:pic>
        <p:nvPicPr>
          <p:cNvPr id="691" name="Google Shape;691;p95"/>
          <p:cNvPicPr preferRelativeResize="0"/>
          <p:nvPr/>
        </p:nvPicPr>
        <p:blipFill>
          <a:blip r:embed="rId4">
            <a:alphaModFix/>
          </a:blip>
          <a:stretch>
            <a:fillRect/>
          </a:stretch>
        </p:blipFill>
        <p:spPr>
          <a:xfrm>
            <a:off x="840525" y="3823074"/>
            <a:ext cx="2225525" cy="718075"/>
          </a:xfrm>
          <a:prstGeom prst="rect">
            <a:avLst/>
          </a:prstGeom>
          <a:noFill/>
          <a:ln>
            <a:noFill/>
          </a:ln>
        </p:spPr>
      </p:pic>
      <p:pic>
        <p:nvPicPr>
          <p:cNvPr id="692" name="Google Shape;692;p95"/>
          <p:cNvPicPr preferRelativeResize="0"/>
          <p:nvPr/>
        </p:nvPicPr>
        <p:blipFill rotWithShape="1">
          <a:blip r:embed="rId5">
            <a:alphaModFix/>
          </a:blip>
          <a:srcRect b="0" l="2978" r="0" t="0"/>
          <a:stretch/>
        </p:blipFill>
        <p:spPr>
          <a:xfrm>
            <a:off x="4294850" y="3316787"/>
            <a:ext cx="3338251" cy="16979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6"/>
          <p:cNvSpPr txBox="1"/>
          <p:nvPr>
            <p:ph idx="1" type="body"/>
          </p:nvPr>
        </p:nvSpPr>
        <p:spPr>
          <a:xfrm>
            <a:off x="729450" y="1267425"/>
            <a:ext cx="7688700" cy="34611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00"/>
                </a:solidFill>
                <a:highlight>
                  <a:schemeClr val="lt1"/>
                </a:highlight>
                <a:latin typeface="Century Gothic"/>
                <a:ea typeface="Century Gothic"/>
                <a:cs typeface="Century Gothic"/>
                <a:sym typeface="Century Gothic"/>
              </a:rPr>
              <a:t>We can explicitly train our model, requiring that the derivative of the hidden layer activations are small with respect to the input. In other words, for small changes to the input, we should still maintain a very similar encoded state.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0"/>
              </a:spcBef>
              <a:spcAft>
                <a:spcPts val="1600"/>
              </a:spcAft>
              <a:buNone/>
            </a:pPr>
            <a:r>
              <a:rPr lang="en" sz="1500">
                <a:solidFill>
                  <a:srgbClr val="000000"/>
                </a:solidFill>
                <a:highlight>
                  <a:schemeClr val="lt1"/>
                </a:highlight>
                <a:latin typeface="Century Gothic"/>
                <a:ea typeface="Century Gothic"/>
                <a:cs typeface="Century Gothic"/>
                <a:sym typeface="Century Gothic"/>
              </a:rPr>
              <a:t>The name contractive comes from the fact that the </a:t>
            </a:r>
            <a:r>
              <a:rPr lang="en" sz="1500">
                <a:solidFill>
                  <a:srgbClr val="000000"/>
                </a:solidFill>
                <a:latin typeface="Century Gothic"/>
                <a:ea typeface="Century Gothic"/>
                <a:cs typeface="Century Gothic"/>
                <a:sym typeface="Century Gothic"/>
              </a:rPr>
              <a:t>Contractive autoencoder </a:t>
            </a:r>
            <a:r>
              <a:rPr lang="en" sz="1500">
                <a:solidFill>
                  <a:srgbClr val="000000"/>
                </a:solidFill>
                <a:highlight>
                  <a:schemeClr val="lt1"/>
                </a:highlight>
                <a:latin typeface="Century Gothic"/>
                <a:ea typeface="Century Gothic"/>
                <a:cs typeface="Century Gothic"/>
                <a:sym typeface="Century Gothic"/>
              </a:rPr>
              <a:t>is encouraged to map a neighborhood of input points to a smaller neighborhood of output points.</a:t>
            </a:r>
            <a:endParaRPr/>
          </a:p>
        </p:txBody>
      </p:sp>
      <p:pic>
        <p:nvPicPr>
          <p:cNvPr id="698" name="Google Shape;698;p96"/>
          <p:cNvPicPr preferRelativeResize="0"/>
          <p:nvPr/>
        </p:nvPicPr>
        <p:blipFill rotWithShape="1">
          <a:blip r:embed="rId3">
            <a:alphaModFix/>
          </a:blip>
          <a:srcRect b="14921" l="7880" r="5524" t="8202"/>
          <a:stretch/>
        </p:blipFill>
        <p:spPr>
          <a:xfrm>
            <a:off x="3337075" y="2808500"/>
            <a:ext cx="5253825" cy="22036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7"/>
          <p:cNvSpPr txBox="1"/>
          <p:nvPr>
            <p:ph idx="1" type="body"/>
          </p:nvPr>
        </p:nvSpPr>
        <p:spPr>
          <a:xfrm>
            <a:off x="761125" y="1118250"/>
            <a:ext cx="7904400" cy="39492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ANN has the ability to work with incomplete knowledge. After we finish the training process, our data may predict a 'good' output despite the incomplete information. The total loss of performance depends on the significance of the missing data.</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The network can to be fault tolerant. If one or more cells of the network are corrupted, it will not prevent it from generating an output.</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In addition, ANN has a distributed memory. The network's success is a derivative of the examples that are given to the network. Furthermore, ANN has the capability of parallel processing. The network has enough numerical strength, so that he can perform more than one process at the same time.</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0"/>
              </a:spcAft>
              <a:buNone/>
            </a:pPr>
            <a:r>
              <a:rPr lang="en" sz="1500">
                <a:solidFill>
                  <a:srgbClr val="000000"/>
                </a:solidFill>
                <a:latin typeface="Century Gothic"/>
                <a:ea typeface="Century Gothic"/>
                <a:cs typeface="Century Gothic"/>
                <a:sym typeface="Century Gothic"/>
              </a:rPr>
              <a:t>Finally, ANN has the ability to make machine learning. The network can learn from examples and make a decision based on similar data.</a:t>
            </a:r>
            <a:endParaRPr sz="1500">
              <a:solidFill>
                <a:srgbClr val="000000"/>
              </a:solidFill>
              <a:latin typeface="Century Gothic"/>
              <a:ea typeface="Century Gothic"/>
              <a:cs typeface="Century Gothic"/>
              <a:sym typeface="Century Gothic"/>
            </a:endParaRPr>
          </a:p>
          <a:p>
            <a:pPr indent="0" lvl="0" marL="0" rtl="0" algn="l">
              <a:lnSpc>
                <a:spcPct val="130000"/>
              </a:lnSpc>
              <a:spcBef>
                <a:spcPts val="1200"/>
              </a:spcBef>
              <a:spcAft>
                <a:spcPts val="1200"/>
              </a:spcAft>
              <a:buNone/>
            </a:pPr>
            <a:r>
              <a:t/>
            </a:r>
            <a:endParaRPr sz="1500">
              <a:solidFill>
                <a:srgbClr val="000000"/>
              </a:solidFill>
              <a:latin typeface="Century Gothic"/>
              <a:ea typeface="Century Gothic"/>
              <a:cs typeface="Century Gothic"/>
              <a:sym typeface="Century Gothic"/>
            </a:endParaRPr>
          </a:p>
        </p:txBody>
      </p:sp>
      <p:sp>
        <p:nvSpPr>
          <p:cNvPr id="704" name="Google Shape;704;p97"/>
          <p:cNvSpPr txBox="1"/>
          <p:nvPr>
            <p:ph type="title"/>
          </p:nvPr>
        </p:nvSpPr>
        <p:spPr>
          <a:xfrm>
            <a:off x="761125" y="583850"/>
            <a:ext cx="76884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solidFill>
                  <a:srgbClr val="000000"/>
                </a:solidFill>
                <a:latin typeface="Century Gothic"/>
                <a:ea typeface="Century Gothic"/>
                <a:cs typeface="Century Gothic"/>
                <a:sym typeface="Century Gothic"/>
              </a:rPr>
              <a:t>ANN Advantages</a:t>
            </a:r>
            <a:endParaRPr sz="2000">
              <a:solidFill>
                <a:srgbClr val="000000"/>
              </a:solidFill>
              <a:latin typeface="Century Gothic"/>
              <a:ea typeface="Century Gothic"/>
              <a:cs typeface="Century Gothic"/>
              <a:sym typeface="Century Gothic"/>
            </a:endParaRPr>
          </a:p>
          <a:p>
            <a:pPr indent="0" lvl="0" marL="0" rtl="1" algn="l">
              <a:lnSpc>
                <a:spcPct val="150000"/>
              </a:lnSpc>
              <a:spcBef>
                <a:spcPts val="1200"/>
              </a:spcBef>
              <a:spcAft>
                <a:spcPts val="0"/>
              </a:spcAft>
              <a:buNone/>
            </a:pPr>
            <a:r>
              <a:t/>
            </a:r>
            <a:endParaRPr sz="20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2000">
              <a:latin typeface="Century Gothic"/>
              <a:ea typeface="Century Gothic"/>
              <a:cs typeface="Century Gothic"/>
              <a:sym typeface="Century Gothic"/>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8"/>
          <p:cNvSpPr txBox="1"/>
          <p:nvPr>
            <p:ph type="ctrTitle"/>
          </p:nvPr>
        </p:nvSpPr>
        <p:spPr>
          <a:xfrm>
            <a:off x="729450" y="1322450"/>
            <a:ext cx="7688100" cy="36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rgbClr val="000000"/>
              </a:solidFill>
              <a:latin typeface="Georgia"/>
              <a:ea typeface="Georgia"/>
              <a:cs typeface="Georgia"/>
              <a:sym typeface="Georgia"/>
            </a:endParaRPr>
          </a:p>
          <a:p>
            <a:pPr indent="0" lvl="0" marL="0" rtl="0" algn="ctr">
              <a:spcBef>
                <a:spcPts val="0"/>
              </a:spcBef>
              <a:spcAft>
                <a:spcPts val="0"/>
              </a:spcAft>
              <a:buNone/>
            </a:pPr>
            <a:r>
              <a:t/>
            </a:r>
            <a:endParaRPr sz="3600">
              <a:solidFill>
                <a:srgbClr val="000000"/>
              </a:solidFill>
              <a:latin typeface="Georgia"/>
              <a:ea typeface="Georgia"/>
              <a:cs typeface="Georgia"/>
              <a:sym typeface="Georgia"/>
            </a:endParaRPr>
          </a:p>
          <a:p>
            <a:pPr indent="0" lvl="0" marL="0" rtl="0" algn="ctr">
              <a:spcBef>
                <a:spcPts val="0"/>
              </a:spcBef>
              <a:spcAft>
                <a:spcPts val="0"/>
              </a:spcAft>
              <a:buNone/>
            </a:pPr>
            <a:r>
              <a:rPr lang="en" sz="4800">
                <a:solidFill>
                  <a:srgbClr val="000000"/>
                </a:solidFill>
                <a:latin typeface="Georgia"/>
                <a:ea typeface="Georgia"/>
                <a:cs typeface="Georgia"/>
                <a:sym typeface="Georgia"/>
              </a:rPr>
              <a:t>The End</a:t>
            </a:r>
            <a:endParaRPr sz="4800">
              <a:solidFill>
                <a:srgbClr val="000000"/>
              </a:solidFill>
              <a:latin typeface="Georgia"/>
              <a:ea typeface="Georgia"/>
              <a:cs typeface="Georgia"/>
              <a:sym typeface="Georgia"/>
            </a:endParaRPr>
          </a:p>
          <a:p>
            <a:pPr indent="0" lvl="0" marL="0" rtl="0" algn="ctr">
              <a:spcBef>
                <a:spcPts val="0"/>
              </a:spcBef>
              <a:spcAft>
                <a:spcPts val="0"/>
              </a:spcAft>
              <a:buNone/>
            </a:pPr>
            <a:r>
              <a:t/>
            </a:r>
            <a:endParaRPr sz="3600">
              <a:solidFill>
                <a:schemeClr val="lt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09"/>
                                        </p:tgtEl>
                                        <p:attrNameLst>
                                          <p:attrName>style.visibility</p:attrName>
                                        </p:attrNameLst>
                                      </p:cBhvr>
                                      <p:to>
                                        <p:strVal val="visible"/>
                                      </p:to>
                                    </p:set>
                                    <p:anim calcmode="lin" valueType="num">
                                      <p:cBhvr additive="base">
                                        <p:cTn dur="3300"/>
                                        <p:tgtEl>
                                          <p:spTgt spid="7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72200" y="1150475"/>
            <a:ext cx="7904400" cy="3874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rgbClr val="000000"/>
                </a:solidFill>
                <a:highlight>
                  <a:schemeClr val="lt1"/>
                </a:highlight>
                <a:latin typeface="Century Gothic"/>
                <a:ea typeface="Century Gothic"/>
                <a:cs typeface="Century Gothic"/>
                <a:sym typeface="Century Gothic"/>
              </a:rPr>
              <a:t>What can we do in the case of an error in the output for a given example?          The error is propagated backward to allow weight adjustment to happen.</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50000"/>
              </a:lnSpc>
              <a:spcBef>
                <a:spcPts val="1600"/>
              </a:spcBef>
              <a:spcAft>
                <a:spcPts val="0"/>
              </a:spcAft>
              <a:buNone/>
            </a:pPr>
            <a:r>
              <a:rPr lang="en" sz="1500">
                <a:solidFill>
                  <a:srgbClr val="000000"/>
                </a:solidFill>
                <a:highlight>
                  <a:schemeClr val="lt1"/>
                </a:highlight>
                <a:latin typeface="Century Gothic"/>
                <a:ea typeface="Century Gothic"/>
                <a:cs typeface="Century Gothic"/>
                <a:sym typeface="Century Gothic"/>
              </a:rPr>
              <a:t>To sum up, a perceptron is a mathematical model of the behavior of a single neuron in a biological nervous system. A single neuron can solve some very simple learning tasks, but the power of neural networks comes when many of them are connected in a network architecture. The architecture of an artificial neural network refers to the number of neurons and the connections between them.</a:t>
            </a:r>
            <a:br>
              <a:rPr lang="en" sz="1500">
                <a:solidFill>
                  <a:srgbClr val="000000"/>
                </a:solidFill>
                <a:highlight>
                  <a:schemeClr val="lt1"/>
                </a:highlight>
                <a:latin typeface="Century Gothic"/>
                <a:ea typeface="Century Gothic"/>
                <a:cs typeface="Century Gothic"/>
                <a:sym typeface="Century Gothic"/>
              </a:rPr>
            </a:b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br>
              <a:rPr lang="en" sz="1500">
                <a:solidFill>
                  <a:srgbClr val="000000"/>
                </a:solidFill>
                <a:highlight>
                  <a:schemeClr val="lt1"/>
                </a:highlight>
                <a:latin typeface="Century Gothic"/>
                <a:ea typeface="Century Gothic"/>
                <a:cs typeface="Century Gothic"/>
                <a:sym typeface="Century Gothic"/>
              </a:rPr>
            </a:b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0"/>
              </a:spcAft>
              <a:buNone/>
            </a:pPr>
            <a:r>
              <a:t/>
            </a:r>
            <a:endParaRPr sz="1500">
              <a:solidFill>
                <a:srgbClr val="000000"/>
              </a:solidFill>
              <a:highlight>
                <a:schemeClr val="lt1"/>
              </a:highlight>
              <a:latin typeface="Century Gothic"/>
              <a:ea typeface="Century Gothic"/>
              <a:cs typeface="Century Gothic"/>
              <a:sym typeface="Century Gothic"/>
            </a:endParaRPr>
          </a:p>
          <a:p>
            <a:pPr indent="0" lvl="0" marL="0" rtl="0" algn="l">
              <a:lnSpc>
                <a:spcPct val="130000"/>
              </a:lnSpc>
              <a:spcBef>
                <a:spcPts val="1600"/>
              </a:spcBef>
              <a:spcAft>
                <a:spcPts val="1600"/>
              </a:spcAft>
              <a:buNone/>
            </a:pPr>
            <a:r>
              <a:t/>
            </a:r>
            <a:endParaRPr sz="1500">
              <a:solidFill>
                <a:srgbClr val="000000"/>
              </a:solidFill>
              <a:highlight>
                <a:srgbClr val="FFFFFF"/>
              </a:highlight>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