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entury Gothic" panose="020B0502020202020204" pitchFamily="34" charset="0"/>
      <p:regular r:id="rId13"/>
      <p:bold r:id="rId14"/>
      <p:italic r:id="rId15"/>
      <p:boldItalic r:id="rId16"/>
    </p:embeddedFont>
    <p:embeddedFont>
      <p:font typeface="Georgia" panose="02040502050405020303" pitchFamily="18" charset="0"/>
      <p:regular r:id="rId17"/>
      <p:bold r:id="rId18"/>
      <p:italic r:id="rId19"/>
      <p:boldItalic r:id="rId20"/>
    </p:embeddedFont>
    <p:embeddedFont>
      <p:font typeface="Merriweather"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 K"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7d449fce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7d449fc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e705baaf7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e705baaf7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e705baaf7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e705baaf7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e705baaf7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e705baaf7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e705baaf7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e705baaf7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e705baaf7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e705baaf7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e7d449f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e7d449f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e7d449fc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e7d449fc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e7d449fce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e7d449fc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6198300" cy="26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Georgia"/>
                <a:ea typeface="Georgia"/>
                <a:cs typeface="Georgia"/>
                <a:sym typeface="Georgia"/>
              </a:rPr>
              <a:t>Time Series</a:t>
            </a:r>
            <a:endParaRPr b="1">
              <a:latin typeface="Georgia"/>
              <a:ea typeface="Georgia"/>
              <a:cs typeface="Georgia"/>
              <a:sym typeface="Georgia"/>
            </a:endParaRPr>
          </a:p>
          <a:p>
            <a:pPr marL="0" lvl="0" indent="0" algn="l" rtl="0">
              <a:lnSpc>
                <a:spcPct val="150000"/>
              </a:lnSpc>
              <a:spcBef>
                <a:spcPts val="0"/>
              </a:spcBef>
              <a:spcAft>
                <a:spcPts val="0"/>
              </a:spcAft>
              <a:buNone/>
            </a:pPr>
            <a:endParaRPr sz="3000" b="1">
              <a:latin typeface="Georgia"/>
              <a:ea typeface="Georgia"/>
              <a:cs typeface="Georgia"/>
              <a:sym typeface="Georgia"/>
            </a:endParaRPr>
          </a:p>
          <a:p>
            <a:pPr marL="0" lvl="0" indent="0" algn="l" rtl="0">
              <a:spcBef>
                <a:spcPts val="0"/>
              </a:spcBef>
              <a:spcAft>
                <a:spcPts val="0"/>
              </a:spcAft>
              <a:buNone/>
            </a:pPr>
            <a:r>
              <a:rPr lang="en" sz="2900" b="1">
                <a:latin typeface="Georgia"/>
                <a:ea typeface="Georgia"/>
                <a:cs typeface="Georgia"/>
                <a:sym typeface="Georgia"/>
              </a:rPr>
              <a:t>Applied Mathematics</a:t>
            </a:r>
            <a:endParaRPr sz="2900" b="1">
              <a:latin typeface="Georgia"/>
              <a:ea typeface="Georgia"/>
              <a:cs typeface="Georgia"/>
              <a:sym typeface="Georgia"/>
            </a:endParaRPr>
          </a:p>
        </p:txBody>
      </p:sp>
      <p:sp>
        <p:nvSpPr>
          <p:cNvPr id="65" name="Google Shape;65;p13"/>
          <p:cNvSpPr txBox="1">
            <a:spLocks noGrp="1"/>
          </p:cNvSpPr>
          <p:nvPr>
            <p:ph type="subTitle" idx="1"/>
          </p:nvPr>
        </p:nvSpPr>
        <p:spPr>
          <a:xfrm>
            <a:off x="4572000" y="3306438"/>
            <a:ext cx="4242600" cy="1628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a:solidFill>
                  <a:srgbClr val="FFFFFF"/>
                </a:solidFill>
                <a:latin typeface="Georgia"/>
                <a:ea typeface="Georgia"/>
                <a:cs typeface="Georgia"/>
                <a:sym typeface="Georgia"/>
              </a:rPr>
              <a:t>Shay Malkin</a:t>
            </a:r>
            <a:endParaRPr sz="2000" b="1">
              <a:solidFill>
                <a:srgbClr val="FFFFFF"/>
              </a:solidFill>
              <a:latin typeface="Georgia"/>
              <a:ea typeface="Georgia"/>
              <a:cs typeface="Georgia"/>
              <a:sym typeface="Georgia"/>
            </a:endParaRPr>
          </a:p>
          <a:p>
            <a:pPr marL="0" lvl="0" indent="0" algn="ctr" rtl="0">
              <a:lnSpc>
                <a:spcPct val="115000"/>
              </a:lnSpc>
              <a:spcBef>
                <a:spcPts val="0"/>
              </a:spcBef>
              <a:spcAft>
                <a:spcPts val="0"/>
              </a:spcAft>
              <a:buNone/>
            </a:pPr>
            <a:r>
              <a:rPr lang="en" sz="2000" b="1">
                <a:solidFill>
                  <a:srgbClr val="FFFFFF"/>
                </a:solidFill>
                <a:latin typeface="Georgia"/>
                <a:ea typeface="Georgia"/>
                <a:cs typeface="Georgia"/>
                <a:sym typeface="Georgia"/>
              </a:rPr>
              <a:t>Tal Ladijensky</a:t>
            </a:r>
            <a:endParaRPr sz="2000" b="1">
              <a:solidFill>
                <a:srgbClr val="FFFFFF"/>
              </a:solidFill>
              <a:latin typeface="Georgia"/>
              <a:ea typeface="Georgia"/>
              <a:cs typeface="Georgia"/>
              <a:sym typeface="Georgia"/>
            </a:endParaRPr>
          </a:p>
          <a:p>
            <a:pPr marL="0" lvl="0" indent="0" algn="ctr" rtl="0">
              <a:spcBef>
                <a:spcPts val="0"/>
              </a:spcBef>
              <a:spcAft>
                <a:spcPts val="0"/>
              </a:spcAft>
              <a:buNone/>
            </a:pPr>
            <a:r>
              <a:rPr lang="en" sz="2000" b="1">
                <a:solidFill>
                  <a:srgbClr val="FFFFFF"/>
                </a:solidFill>
                <a:latin typeface="Georgia"/>
                <a:ea typeface="Georgia"/>
                <a:cs typeface="Georgia"/>
                <a:sym typeface="Georgia"/>
              </a:rPr>
              <a:t>Nir Titelbom</a:t>
            </a:r>
            <a:endParaRPr sz="2600" b="1">
              <a:solidFill>
                <a:srgbClr val="FFFFFF"/>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1000"/>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ctrTitle"/>
          </p:nvPr>
        </p:nvSpPr>
        <p:spPr>
          <a:xfrm>
            <a:off x="311700" y="539725"/>
            <a:ext cx="6198300" cy="26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Georgia"/>
                <a:ea typeface="Georgia"/>
                <a:cs typeface="Georgia"/>
                <a:sym typeface="Georgia"/>
              </a:rPr>
              <a:t>To be continued…..</a:t>
            </a:r>
            <a:endParaRPr sz="2900" b="1">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3000"/>
                                        <p:tgtEl>
                                          <p:spTgt spid="12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txBox="1">
            <a:spLocks noGrp="1"/>
          </p:cNvSpPr>
          <p:nvPr>
            <p:ph type="title" idx="4294967295"/>
          </p:nvPr>
        </p:nvSpPr>
        <p:spPr>
          <a:xfrm>
            <a:off x="311700" y="276375"/>
            <a:ext cx="8520600" cy="4022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u="sng">
                <a:solidFill>
                  <a:srgbClr val="000000"/>
                </a:solidFill>
                <a:latin typeface="Century Gothic"/>
                <a:ea typeface="Century Gothic"/>
                <a:cs typeface="Century Gothic"/>
                <a:sym typeface="Century Gothic"/>
              </a:rPr>
              <a:t>Introduction</a:t>
            </a:r>
            <a:endParaRPr sz="1800" b="1" u="sng">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Time series is a sequence of data points in chronological sequence, most often gathered in regular intervals.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Time series adds an explicit order dependence between observations: a time dimension. In addition, time series forecasting is an important area of machine learning.</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Forecasting involves making models fit on historical data and using them to predict future observations.</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An important distinction in forecasting is that the future is completely unavailable and must only be estimated from what has already happened.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Examples: average daily temperatures, stock value at the end of each business day, hourly electricity demand.</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a:spLocks noGrp="1"/>
          </p:cNvSpPr>
          <p:nvPr>
            <p:ph type="title" idx="4294967295"/>
          </p:nvPr>
        </p:nvSpPr>
        <p:spPr>
          <a:xfrm>
            <a:off x="311700" y="276375"/>
            <a:ext cx="8551800" cy="4022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u="sng">
                <a:solidFill>
                  <a:srgbClr val="000000"/>
                </a:solidFill>
                <a:latin typeface="Century Gothic"/>
                <a:ea typeface="Century Gothic"/>
                <a:cs typeface="Century Gothic"/>
                <a:sym typeface="Century Gothic"/>
              </a:rPr>
              <a:t>Components of Time Series</a:t>
            </a:r>
            <a:endParaRPr sz="1800" b="1" u="sng">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Time series analysis provides a body of techniques to better understand a dataset.</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Perhaps the most useful of these is the decomposition of a time series into 4 constituent parts: trend, seasonality, noise or randomness, and the level. not all time series data will include every one of these time series components. For instance, audio files that are taken in sequence are examples of time series data, however they won’t contain a seasonal component. On the other hand, most business data will likely contain seasonality.</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u="sng">
                <a:solidFill>
                  <a:srgbClr val="000000"/>
                </a:solidFill>
                <a:latin typeface="Century Gothic"/>
                <a:ea typeface="Century Gothic"/>
                <a:cs typeface="Century Gothic"/>
                <a:sym typeface="Century Gothic"/>
              </a:rPr>
              <a:t>Level: </a:t>
            </a:r>
            <a:endParaRPr sz="1500" u="sng">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When we read about the “level” or the “level index” of time series data, it’s referring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to the mean of the series.</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title" idx="4294967295"/>
          </p:nvPr>
        </p:nvSpPr>
        <p:spPr>
          <a:xfrm>
            <a:off x="311700" y="259475"/>
            <a:ext cx="8601600" cy="4326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u="sng">
                <a:solidFill>
                  <a:srgbClr val="000000"/>
                </a:solidFill>
                <a:latin typeface="Century Gothic"/>
                <a:ea typeface="Century Gothic"/>
                <a:cs typeface="Century Gothic"/>
                <a:sym typeface="Century Gothic"/>
              </a:rPr>
              <a:t>Noise:</a:t>
            </a: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All time series data will have noise or randomness in the data points. The optional  </a:t>
            </a:r>
            <a:endParaRPr sz="1500">
              <a:solidFill>
                <a:srgbClr val="000000"/>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r>
              <a:rPr lang="en" sz="1500">
                <a:solidFill>
                  <a:srgbClr val="000000"/>
                </a:solidFill>
                <a:latin typeface="Century Gothic"/>
                <a:ea typeface="Century Gothic"/>
                <a:cs typeface="Century Gothic"/>
                <a:sym typeface="Century Gothic"/>
              </a:rPr>
              <a:t>     variability in the observations that cannot be explained by the model.</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u="sng">
                <a:solidFill>
                  <a:srgbClr val="000000"/>
                </a:solidFill>
                <a:latin typeface="Century Gothic"/>
                <a:ea typeface="Century Gothic"/>
                <a:cs typeface="Century Gothic"/>
                <a:sym typeface="Century Gothic"/>
              </a:rPr>
              <a:t>Seasonality:</a:t>
            </a: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If there are regular and predictable fluctuations in the series that are correlated with the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calendar, then the series includes a seasonality component. It’s important to note that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seasonality is domain specific, for example real estate sales are usually higher in the </a:t>
            </a:r>
            <a:endParaRPr sz="1500">
              <a:solidFill>
                <a:srgbClr val="000000"/>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r>
              <a:rPr lang="en" sz="1500">
                <a:solidFill>
                  <a:srgbClr val="000000"/>
                </a:solidFill>
                <a:latin typeface="Century Gothic"/>
                <a:ea typeface="Century Gothic"/>
                <a:cs typeface="Century Gothic"/>
                <a:sym typeface="Century Gothic"/>
              </a:rPr>
              <a:t>     summer months.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u="sng">
                <a:solidFill>
                  <a:srgbClr val="000000"/>
                </a:solidFill>
                <a:latin typeface="Century Gothic"/>
                <a:ea typeface="Century Gothic"/>
                <a:cs typeface="Century Gothic"/>
                <a:sym typeface="Century Gothic"/>
              </a:rPr>
              <a:t>Trend:</a:t>
            </a: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The optional and often linear increasing or decreasing behavior of the series over time.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An example of a trend would be a long term increase in a companies sales data.</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500">
              <a:solidFill>
                <a:srgbClr val="000000"/>
              </a:solidFill>
              <a:latin typeface="Century Gothic"/>
              <a:ea typeface="Century Gothic"/>
              <a:cs typeface="Century Gothic"/>
              <a:sym typeface="Century Gothic"/>
            </a:endParaRPr>
          </a:p>
          <a:p>
            <a:pPr marL="0" lvl="0" indent="0" algn="l" rtl="0">
              <a:lnSpc>
                <a:spcPct val="165000"/>
              </a:lnSpc>
              <a:spcBef>
                <a:spcPts val="0"/>
              </a:spcBef>
              <a:spcAft>
                <a:spcPts val="0"/>
              </a:spcAft>
              <a:buNone/>
            </a:pPr>
            <a:endParaRPr sz="1500" u="sng">
              <a:solidFill>
                <a:srgbClr val="000000"/>
              </a:solidFill>
              <a:latin typeface="Century Gothic"/>
              <a:ea typeface="Century Gothic"/>
              <a:cs typeface="Century Gothic"/>
              <a:sym typeface="Century Gothic"/>
            </a:endParaRPr>
          </a:p>
          <a:p>
            <a:pPr marL="0" lvl="0" indent="0" algn="l" rtl="0">
              <a:lnSpc>
                <a:spcPct val="165000"/>
              </a:lnSpc>
              <a:spcBef>
                <a:spcPts val="0"/>
              </a:spcBef>
              <a:spcAft>
                <a:spcPts val="0"/>
              </a:spcAft>
              <a:buNone/>
            </a:pPr>
            <a:endParaRPr sz="1500" u="sng">
              <a:solidFill>
                <a:srgbClr val="000000"/>
              </a:solidFill>
              <a:latin typeface="Century Gothic"/>
              <a:ea typeface="Century Gothic"/>
              <a:cs typeface="Century Gothic"/>
              <a:sym typeface="Century Gothic"/>
            </a:endParaRPr>
          </a:p>
          <a:p>
            <a:pPr marL="0" lvl="0" indent="0" algn="l" rtl="0">
              <a:lnSpc>
                <a:spcPct val="165000"/>
              </a:lnSpc>
              <a:spcBef>
                <a:spcPts val="0"/>
              </a:spcBef>
              <a:spcAft>
                <a:spcPts val="0"/>
              </a:spcAft>
              <a:buNone/>
            </a:pP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a:spLocks noGrp="1"/>
          </p:cNvSpPr>
          <p:nvPr>
            <p:ph type="title" idx="4294967295"/>
          </p:nvPr>
        </p:nvSpPr>
        <p:spPr>
          <a:xfrm>
            <a:off x="311700" y="276375"/>
            <a:ext cx="8632200" cy="402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b="1" u="sng" dirty="0">
                <a:solidFill>
                  <a:srgbClr val="000000"/>
                </a:solidFill>
                <a:latin typeface="Century Gothic"/>
                <a:ea typeface="Century Gothic"/>
                <a:cs typeface="Century Gothic"/>
                <a:sym typeface="Century Gothic"/>
              </a:rPr>
              <a:t>Time series forecasting</a:t>
            </a:r>
            <a:endParaRPr sz="1800" b="1" u="sng"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500" dirty="0">
              <a:solidFill>
                <a:srgbClr val="000000"/>
              </a:solidFill>
            </a:endParaRPr>
          </a:p>
          <a:p>
            <a:pPr marL="0" lvl="0" indent="0" algn="l" rtl="0">
              <a:lnSpc>
                <a:spcPct val="150000"/>
              </a:lnSpc>
              <a:spcBef>
                <a:spcPts val="0"/>
              </a:spcBef>
              <a:spcAft>
                <a:spcPts val="0"/>
              </a:spcAft>
              <a:buNone/>
            </a:pPr>
            <a:r>
              <a:rPr lang="en" sz="1500" dirty="0">
                <a:solidFill>
                  <a:srgbClr val="000000"/>
                </a:solidFill>
                <a:latin typeface="Century Gothic"/>
                <a:ea typeface="Century Gothic"/>
                <a:cs typeface="Century Gothic"/>
                <a:sym typeface="Century Gothic"/>
              </a:rPr>
              <a:t>Predicting the future values of the time series using a current information set.</a:t>
            </a:r>
            <a:br>
              <a:rPr lang="en" sz="1500" dirty="0">
                <a:solidFill>
                  <a:srgbClr val="000000"/>
                </a:solidFill>
                <a:latin typeface="Century Gothic"/>
                <a:ea typeface="Century Gothic"/>
                <a:cs typeface="Century Gothic"/>
                <a:sym typeface="Century Gothic"/>
              </a:rPr>
            </a:br>
            <a:r>
              <a:rPr lang="en" sz="1500" b="1" dirty="0">
                <a:solidFill>
                  <a:srgbClr val="000000"/>
                </a:solidFill>
                <a:latin typeface="Century Gothic"/>
                <a:ea typeface="Century Gothic"/>
                <a:cs typeface="Century Gothic"/>
                <a:sym typeface="Century Gothic"/>
              </a:rPr>
              <a:t>Current information set</a:t>
            </a:r>
            <a:r>
              <a:rPr lang="en" sz="1500" dirty="0">
                <a:solidFill>
                  <a:srgbClr val="000000"/>
                </a:solidFill>
                <a:latin typeface="Century Gothic"/>
                <a:ea typeface="Century Gothic"/>
                <a:cs typeface="Century Gothic"/>
                <a:sym typeface="Century Gothic"/>
              </a:rPr>
              <a:t>: current and past values of the series and other “exogenous” series.</a:t>
            </a:r>
            <a:endParaRPr sz="1500" dirty="0">
              <a:solidFill>
                <a:srgbClr val="000000"/>
              </a:solidFill>
              <a:latin typeface="Century Gothic"/>
              <a:ea typeface="Century Gothic"/>
              <a:cs typeface="Century Gothic"/>
              <a:sym typeface="Century Gothic"/>
            </a:endParaRPr>
          </a:p>
          <a:p>
            <a:pPr marL="0" lvl="0" indent="0" algn="l" rtl="0">
              <a:lnSpc>
                <a:spcPct val="150000"/>
              </a:lnSpc>
              <a:spcBef>
                <a:spcPts val="1000"/>
              </a:spcBef>
              <a:spcAft>
                <a:spcPts val="0"/>
              </a:spcAft>
              <a:buNone/>
            </a:pPr>
            <a:r>
              <a:rPr lang="en" sz="1500" u="sng" dirty="0">
                <a:solidFill>
                  <a:srgbClr val="000000"/>
                </a:solidFill>
                <a:latin typeface="Century Gothic"/>
                <a:ea typeface="Century Gothic"/>
                <a:cs typeface="Century Gothic"/>
                <a:sym typeface="Century Gothic"/>
              </a:rPr>
              <a:t>Information set definition:</a:t>
            </a:r>
            <a:endParaRPr sz="1500" u="sng"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dirty="0">
                <a:solidFill>
                  <a:srgbClr val="000000"/>
                </a:solidFill>
                <a:latin typeface="Century Gothic"/>
                <a:ea typeface="Century Gothic"/>
                <a:cs typeface="Century Gothic"/>
                <a:sym typeface="Century Gothic"/>
              </a:rPr>
              <a:t>        - exogenous series values at time t</a:t>
            </a:r>
            <a:endParaRPr sz="1500"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dirty="0">
                <a:solidFill>
                  <a:srgbClr val="000000"/>
                </a:solidFill>
                <a:latin typeface="Century Gothic"/>
                <a:ea typeface="Century Gothic"/>
                <a:cs typeface="Century Gothic"/>
                <a:sym typeface="Century Gothic"/>
              </a:rPr>
              <a:t>        - series value at time t</a:t>
            </a:r>
            <a:endParaRPr sz="1500"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500" dirty="0">
              <a:solidFill>
                <a:srgbClr val="000000"/>
              </a:solidFill>
              <a:latin typeface="Century Gothic"/>
              <a:ea typeface="Century Gothic"/>
              <a:cs typeface="Century Gothic"/>
              <a:sym typeface="Century Gothic"/>
            </a:endParaRPr>
          </a:p>
        </p:txBody>
      </p:sp>
      <p:pic>
        <p:nvPicPr>
          <p:cNvPr id="90" name="Google Shape;90;p17"/>
          <p:cNvPicPr preferRelativeResize="0"/>
          <p:nvPr/>
        </p:nvPicPr>
        <p:blipFill>
          <a:blip r:embed="rId3">
            <a:alphaModFix/>
          </a:blip>
          <a:stretch>
            <a:fillRect/>
          </a:stretch>
        </p:blipFill>
        <p:spPr>
          <a:xfrm>
            <a:off x="404700" y="2309697"/>
            <a:ext cx="308875" cy="300859"/>
          </a:xfrm>
          <a:prstGeom prst="rect">
            <a:avLst/>
          </a:prstGeom>
          <a:noFill/>
          <a:ln>
            <a:noFill/>
          </a:ln>
        </p:spPr>
      </p:pic>
      <p:pic>
        <p:nvPicPr>
          <p:cNvPr id="91" name="Google Shape;91;p17"/>
          <p:cNvPicPr preferRelativeResize="0"/>
          <p:nvPr/>
        </p:nvPicPr>
        <p:blipFill>
          <a:blip r:embed="rId4">
            <a:alphaModFix/>
          </a:blip>
          <a:stretch>
            <a:fillRect/>
          </a:stretch>
        </p:blipFill>
        <p:spPr>
          <a:xfrm>
            <a:off x="404700" y="2618505"/>
            <a:ext cx="308875" cy="312875"/>
          </a:xfrm>
          <a:prstGeom prst="rect">
            <a:avLst/>
          </a:prstGeom>
          <a:noFill/>
          <a:ln>
            <a:noFill/>
          </a:ln>
        </p:spPr>
      </p:pic>
      <p:pic>
        <p:nvPicPr>
          <p:cNvPr id="92" name="Google Shape;92;p17"/>
          <p:cNvPicPr preferRelativeResize="0"/>
          <p:nvPr/>
        </p:nvPicPr>
        <p:blipFill>
          <a:blip r:embed="rId5">
            <a:alphaModFix/>
          </a:blip>
          <a:stretch>
            <a:fillRect/>
          </a:stretch>
        </p:blipFill>
        <p:spPr>
          <a:xfrm>
            <a:off x="1663150" y="3188775"/>
            <a:ext cx="4361573" cy="46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a:spLocks noGrp="1"/>
          </p:cNvSpPr>
          <p:nvPr>
            <p:ph type="title" idx="4294967295"/>
          </p:nvPr>
        </p:nvSpPr>
        <p:spPr>
          <a:xfrm>
            <a:off x="311700" y="276375"/>
            <a:ext cx="8632200" cy="416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u="sng" dirty="0">
                <a:solidFill>
                  <a:srgbClr val="000000"/>
                </a:solidFill>
                <a:latin typeface="Century Gothic"/>
                <a:ea typeface="Century Gothic"/>
                <a:cs typeface="Century Gothic"/>
                <a:sym typeface="Century Gothic"/>
              </a:rPr>
              <a:t>Forecasting models</a:t>
            </a:r>
            <a:endParaRPr sz="1500" dirty="0">
              <a:solidFill>
                <a:srgbClr val="000000"/>
              </a:solidFill>
            </a:endParaRPr>
          </a:p>
          <a:p>
            <a:pPr marL="0" lvl="0" indent="0" algn="l" rtl="0">
              <a:lnSpc>
                <a:spcPct val="150000"/>
              </a:lnSpc>
              <a:spcBef>
                <a:spcPts val="0"/>
              </a:spcBef>
              <a:spcAft>
                <a:spcPts val="0"/>
              </a:spcAft>
              <a:buNone/>
            </a:pPr>
            <a:r>
              <a:rPr lang="en" sz="1500" u="sng" dirty="0">
                <a:solidFill>
                  <a:srgbClr val="000000"/>
                </a:solidFill>
                <a:latin typeface="Century Gothic"/>
                <a:ea typeface="Century Gothic"/>
                <a:cs typeface="Century Gothic"/>
                <a:sym typeface="Century Gothic"/>
              </a:rPr>
              <a:t>Naive, rule based models:</a:t>
            </a:r>
            <a:endParaRPr sz="1500" u="sng" dirty="0">
              <a:solidFill>
                <a:srgbClr val="000000"/>
              </a:solidFill>
              <a:latin typeface="Century Gothic"/>
              <a:ea typeface="Century Gothic"/>
              <a:cs typeface="Century Gothic"/>
              <a:sym typeface="Century Gothic"/>
            </a:endParaRPr>
          </a:p>
          <a:p>
            <a:pPr marL="457200" lvl="0" indent="-323850" algn="l" rtl="0">
              <a:lnSpc>
                <a:spcPct val="200000"/>
              </a:lnSpc>
              <a:spcBef>
                <a:spcPts val="1000"/>
              </a:spcBef>
              <a:spcAft>
                <a:spcPts val="0"/>
              </a:spcAft>
              <a:buClr>
                <a:srgbClr val="000000"/>
              </a:buClr>
              <a:buSzPts val="1500"/>
              <a:buFont typeface="Century Gothic"/>
              <a:buChar char="❖"/>
            </a:pPr>
            <a:r>
              <a:rPr lang="en" sz="1500" dirty="0">
                <a:solidFill>
                  <a:srgbClr val="000000"/>
                </a:solidFill>
                <a:latin typeface="Century Gothic"/>
                <a:ea typeface="Century Gothic"/>
                <a:cs typeface="Century Gothic"/>
                <a:sym typeface="Century Gothic"/>
              </a:rPr>
              <a:t>Constant value:  </a:t>
            </a:r>
            <a:endParaRPr sz="1500" dirty="0">
              <a:solidFill>
                <a:srgbClr val="000000"/>
              </a:solidFill>
              <a:latin typeface="Century Gothic"/>
              <a:ea typeface="Century Gothic"/>
              <a:cs typeface="Century Gothic"/>
              <a:sym typeface="Century Gothic"/>
            </a:endParaRPr>
          </a:p>
          <a:p>
            <a:pPr marL="457200" lvl="0" indent="-323850" algn="l" rtl="0">
              <a:lnSpc>
                <a:spcPct val="200000"/>
              </a:lnSpc>
              <a:spcBef>
                <a:spcPts val="0"/>
              </a:spcBef>
              <a:spcAft>
                <a:spcPts val="0"/>
              </a:spcAft>
              <a:buClr>
                <a:srgbClr val="000000"/>
              </a:buClr>
              <a:buSzPts val="1500"/>
              <a:buFont typeface="Century Gothic"/>
              <a:buChar char="❖"/>
            </a:pPr>
            <a:r>
              <a:rPr lang="en" sz="1500" dirty="0">
                <a:solidFill>
                  <a:srgbClr val="000000"/>
                </a:solidFill>
                <a:latin typeface="Century Gothic"/>
                <a:ea typeface="Century Gothic"/>
                <a:cs typeface="Century Gothic"/>
                <a:sym typeface="Century Gothic"/>
              </a:rPr>
              <a:t>Last value:</a:t>
            </a:r>
            <a:endParaRPr sz="1500" dirty="0">
              <a:solidFill>
                <a:srgbClr val="000000"/>
              </a:solidFill>
              <a:latin typeface="Century Gothic"/>
              <a:ea typeface="Century Gothic"/>
              <a:cs typeface="Century Gothic"/>
              <a:sym typeface="Century Gothic"/>
            </a:endParaRPr>
          </a:p>
          <a:p>
            <a:pPr marL="457200" lvl="0" indent="-323850" algn="l" rtl="0">
              <a:lnSpc>
                <a:spcPct val="200000"/>
              </a:lnSpc>
              <a:spcBef>
                <a:spcPts val="0"/>
              </a:spcBef>
              <a:spcAft>
                <a:spcPts val="0"/>
              </a:spcAft>
              <a:buClr>
                <a:srgbClr val="000000"/>
              </a:buClr>
              <a:buSzPts val="1500"/>
              <a:buFont typeface="Century Gothic"/>
              <a:buChar char="❖"/>
            </a:pPr>
            <a:r>
              <a:rPr lang="en" sz="1500" dirty="0">
                <a:solidFill>
                  <a:srgbClr val="000000"/>
                </a:solidFill>
                <a:latin typeface="Century Gothic"/>
                <a:ea typeface="Century Gothic"/>
                <a:cs typeface="Century Gothic"/>
                <a:sym typeface="Century Gothic"/>
              </a:rPr>
              <a:t>Rolling average:</a:t>
            </a:r>
            <a:endParaRPr sz="1500" dirty="0">
              <a:solidFill>
                <a:srgbClr val="FF0000"/>
              </a:solidFill>
              <a:latin typeface="Century Gothic"/>
              <a:ea typeface="Century Gothic"/>
              <a:cs typeface="Century Gothic"/>
              <a:sym typeface="Century Gothic"/>
            </a:endParaRPr>
          </a:p>
          <a:p>
            <a:pPr marL="0" lvl="0" indent="0" algn="l" rtl="0">
              <a:lnSpc>
                <a:spcPct val="150000"/>
              </a:lnSpc>
              <a:spcBef>
                <a:spcPts val="1000"/>
              </a:spcBef>
              <a:spcAft>
                <a:spcPts val="0"/>
              </a:spcAft>
              <a:buNone/>
            </a:pPr>
            <a:r>
              <a:rPr lang="en" sz="1500" u="sng" dirty="0">
                <a:solidFill>
                  <a:srgbClr val="000000"/>
                </a:solidFill>
                <a:latin typeface="Century Gothic"/>
                <a:ea typeface="Century Gothic"/>
                <a:cs typeface="Century Gothic"/>
                <a:sym typeface="Century Gothic"/>
              </a:rPr>
              <a:t>Statistical models: </a:t>
            </a:r>
            <a:endParaRPr sz="1500" u="sng" dirty="0">
              <a:solidFill>
                <a:srgbClr val="000000"/>
              </a:solidFill>
              <a:latin typeface="Century Gothic"/>
              <a:ea typeface="Century Gothic"/>
              <a:cs typeface="Century Gothic"/>
              <a:sym typeface="Century Gothic"/>
            </a:endParaRPr>
          </a:p>
          <a:p>
            <a:pPr marL="457200" lvl="0" indent="-323850" algn="l" rtl="0">
              <a:lnSpc>
                <a:spcPct val="200000"/>
              </a:lnSpc>
              <a:spcBef>
                <a:spcPts val="0"/>
              </a:spcBef>
              <a:spcAft>
                <a:spcPts val="0"/>
              </a:spcAft>
              <a:buClr>
                <a:srgbClr val="000000"/>
              </a:buClr>
              <a:buSzPts val="1500"/>
              <a:buFont typeface="Century Gothic"/>
              <a:buChar char="❖"/>
            </a:pPr>
            <a:r>
              <a:rPr lang="en" sz="1500" dirty="0">
                <a:solidFill>
                  <a:srgbClr val="000000"/>
                </a:solidFill>
                <a:latin typeface="Century Gothic"/>
                <a:ea typeface="Century Gothic"/>
                <a:cs typeface="Century Gothic"/>
                <a:sym typeface="Century Gothic"/>
              </a:rPr>
              <a:t>Auto regressive model:</a:t>
            </a:r>
            <a:endParaRPr lang="en-US" sz="1500" dirty="0">
              <a:solidFill>
                <a:srgbClr val="000000"/>
              </a:solidFill>
              <a:latin typeface="Century Gothic"/>
              <a:ea typeface="Century Gothic"/>
              <a:cs typeface="Century Gothic"/>
              <a:sym typeface="Century Gothic"/>
            </a:endParaRPr>
          </a:p>
          <a:p>
            <a:pPr marL="457200" lvl="0" indent="0" algn="l" rtl="0">
              <a:lnSpc>
                <a:spcPct val="200000"/>
              </a:lnSpc>
              <a:spcBef>
                <a:spcPts val="1000"/>
              </a:spcBef>
              <a:spcAft>
                <a:spcPts val="0"/>
              </a:spcAft>
              <a:buNone/>
            </a:pPr>
            <a:r>
              <a:rPr lang="en-US" sz="1500" dirty="0">
                <a:solidFill>
                  <a:srgbClr val="000000"/>
                </a:solidFill>
                <a:latin typeface="Century Gothic"/>
                <a:ea typeface="Century Gothic"/>
                <a:cs typeface="Century Gothic"/>
                <a:sym typeface="Century Gothic"/>
              </a:rPr>
              <a:t>M is memory length, β predictor weights,           is linear function of inputs window</a:t>
            </a:r>
          </a:p>
          <a:p>
            <a:pPr marL="0" lvl="0" indent="0" algn="l" rtl="0">
              <a:lnSpc>
                <a:spcPct val="150000"/>
              </a:lnSpc>
              <a:spcBef>
                <a:spcPts val="1000"/>
              </a:spcBef>
              <a:spcAft>
                <a:spcPts val="0"/>
              </a:spcAft>
              <a:buNone/>
            </a:pPr>
            <a:endParaRPr sz="1500" dirty="0">
              <a:solidFill>
                <a:srgbClr val="000000"/>
              </a:solidFill>
              <a:latin typeface="Century Gothic"/>
              <a:ea typeface="Century Gothic"/>
              <a:cs typeface="Century Gothic"/>
              <a:sym typeface="Century Gothic"/>
            </a:endParaRPr>
          </a:p>
        </p:txBody>
      </p:sp>
      <p:pic>
        <p:nvPicPr>
          <p:cNvPr id="99" name="Google Shape;99;p18"/>
          <p:cNvPicPr preferRelativeResize="0"/>
          <p:nvPr/>
        </p:nvPicPr>
        <p:blipFill>
          <a:blip r:embed="rId3">
            <a:alphaModFix/>
          </a:blip>
          <a:stretch>
            <a:fillRect/>
          </a:stretch>
        </p:blipFill>
        <p:spPr>
          <a:xfrm>
            <a:off x="2469850" y="1478269"/>
            <a:ext cx="1029490" cy="362225"/>
          </a:xfrm>
          <a:prstGeom prst="rect">
            <a:avLst/>
          </a:prstGeom>
          <a:noFill/>
          <a:ln>
            <a:noFill/>
          </a:ln>
        </p:spPr>
      </p:pic>
      <p:pic>
        <p:nvPicPr>
          <p:cNvPr id="100" name="Google Shape;100;p18"/>
          <p:cNvPicPr preferRelativeResize="0"/>
          <p:nvPr/>
        </p:nvPicPr>
        <p:blipFill>
          <a:blip r:embed="rId4">
            <a:alphaModFix/>
          </a:blip>
          <a:stretch>
            <a:fillRect/>
          </a:stretch>
        </p:blipFill>
        <p:spPr>
          <a:xfrm>
            <a:off x="2424100" y="1924308"/>
            <a:ext cx="1120991" cy="362225"/>
          </a:xfrm>
          <a:prstGeom prst="rect">
            <a:avLst/>
          </a:prstGeom>
          <a:noFill/>
          <a:ln>
            <a:noFill/>
          </a:ln>
        </p:spPr>
      </p:pic>
      <p:pic>
        <p:nvPicPr>
          <p:cNvPr id="101" name="Google Shape;101;p18"/>
          <p:cNvPicPr preferRelativeResize="0"/>
          <p:nvPr/>
        </p:nvPicPr>
        <p:blipFill>
          <a:blip r:embed="rId5">
            <a:alphaModFix/>
          </a:blip>
          <a:stretch>
            <a:fillRect/>
          </a:stretch>
        </p:blipFill>
        <p:spPr>
          <a:xfrm>
            <a:off x="2469850" y="2278379"/>
            <a:ext cx="1820210" cy="605717"/>
          </a:xfrm>
          <a:prstGeom prst="rect">
            <a:avLst/>
          </a:prstGeom>
          <a:noFill/>
          <a:ln>
            <a:noFill/>
          </a:ln>
        </p:spPr>
      </p:pic>
      <p:pic>
        <p:nvPicPr>
          <p:cNvPr id="102" name="Google Shape;102;p18"/>
          <p:cNvPicPr preferRelativeResize="0"/>
          <p:nvPr/>
        </p:nvPicPr>
        <p:blipFill>
          <a:blip r:embed="rId6">
            <a:alphaModFix/>
          </a:blip>
          <a:stretch>
            <a:fillRect/>
          </a:stretch>
        </p:blipFill>
        <p:spPr>
          <a:xfrm>
            <a:off x="3237699" y="3247429"/>
            <a:ext cx="2956226" cy="460500"/>
          </a:xfrm>
          <a:prstGeom prst="rect">
            <a:avLst/>
          </a:prstGeom>
          <a:noFill/>
          <a:ln>
            <a:noFill/>
          </a:ln>
        </p:spPr>
      </p:pic>
      <p:pic>
        <p:nvPicPr>
          <p:cNvPr id="103" name="Google Shape;103;p18"/>
          <p:cNvPicPr preferRelativeResize="0"/>
          <p:nvPr/>
        </p:nvPicPr>
        <p:blipFill>
          <a:blip r:embed="rId7">
            <a:alphaModFix/>
          </a:blip>
          <a:stretch>
            <a:fillRect/>
          </a:stretch>
        </p:blipFill>
        <p:spPr>
          <a:xfrm>
            <a:off x="4602724" y="3922274"/>
            <a:ext cx="464150" cy="297700"/>
          </a:xfrm>
          <a:prstGeom prst="rect">
            <a:avLst/>
          </a:prstGeom>
          <a:noFill/>
          <a:ln>
            <a:noFill/>
          </a:ln>
        </p:spPr>
      </p:pic>
      <p:pic>
        <p:nvPicPr>
          <p:cNvPr id="104" name="Google Shape;104;p18"/>
          <p:cNvPicPr preferRelativeResize="0"/>
          <p:nvPr/>
        </p:nvPicPr>
        <p:blipFill>
          <a:blip r:embed="rId8">
            <a:alphaModFix/>
          </a:blip>
          <a:stretch>
            <a:fillRect/>
          </a:stretch>
        </p:blipFill>
        <p:spPr>
          <a:xfrm>
            <a:off x="8291101" y="3985259"/>
            <a:ext cx="652800" cy="2347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txBox="1">
            <a:spLocks noGrp="1"/>
          </p:cNvSpPr>
          <p:nvPr>
            <p:ph type="title" idx="4294967295"/>
          </p:nvPr>
        </p:nvSpPr>
        <p:spPr>
          <a:xfrm>
            <a:off x="311700" y="276375"/>
            <a:ext cx="8632200" cy="4520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b="1" u="sng" dirty="0">
                <a:solidFill>
                  <a:srgbClr val="000000"/>
                </a:solidFill>
                <a:latin typeface="Century Gothic"/>
                <a:ea typeface="Century Gothic"/>
                <a:cs typeface="Century Gothic"/>
                <a:sym typeface="Century Gothic"/>
              </a:rPr>
              <a:t>Time series forecasting with Neural networks:</a:t>
            </a:r>
            <a:endParaRPr sz="1800" b="1" u="sng"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dirty="0">
                <a:solidFill>
                  <a:srgbClr val="000000"/>
                </a:solidFill>
                <a:latin typeface="Century Gothic"/>
                <a:ea typeface="Century Gothic"/>
                <a:cs typeface="Century Gothic"/>
                <a:sym typeface="Century Gothic"/>
              </a:rPr>
              <a:t>In many cases, a time series is quite complex and cannot be accurately fitted with a linear model. We’ll need a more complex, non-linear model.</a:t>
            </a:r>
            <a:endParaRPr sz="1500"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500"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b="1" dirty="0">
                <a:solidFill>
                  <a:srgbClr val="000000"/>
                </a:solidFill>
                <a:latin typeface="Century Gothic"/>
                <a:ea typeface="Century Gothic"/>
                <a:cs typeface="Century Gothic"/>
                <a:sym typeface="Century Gothic"/>
              </a:rPr>
              <a:t>Feed forward networks </a:t>
            </a:r>
            <a:r>
              <a:rPr lang="en" sz="1500" dirty="0">
                <a:solidFill>
                  <a:srgbClr val="000000"/>
                </a:solidFill>
                <a:latin typeface="Century Gothic"/>
                <a:ea typeface="Century Gothic"/>
                <a:cs typeface="Century Gothic"/>
                <a:sym typeface="Century Gothic"/>
              </a:rPr>
              <a:t>are a good place to start.</a:t>
            </a:r>
            <a:endParaRPr sz="1500"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dirty="0">
                <a:solidFill>
                  <a:srgbClr val="000000"/>
                </a:solidFill>
                <a:latin typeface="Century Gothic"/>
                <a:ea typeface="Century Gothic"/>
                <a:cs typeface="Century Gothic"/>
                <a:sym typeface="Century Gothic"/>
              </a:rPr>
              <a:t>The problem is that if we simply feed the network with the past values of the series as the input vector, the model doesn’t account for time order.</a:t>
            </a:r>
            <a:endParaRPr sz="1500"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dirty="0">
                <a:solidFill>
                  <a:srgbClr val="000000"/>
                </a:solidFill>
                <a:latin typeface="Century Gothic"/>
                <a:ea typeface="Century Gothic"/>
                <a:cs typeface="Century Gothic"/>
                <a:sym typeface="Century Gothic"/>
              </a:rPr>
              <a:t>One way to deal with that is to use a convolutional layer (or more than one) before the fully connected layers. The convolution takes a temporally coherent input and is able to extracts meaningful features. Those features are then passed on to the fully connected layers for classification.    </a:t>
            </a:r>
            <a:endParaRPr sz="1500" dirty="0">
              <a:solidFill>
                <a:srgbClr val="000000"/>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311700" y="4750000"/>
            <a:ext cx="7979400" cy="4605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800" b="1" u="sng">
              <a:solidFill>
                <a:srgbClr val="000000"/>
              </a:solidFill>
              <a:highlight>
                <a:srgbClr val="FFFFFF"/>
              </a:highlight>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800" b="1" u="sng">
              <a:solidFill>
                <a:srgbClr val="000000"/>
              </a:solidFill>
              <a:latin typeface="Century Gothic"/>
              <a:ea typeface="Century Gothic"/>
              <a:cs typeface="Century Gothic"/>
              <a:sym typeface="Century Gothic"/>
            </a:endParaRPr>
          </a:p>
        </p:txBody>
      </p:sp>
      <p:sp>
        <p:nvSpPr>
          <p:cNvPr id="116" name="Google Shape;116;p20"/>
          <p:cNvSpPr txBox="1">
            <a:spLocks noGrp="1"/>
          </p:cNvSpPr>
          <p:nvPr>
            <p:ph type="title" idx="4294967295"/>
          </p:nvPr>
        </p:nvSpPr>
        <p:spPr>
          <a:xfrm>
            <a:off x="255900" y="206100"/>
            <a:ext cx="8632200" cy="4208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b="1" u="sng" dirty="0">
                <a:solidFill>
                  <a:srgbClr val="000000"/>
                </a:solidFill>
                <a:latin typeface="Century Gothic"/>
                <a:ea typeface="Century Gothic"/>
                <a:cs typeface="Century Gothic"/>
                <a:sym typeface="Century Gothic"/>
              </a:rPr>
              <a:t>DAE:</a:t>
            </a:r>
            <a:br>
              <a:rPr lang="en" sz="1800" b="1" u="sng" dirty="0">
                <a:solidFill>
                  <a:srgbClr val="000000"/>
                </a:solidFill>
                <a:latin typeface="Century Gothic"/>
                <a:ea typeface="Century Gothic"/>
                <a:cs typeface="Century Gothic"/>
                <a:sym typeface="Century Gothic"/>
              </a:rPr>
            </a:br>
            <a:r>
              <a:rPr lang="en" sz="1500" dirty="0">
                <a:solidFill>
                  <a:srgbClr val="000000"/>
                </a:solidFill>
                <a:latin typeface="Century Gothic"/>
                <a:ea typeface="Century Gothic"/>
                <a:cs typeface="Century Gothic"/>
                <a:sym typeface="Century Gothic"/>
              </a:rPr>
              <a:t>DAE- Denoising Autoencoders is a way to handle slightly corrupt data.</a:t>
            </a:r>
            <a:endParaRPr sz="1500"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dirty="0">
                <a:solidFill>
                  <a:srgbClr val="000000"/>
                </a:solidFill>
                <a:latin typeface="Century Gothic"/>
                <a:ea typeface="Century Gothic"/>
                <a:cs typeface="Century Gothic"/>
                <a:sym typeface="Century Gothic"/>
              </a:rPr>
              <a:t>Time series is </a:t>
            </a:r>
            <a:r>
              <a:rPr lang="en" sz="1500" u="sng" dirty="0">
                <a:solidFill>
                  <a:srgbClr val="000000"/>
                </a:solidFill>
                <a:latin typeface="Century Gothic"/>
                <a:ea typeface="Century Gothic"/>
                <a:cs typeface="Century Gothic"/>
                <a:sym typeface="Century Gothic"/>
              </a:rPr>
              <a:t>often inconstient</a:t>
            </a:r>
            <a:r>
              <a:rPr lang="en" sz="1500" dirty="0">
                <a:solidFill>
                  <a:srgbClr val="000000"/>
                </a:solidFill>
                <a:latin typeface="Century Gothic"/>
                <a:ea typeface="Century Gothic"/>
                <a:cs typeface="Century Gothic"/>
                <a:sym typeface="Century Gothic"/>
              </a:rPr>
              <a:t> and in forecasting models, we do not want to use training data which is problematic, it makes our goal to minimize the harm that the noise is creating to our data.</a:t>
            </a:r>
            <a:br>
              <a:rPr lang="en" sz="1500" dirty="0">
                <a:solidFill>
                  <a:srgbClr val="000000"/>
                </a:solidFill>
                <a:latin typeface="Century Gothic"/>
                <a:ea typeface="Century Gothic"/>
                <a:cs typeface="Century Gothic"/>
                <a:sym typeface="Century Gothic"/>
              </a:rPr>
            </a:br>
            <a:r>
              <a:rPr lang="en" sz="1500" dirty="0">
                <a:solidFill>
                  <a:srgbClr val="000000"/>
                </a:solidFill>
                <a:latin typeface="Century Gothic"/>
                <a:ea typeface="Century Gothic"/>
                <a:cs typeface="Century Gothic"/>
                <a:sym typeface="Century Gothic"/>
              </a:rPr>
              <a:t>If we use a data which is corrupt or a small percentage is missing, DAE will provide us with a ‘fixed’ data to input into our NN preinitialization, for example: Salt-and-pepper noise</a:t>
            </a:r>
            <a:br>
              <a:rPr lang="en" sz="1500" dirty="0">
                <a:solidFill>
                  <a:srgbClr val="000000"/>
                </a:solidFill>
                <a:latin typeface="Century Gothic"/>
                <a:ea typeface="Century Gothic"/>
                <a:cs typeface="Century Gothic"/>
                <a:sym typeface="Century Gothic"/>
              </a:rPr>
            </a:br>
            <a:r>
              <a:rPr lang="en" sz="1500" dirty="0">
                <a:solidFill>
                  <a:srgbClr val="000000"/>
                </a:solidFill>
                <a:latin typeface="Century Gothic"/>
                <a:ea typeface="Century Gothic"/>
                <a:cs typeface="Century Gothic"/>
                <a:sym typeface="Century Gothic"/>
              </a:rPr>
              <a:t>or failed data recovery.</a:t>
            </a:r>
            <a:endParaRPr sz="1500" dirty="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dirty="0">
                <a:solidFill>
                  <a:srgbClr val="000000"/>
                </a:solidFill>
                <a:latin typeface="Century Gothic"/>
                <a:ea typeface="Century Gothic"/>
                <a:cs typeface="Century Gothic"/>
                <a:sym typeface="Century Gothic"/>
              </a:rPr>
              <a:t>The idea is to train our DAE with parts of the data that we know are trustworthy. This way, we can later use it to fix the corrupted data before feeding it to our model.</a:t>
            </a:r>
            <a:br>
              <a:rPr lang="en" sz="1500" dirty="0">
                <a:solidFill>
                  <a:srgbClr val="000000"/>
                </a:solidFill>
                <a:latin typeface="Century Gothic"/>
                <a:ea typeface="Century Gothic"/>
                <a:cs typeface="Century Gothic"/>
                <a:sym typeface="Century Gothic"/>
              </a:rPr>
            </a:br>
            <a:r>
              <a:rPr lang="en" sz="1500" dirty="0">
                <a:solidFill>
                  <a:srgbClr val="000000"/>
                </a:solidFill>
                <a:latin typeface="Century Gothic"/>
                <a:ea typeface="Century Gothic"/>
                <a:cs typeface="Century Gothic"/>
                <a:sym typeface="Century Gothic"/>
              </a:rPr>
              <a:t>(For more information on DAE go to the last presentation - Artificial Neural Network).</a:t>
            </a:r>
            <a:endParaRPr sz="1500" dirty="0">
              <a:solidFill>
                <a:srgbClr val="000000"/>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a:spLocks noGrp="1"/>
          </p:cNvSpPr>
          <p:nvPr>
            <p:ph type="title" idx="4294967295"/>
          </p:nvPr>
        </p:nvSpPr>
        <p:spPr>
          <a:xfrm>
            <a:off x="311700" y="276375"/>
            <a:ext cx="8632200" cy="4520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b="1" u="sng">
                <a:solidFill>
                  <a:srgbClr val="000000"/>
                </a:solidFill>
                <a:latin typeface="Century Gothic"/>
                <a:ea typeface="Century Gothic"/>
                <a:cs typeface="Century Gothic"/>
                <a:sym typeface="Century Gothic"/>
              </a:rPr>
              <a:t>Training the model:</a:t>
            </a:r>
            <a:endParaRPr sz="1800" b="1" u="sng">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800" b="1" u="sng">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Given a time series, we will use it as our training and test data.</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The idea is to split the data at some point in time. All the data up to that point will be the training data, and everything beyond that point will be the test data.</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Having part of the series as training data, we can now take different time windows as data points to train our network (knowing their correct labels).  </a:t>
            </a:r>
            <a:endParaRPr sz="1500">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We will use the training data to optimize the cost function defined as:</a:t>
            </a:r>
            <a:endParaRPr sz="1500" b="1" u="sng">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800" b="1" u="sng">
              <a:solidFill>
                <a:srgbClr val="000000"/>
              </a:solidFill>
              <a:latin typeface="Century Gothic"/>
              <a:ea typeface="Century Gothic"/>
              <a:cs typeface="Century Gothic"/>
              <a:sym typeface="Century Gothic"/>
            </a:endParaRPr>
          </a:p>
          <a:p>
            <a:pPr marL="0" lvl="0" indent="0" algn="l" rtl="0">
              <a:lnSpc>
                <a:spcPct val="150000"/>
              </a:lnSpc>
              <a:spcBef>
                <a:spcPts val="0"/>
              </a:spcBef>
              <a:spcAft>
                <a:spcPts val="0"/>
              </a:spcAft>
              <a:buNone/>
            </a:pPr>
            <a:endParaRPr sz="1800" b="1" u="sng">
              <a:solidFill>
                <a:srgbClr val="000000"/>
              </a:solidFill>
              <a:latin typeface="Century Gothic"/>
              <a:ea typeface="Century Gothic"/>
              <a:cs typeface="Century Gothic"/>
              <a:sym typeface="Century Gothic"/>
            </a:endParaRPr>
          </a:p>
        </p:txBody>
      </p:sp>
      <p:pic>
        <p:nvPicPr>
          <p:cNvPr id="123" name="Google Shape;123;p21"/>
          <p:cNvPicPr preferRelativeResize="0"/>
          <p:nvPr/>
        </p:nvPicPr>
        <p:blipFill>
          <a:blip r:embed="rId3">
            <a:alphaModFix/>
          </a:blip>
          <a:stretch>
            <a:fillRect/>
          </a:stretch>
        </p:blipFill>
        <p:spPr>
          <a:xfrm>
            <a:off x="2752725" y="3459617"/>
            <a:ext cx="2749676" cy="60467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856</Words>
  <Application>Microsoft Office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vt:lpstr>
      <vt:lpstr>Century Gothic</vt:lpstr>
      <vt:lpstr>Arial</vt:lpstr>
      <vt:lpstr>Georgia</vt:lpstr>
      <vt:lpstr>Merriweather</vt:lpstr>
      <vt:lpstr>Paradigm</vt:lpstr>
      <vt:lpstr>Time Series  Applied Mathematics</vt:lpstr>
      <vt:lpstr>Introduction Time series is a sequence of data points in chronological sequence, most often gathered in regular intervals.  Time series adds an explicit order dependence between observations: a time dimension. In addition, time series forecasting is an important area of machine learning. Forecasting involves making models fit on historical data and using them to predict future observations. An important distinction in forecasting is that the future is completely unavailable and must only be estimated from what has already happened.  Examples: average daily temperatures, stock value at the end of each business day, hourly electricity demand.  </vt:lpstr>
      <vt:lpstr>Components of Time Series Time series analysis provides a body of techniques to better understand a dataset. Perhaps the most useful of these is the decomposition of a time series into 4 constituent parts: trend, seasonality, noise or randomness, and the level. not all time series data will include every one of these time series components. For instance, audio files that are taken in sequence are examples of time series data, however they won’t contain a seasonal component. On the other hand, most business data will likely contain seasonality.  ❖  Level:       When we read about the “level” or the “level index” of time series data, it’s referring       to the mean of the series. </vt:lpstr>
      <vt:lpstr>❖  Noise:       All time series data will have noise or randomness in the data points. The optional        variability in the observations that cannot be explained by the model. ❖  Seasonality:       If there are regular and predictable fluctuations in the series that are correlated with the        calendar, then the series includes a seasonality component. It’s important to note that       seasonality is domain specific, for example real estate sales are usually higher in the       summer months.  ❖  Trend:       The optional and often linear increasing or decreasing behavior of the series over time.       An example of a trend would be a long term increase in a companies sales data.      </vt:lpstr>
      <vt:lpstr>Time series forecasting  Predicting the future values of the time series using a current information set. Current information set: current and past values of the series and other “exogenous” series. Information set definition:         - exogenous series values at time t         - series value at time t </vt:lpstr>
      <vt:lpstr>Forecasting models Naive, rule based models: Constant value:   Last value: Rolling average: Statistical models:  Auto regressive model: M is memory length, β predictor weights,           is linear function of inputs window </vt:lpstr>
      <vt:lpstr>Time series forecasting with Neural networks: In many cases, a time series is quite complex and cannot be accurately fitted with a linear model. We’ll need a more complex, non-linear model.  Feed forward networks are a good place to start. The problem is that if we simply feed the network with the past values of the series as the input vector, the model doesn’t account for time order. One way to deal with that is to use a convolutional layer (or more than one) before the fully connected layers. The convolution takes a temporally coherent input and is able to extracts meaningful features. Those features are then passed on to the fully connected layers for classification.    </vt:lpstr>
      <vt:lpstr>DAE: DAE- Denoising Autoencoders is a way to handle slightly corrupt data. Time series is often inconstient and in forecasting models, we do not want to use training data which is problematic, it makes our goal to minimize the harm that the noise is creating to our data. If we use a data which is corrupt or a small percentage is missing, DAE will provide us with a ‘fixed’ data to input into our NN preinitialization, for example: Salt-and-pepper noise or failed data recovery. The idea is to train our DAE with parts of the data that we know are trustworthy. This way, we can later use it to fix the corrupted data before feeding it to our model. (For more information on DAE go to the last presentation - Artificial Neural Network).</vt:lpstr>
      <vt:lpstr>Training the model:  Given a time series, we will use it as our training and test data. The idea is to split the data at some point in time. All the data up to that point will be the training data, and everything beyond that point will be the test data. Having part of the series as training data, we can now take different time windows as data points to train our network (knowing their correct labels).   We will use the training data to optimize the cost function defined as:  </vt:lpstr>
      <vt:lpstr>To be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Applied Mathematics</dc:title>
  <cp:lastModifiedBy>nir titelbom</cp:lastModifiedBy>
  <cp:revision>1</cp:revision>
  <dcterms:modified xsi:type="dcterms:W3CDTF">2020-02-03T16:00:18Z</dcterms:modified>
</cp:coreProperties>
</file>