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handoutMasterIdLst>
    <p:handoutMasterId r:id="rId21"/>
  </p:handoutMasterIdLst>
  <p:sldIdLst>
    <p:sldId id="256" r:id="rId2"/>
    <p:sldId id="257" r:id="rId3"/>
    <p:sldId id="258" r:id="rId4"/>
    <p:sldId id="399" r:id="rId5"/>
    <p:sldId id="400" r:id="rId6"/>
    <p:sldId id="401" r:id="rId7"/>
    <p:sldId id="402" r:id="rId8"/>
    <p:sldId id="404" r:id="rId9"/>
    <p:sldId id="405" r:id="rId10"/>
    <p:sldId id="406" r:id="rId11"/>
    <p:sldId id="407" r:id="rId12"/>
    <p:sldId id="408" r:id="rId13"/>
    <p:sldId id="373" r:id="rId14"/>
    <p:sldId id="382" r:id="rId15"/>
    <p:sldId id="409" r:id="rId16"/>
    <p:sldId id="410" r:id="rId17"/>
    <p:sldId id="411" r:id="rId18"/>
    <p:sldId id="412" r:id="rId19"/>
  </p:sldIdLst>
  <p:sldSz cx="9144000" cy="5143500" type="screen16x9"/>
  <p:notesSz cx="6858000" cy="9144000"/>
  <p:embeddedFontLst>
    <p:embeddedFont>
      <p:font typeface="Cambria Math" panose="02040503050406030204" pitchFamily="18" charset="0"/>
      <p:regular r:id="rId22"/>
    </p:embeddedFont>
    <p:embeddedFont>
      <p:font typeface="Century Gothic" panose="020B0502020202020204" pitchFamily="34" charset="0"/>
      <p:regular r:id="rId23"/>
      <p:bold r:id="rId24"/>
      <p:italic r:id="rId25"/>
      <p:boldItalic r:id="rId26"/>
    </p:embeddedFont>
    <p:embeddedFont>
      <p:font typeface="Georgia" panose="02040502050405020303" pitchFamily="18" charset="0"/>
      <p:regular r:id="rId27"/>
      <p:bold r:id="rId28"/>
      <p:italic r:id="rId29"/>
      <p:boldItalic r:id="rId30"/>
    </p:embeddedFont>
    <p:embeddedFont>
      <p:font typeface="Lato" panose="020B0604020202020204" charset="0"/>
      <p:regular r:id="rId31"/>
      <p:bold r:id="rId32"/>
      <p:italic r:id="rId33"/>
      <p:boldItalic r:id="rId34"/>
    </p:embeddedFont>
    <p:embeddedFont>
      <p:font typeface="Raleway" panose="020B060402020202020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94660"/>
  </p:normalViewPr>
  <p:slideViewPr>
    <p:cSldViewPr snapToGrid="0">
      <p:cViewPr varScale="1">
        <p:scale>
          <a:sx n="84" d="100"/>
          <a:sy n="84" d="100"/>
        </p:scale>
        <p:origin x="788" y="40"/>
      </p:cViewPr>
      <p:guideLst>
        <p:guide orient="horz" pos="1620"/>
        <p:guide pos="2880"/>
      </p:guideLst>
    </p:cSldViewPr>
  </p:slideViewPr>
  <p:notesTextViewPr>
    <p:cViewPr>
      <p:scale>
        <a:sx n="1" d="1"/>
        <a:sy n="1" d="1"/>
      </p:scale>
      <p:origin x="0" y="0"/>
    </p:cViewPr>
  </p:notesTextViewPr>
  <p:notesViewPr>
    <p:cSldViewPr snapToGrid="0">
      <p:cViewPr varScale="1">
        <p:scale>
          <a:sx n="51" d="100"/>
          <a:sy n="51" d="100"/>
        </p:scale>
        <p:origin x="2692"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handoutMaster" Target="handoutMasters/handoutMaster1.xml"/><Relationship Id="rId34" Type="http://schemas.openxmlformats.org/officeDocument/2006/relationships/font" Target="fonts/font13.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8.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20554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6c08cc1875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6c08cc1875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c6f90357f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c6f90357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09310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c6f90357f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c6f90357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9993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c6f90357f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c6f90357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05928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c6f90357f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c6f90357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53081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c6f90357f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c6f90357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79387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c6f90357f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c6f90357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19783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c6f90357f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c6f90357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00679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c6f90357f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c6f90357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50906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c6f90357f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c6f90357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1493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75ed7505e2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75ed7505e2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c6f90357f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c6f90357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c6f90357f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c6f90357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344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c6f90357f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c6f90357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4391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c6f90357f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c6f90357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71886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c6f90357f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c6f90357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53094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c6f90357f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c6f90357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30954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c6f90357f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c6f90357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0465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982987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6" r:id="rId7"/>
    <p:sldLayoutId id="2147483657" r:id="rId8"/>
    <p:sldLayoutId id="2147483658" r:id="rId9"/>
    <p:sldLayoutId id="2147483660" r:id="rId10"/>
  </p:sldLayoutIdLst>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6" name="Google Shape;86;p13">
            <a:extLst>
              <a:ext uri="{FF2B5EF4-FFF2-40B4-BE49-F238E27FC236}">
                <a16:creationId xmlns:a16="http://schemas.microsoft.com/office/drawing/2014/main" id="{9F5A261A-4FBE-4434-A7CC-3E23C9B60911}"/>
              </a:ext>
            </a:extLst>
          </p:cNvPr>
          <p:cNvSpPr txBox="1">
            <a:spLocks noGrp="1"/>
          </p:cNvSpPr>
          <p:nvPr>
            <p:ph type="ctrTitle"/>
          </p:nvPr>
        </p:nvSpPr>
        <p:spPr>
          <a:xfrm>
            <a:off x="729450" y="1089660"/>
            <a:ext cx="7688100" cy="4068590"/>
          </a:xfrm>
          <a:prstGeom prst="rect">
            <a:avLst/>
          </a:prstGeom>
        </p:spPr>
        <p:txBody>
          <a:bodyPr spcFirstLastPara="1" wrap="square" lIns="91425" tIns="91425" rIns="91425" bIns="91425" anchor="t" anchorCtr="0">
            <a:noAutofit/>
          </a:bodyPr>
          <a:lstStyle/>
          <a:p>
            <a:pPr lvl="0" algn="ctr">
              <a:lnSpc>
                <a:spcPct val="150000"/>
              </a:lnSpc>
            </a:pPr>
            <a:r>
              <a:rPr lang="en" sz="3200" dirty="0">
                <a:solidFill>
                  <a:srgbClr val="000000"/>
                </a:solidFill>
                <a:latin typeface="Georgia"/>
                <a:ea typeface="Georgia"/>
                <a:cs typeface="Georgia"/>
                <a:sym typeface="Georgia"/>
              </a:rPr>
              <a:t>Applied Mathematics</a:t>
            </a:r>
            <a:r>
              <a:rPr lang="en-US" sz="3200" dirty="0">
                <a:solidFill>
                  <a:srgbClr val="000000"/>
                </a:solidFill>
                <a:latin typeface="Georgia"/>
                <a:ea typeface="Georgia"/>
                <a:cs typeface="Georgia"/>
                <a:sym typeface="Georgia"/>
              </a:rPr>
              <a:t> Project</a:t>
            </a:r>
            <a:br>
              <a:rPr lang="en-US" sz="2000" dirty="0">
                <a:solidFill>
                  <a:srgbClr val="000000"/>
                </a:solidFill>
                <a:latin typeface="Georgia"/>
                <a:ea typeface="Georgia"/>
                <a:cs typeface="Georgia"/>
                <a:sym typeface="Georgia"/>
              </a:rPr>
            </a:br>
            <a:br>
              <a:rPr lang="en-US" sz="2600" dirty="0">
                <a:solidFill>
                  <a:srgbClr val="000000"/>
                </a:solidFill>
                <a:latin typeface="Georgia"/>
                <a:ea typeface="Georgia"/>
                <a:cs typeface="Georgia"/>
                <a:sym typeface="Georgia"/>
              </a:rPr>
            </a:br>
            <a:r>
              <a:rPr lang="en-US" sz="2800" dirty="0">
                <a:solidFill>
                  <a:srgbClr val="000000"/>
                </a:solidFill>
                <a:latin typeface="Georgia" panose="02040502050405020303" pitchFamily="18" charset="0"/>
                <a:ea typeface="Century Gothic"/>
                <a:cs typeface="Century Gothic"/>
                <a:sym typeface="Century Gothic"/>
              </a:rPr>
              <a:t>Deep Learning </a:t>
            </a:r>
            <a:br>
              <a:rPr lang="en-US" sz="2800" dirty="0">
                <a:solidFill>
                  <a:srgbClr val="000000"/>
                </a:solidFill>
                <a:latin typeface="Georgia" panose="02040502050405020303" pitchFamily="18" charset="0"/>
                <a:ea typeface="Century Gothic"/>
                <a:cs typeface="Century Gothic"/>
                <a:sym typeface="Century Gothic"/>
              </a:rPr>
            </a:br>
            <a:r>
              <a:rPr lang="en-US" sz="2800" dirty="0">
                <a:solidFill>
                  <a:srgbClr val="000000"/>
                </a:solidFill>
                <a:latin typeface="Georgia" panose="02040502050405020303" pitchFamily="18" charset="0"/>
                <a:ea typeface="Century Gothic"/>
                <a:cs typeface="Century Gothic"/>
                <a:sym typeface="Century Gothic"/>
              </a:rPr>
              <a:t>Prediction of Time Series</a:t>
            </a:r>
            <a:endParaRPr sz="2400" dirty="0">
              <a:solidFill>
                <a:srgbClr val="000000"/>
              </a:solidFill>
              <a:latin typeface="Georgia"/>
              <a:ea typeface="Georgia"/>
              <a:cs typeface="Georgia"/>
              <a:sym typeface="Georgia"/>
            </a:endParaRPr>
          </a:p>
          <a:p>
            <a:pPr marL="0" lvl="0" indent="0" algn="ctr" rtl="0">
              <a:spcBef>
                <a:spcPts val="0"/>
              </a:spcBef>
              <a:spcAft>
                <a:spcPts val="0"/>
              </a:spcAft>
              <a:buNone/>
            </a:pPr>
            <a:endParaRPr sz="2400" dirty="0">
              <a:solidFill>
                <a:srgbClr val="000000"/>
              </a:solidFill>
              <a:latin typeface="Georgia"/>
              <a:ea typeface="Georgia"/>
              <a:cs typeface="Georgia"/>
              <a:sym typeface="Georgia"/>
            </a:endParaRPr>
          </a:p>
          <a:p>
            <a:pPr marL="0" lvl="0" indent="0" algn="ctr" rtl="0">
              <a:spcBef>
                <a:spcPts val="0"/>
              </a:spcBef>
              <a:spcAft>
                <a:spcPts val="0"/>
              </a:spcAft>
              <a:buNone/>
            </a:pPr>
            <a:r>
              <a:rPr lang="en" sz="1600" dirty="0">
                <a:solidFill>
                  <a:srgbClr val="000000"/>
                </a:solidFill>
                <a:latin typeface="Georgia"/>
                <a:ea typeface="Georgia"/>
                <a:cs typeface="Georgia"/>
                <a:sym typeface="Georgia"/>
              </a:rPr>
              <a:t>Shay Malkin</a:t>
            </a:r>
            <a:endParaRPr sz="1600" dirty="0">
              <a:solidFill>
                <a:srgbClr val="000000"/>
              </a:solidFill>
              <a:latin typeface="Georgia"/>
              <a:ea typeface="Georgia"/>
              <a:cs typeface="Georgia"/>
              <a:sym typeface="Georgia"/>
            </a:endParaRPr>
          </a:p>
          <a:p>
            <a:pPr marL="0" lvl="0" indent="0" algn="ctr" rtl="0">
              <a:spcBef>
                <a:spcPts val="0"/>
              </a:spcBef>
              <a:spcAft>
                <a:spcPts val="0"/>
              </a:spcAft>
              <a:buNone/>
            </a:pPr>
            <a:r>
              <a:rPr lang="en" sz="1600" dirty="0">
                <a:solidFill>
                  <a:srgbClr val="000000"/>
                </a:solidFill>
                <a:latin typeface="Georgia"/>
                <a:ea typeface="Georgia"/>
                <a:cs typeface="Georgia"/>
                <a:sym typeface="Georgia"/>
              </a:rPr>
              <a:t>Tal Ladijensky</a:t>
            </a:r>
            <a:endParaRPr sz="1600" dirty="0">
              <a:solidFill>
                <a:srgbClr val="000000"/>
              </a:solidFill>
              <a:latin typeface="Georgia"/>
              <a:ea typeface="Georgia"/>
              <a:cs typeface="Georgia"/>
              <a:sym typeface="Georgia"/>
            </a:endParaRPr>
          </a:p>
          <a:p>
            <a:pPr marL="0" lvl="0" indent="0" algn="ctr" rtl="0">
              <a:spcBef>
                <a:spcPts val="0"/>
              </a:spcBef>
              <a:spcAft>
                <a:spcPts val="0"/>
              </a:spcAft>
              <a:buNone/>
            </a:pPr>
            <a:r>
              <a:rPr lang="en" sz="1600" dirty="0">
                <a:solidFill>
                  <a:srgbClr val="000000"/>
                </a:solidFill>
                <a:latin typeface="Georgia"/>
                <a:ea typeface="Georgia"/>
                <a:cs typeface="Georgia"/>
                <a:sym typeface="Georgia"/>
              </a:rPr>
              <a:t>Nir Titelbom</a:t>
            </a:r>
            <a:endParaRPr sz="1600" dirty="0">
              <a:solidFill>
                <a:srgbClr val="000000"/>
              </a:solidFill>
              <a:latin typeface="Georgia"/>
              <a:ea typeface="Georgia"/>
              <a:cs typeface="Georgia"/>
              <a:sym typeface="Georgia"/>
            </a:endParaRPr>
          </a:p>
          <a:p>
            <a:pPr marL="0" lvl="0" indent="0" algn="ctr" rtl="0">
              <a:spcBef>
                <a:spcPts val="0"/>
              </a:spcBef>
              <a:spcAft>
                <a:spcPts val="0"/>
              </a:spcAft>
              <a:buNone/>
            </a:pPr>
            <a:endParaRPr sz="3600" dirty="0">
              <a:solidFill>
                <a:schemeClr val="lt1"/>
              </a:solidFill>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body" idx="1"/>
          </p:nvPr>
        </p:nvSpPr>
        <p:spPr>
          <a:xfrm>
            <a:off x="761125" y="1203960"/>
            <a:ext cx="7818996" cy="3939539"/>
          </a:xfrm>
          <a:prstGeom prst="rect">
            <a:avLst/>
          </a:prstGeom>
        </p:spPr>
        <p:txBody>
          <a:bodyPr spcFirstLastPara="1" wrap="square" lIns="91425" tIns="91425" rIns="91425" bIns="91425" anchor="t" anchorCtr="0">
            <a:noAutofit/>
          </a:bodyPr>
          <a:lstStyle/>
          <a:p>
            <a:pPr marL="0" lvl="0" indent="0">
              <a:lnSpc>
                <a:spcPct val="150000"/>
              </a:lnSpc>
              <a:buNone/>
            </a:pPr>
            <a:r>
              <a:rPr lang="en-US" sz="1400" dirty="0">
                <a:solidFill>
                  <a:srgbClr val="000000"/>
                </a:solidFill>
                <a:latin typeface="Century Gothic"/>
                <a:ea typeface="Century Gothic"/>
                <a:cs typeface="Century Gothic"/>
                <a:sym typeface="Century Gothic"/>
              </a:rPr>
              <a:t>The prediction on the test data:</a:t>
            </a:r>
            <a:br>
              <a:rPr lang="en-US" sz="1400" dirty="0">
                <a:solidFill>
                  <a:srgbClr val="000000"/>
                </a:solidFill>
                <a:latin typeface="Century Gothic"/>
                <a:ea typeface="Century Gothic"/>
                <a:cs typeface="Century Gothic"/>
                <a:sym typeface="Century Gothic"/>
              </a:rPr>
            </a:br>
            <a:endParaRPr lang="en-US" sz="1400" dirty="0">
              <a:solidFill>
                <a:srgbClr val="000000"/>
              </a:solidFill>
              <a:latin typeface="Century Gothic"/>
              <a:ea typeface="Century Gothic"/>
              <a:cs typeface="Century Gothic"/>
              <a:sym typeface="Century Gothic"/>
            </a:endParaRPr>
          </a:p>
        </p:txBody>
      </p:sp>
      <p:pic>
        <p:nvPicPr>
          <p:cNvPr id="3" name="Picture 2">
            <a:extLst>
              <a:ext uri="{FF2B5EF4-FFF2-40B4-BE49-F238E27FC236}">
                <a16:creationId xmlns:a16="http://schemas.microsoft.com/office/drawing/2014/main" id="{ABEF6C4D-FFC1-43F5-9BB4-0435D3AA351F}"/>
              </a:ext>
            </a:extLst>
          </p:cNvPr>
          <p:cNvPicPr>
            <a:picLocks noChangeAspect="1"/>
          </p:cNvPicPr>
          <p:nvPr/>
        </p:nvPicPr>
        <p:blipFill>
          <a:blip r:embed="rId3"/>
          <a:stretch>
            <a:fillRect/>
          </a:stretch>
        </p:blipFill>
        <p:spPr>
          <a:xfrm>
            <a:off x="761125" y="1877623"/>
            <a:ext cx="7487035" cy="2775093"/>
          </a:xfrm>
          <a:prstGeom prst="rect">
            <a:avLst/>
          </a:prstGeom>
        </p:spPr>
      </p:pic>
    </p:spTree>
    <p:extLst>
      <p:ext uri="{BB962C8B-B14F-4D97-AF65-F5344CB8AC3E}">
        <p14:creationId xmlns:p14="http://schemas.microsoft.com/office/powerpoint/2010/main" val="3805542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body" idx="1"/>
          </p:nvPr>
        </p:nvSpPr>
        <p:spPr>
          <a:xfrm>
            <a:off x="761125" y="1135380"/>
            <a:ext cx="7818996" cy="3939539"/>
          </a:xfrm>
          <a:prstGeom prst="rect">
            <a:avLst/>
          </a:prstGeom>
        </p:spPr>
        <p:txBody>
          <a:bodyPr spcFirstLastPara="1" wrap="square" lIns="91425" tIns="91425" rIns="91425" bIns="91425" anchor="t" anchorCtr="0">
            <a:noAutofit/>
          </a:bodyPr>
          <a:lstStyle/>
          <a:p>
            <a:pPr marL="0" lvl="0" indent="0">
              <a:lnSpc>
                <a:spcPct val="150000"/>
              </a:lnSpc>
              <a:buNone/>
            </a:pPr>
            <a:r>
              <a:rPr lang="en-US" sz="1400" dirty="0">
                <a:solidFill>
                  <a:srgbClr val="000000"/>
                </a:solidFill>
                <a:latin typeface="Century Gothic"/>
                <a:ea typeface="Century Gothic"/>
                <a:cs typeface="Century Gothic"/>
                <a:sym typeface="Century Gothic"/>
              </a:rPr>
              <a:t>Recurrent neural network is essentially a fully connected neural network that contains a refactoring of some of its layers into a loop. That loop is typically an iteration over the addition or concatenation of two inputs, a matrix multiplication and a nonlinear function.</a:t>
            </a:r>
            <a:endParaRPr lang="en-US" sz="1000" dirty="0">
              <a:solidFill>
                <a:srgbClr val="000000"/>
              </a:solidFill>
              <a:latin typeface="Century Gothic"/>
              <a:ea typeface="Century Gothic"/>
              <a:cs typeface="Century Gothic"/>
              <a:sym typeface="Century Gothic"/>
            </a:endParaRPr>
          </a:p>
          <a:p>
            <a:pPr marL="0" lvl="0" indent="0">
              <a:lnSpc>
                <a:spcPct val="150000"/>
              </a:lnSpc>
              <a:buNone/>
            </a:pPr>
            <a:br>
              <a:rPr lang="en-US" sz="1400" dirty="0">
                <a:solidFill>
                  <a:srgbClr val="000000"/>
                </a:solidFill>
                <a:latin typeface="Century Gothic"/>
                <a:ea typeface="Century Gothic"/>
                <a:cs typeface="Century Gothic"/>
                <a:sym typeface="Century Gothic"/>
              </a:rPr>
            </a:br>
            <a:r>
              <a:rPr lang="en-US" sz="1400" dirty="0">
                <a:solidFill>
                  <a:srgbClr val="000000"/>
                </a:solidFill>
                <a:latin typeface="Century Gothic"/>
                <a:ea typeface="Century Gothic"/>
                <a:cs typeface="Century Gothic"/>
                <a:sym typeface="Century Gothic"/>
              </a:rPr>
              <a:t>Tasks that RNNs are effective at solving are time series predictions or other sequence predictions that aren’t image or tabular based.</a:t>
            </a:r>
          </a:p>
          <a:p>
            <a:pPr marL="0" lvl="0" indent="0">
              <a:lnSpc>
                <a:spcPct val="150000"/>
              </a:lnSpc>
              <a:buNone/>
            </a:pPr>
            <a:r>
              <a:rPr lang="en-US" sz="1400" dirty="0">
                <a:solidFill>
                  <a:srgbClr val="000000"/>
                </a:solidFill>
                <a:latin typeface="Century Gothic"/>
                <a:ea typeface="Century Gothic"/>
                <a:cs typeface="Century Gothic"/>
                <a:sym typeface="Century Gothic"/>
              </a:rPr>
              <a:t>RNNs effectively have an internal memory that allows the previous inputs to affect the subsequent predictions.</a:t>
            </a:r>
          </a:p>
          <a:p>
            <a:pPr marL="0" lvl="0" indent="0">
              <a:lnSpc>
                <a:spcPct val="150000"/>
              </a:lnSpc>
              <a:buNone/>
            </a:pPr>
            <a:r>
              <a:rPr lang="en-US" sz="1400" dirty="0">
                <a:solidFill>
                  <a:srgbClr val="000000"/>
                </a:solidFill>
                <a:latin typeface="Century Gothic"/>
                <a:ea typeface="Century Gothic"/>
                <a:cs typeface="Century Gothic"/>
                <a:sym typeface="Century Gothic"/>
              </a:rPr>
              <a:t>For example, the swift key keyboard software uses RNNs to predict what you are typing.</a:t>
            </a:r>
          </a:p>
          <a:p>
            <a:pPr marL="0" lvl="0" indent="0">
              <a:lnSpc>
                <a:spcPct val="150000"/>
              </a:lnSpc>
              <a:buNone/>
            </a:pPr>
            <a:r>
              <a:rPr lang="en-US" sz="1400" dirty="0">
                <a:solidFill>
                  <a:srgbClr val="000000"/>
                </a:solidFill>
                <a:latin typeface="Century Gothic"/>
                <a:ea typeface="Century Gothic"/>
                <a:cs typeface="Century Gothic"/>
                <a:sym typeface="Century Gothic"/>
              </a:rPr>
              <a:t>The Recurrent Neural Network consists of multiple fixed activation function units, one for each time step.</a:t>
            </a:r>
          </a:p>
        </p:txBody>
      </p:sp>
      <p:sp>
        <p:nvSpPr>
          <p:cNvPr id="98" name="Google Shape;98;p15"/>
          <p:cNvSpPr txBox="1">
            <a:spLocks noGrp="1"/>
          </p:cNvSpPr>
          <p:nvPr>
            <p:ph type="title"/>
          </p:nvPr>
        </p:nvSpPr>
        <p:spPr>
          <a:xfrm>
            <a:off x="745884" y="568610"/>
            <a:ext cx="8215236" cy="535200"/>
          </a:xfrm>
          <a:prstGeom prst="rect">
            <a:avLst/>
          </a:prstGeom>
        </p:spPr>
        <p:txBody>
          <a:bodyPr spcFirstLastPara="1" wrap="square" lIns="91425" tIns="91425" rIns="91425" bIns="91425" anchor="t" anchorCtr="0">
            <a:noAutofit/>
          </a:bodyPr>
          <a:lstStyle/>
          <a:p>
            <a:pPr>
              <a:spcBef>
                <a:spcPts val="1200"/>
              </a:spcBef>
            </a:pPr>
            <a:r>
              <a:rPr lang="en-US" sz="1800" dirty="0">
                <a:solidFill>
                  <a:srgbClr val="000000"/>
                </a:solidFill>
                <a:latin typeface="Century Gothic"/>
              </a:rPr>
              <a:t>Long Short Time Memory (LSTM)</a:t>
            </a:r>
            <a:endParaRPr sz="1800" dirty="0"/>
          </a:p>
        </p:txBody>
      </p:sp>
    </p:spTree>
    <p:extLst>
      <p:ext uri="{BB962C8B-B14F-4D97-AF65-F5344CB8AC3E}">
        <p14:creationId xmlns:p14="http://schemas.microsoft.com/office/powerpoint/2010/main" val="2441154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body" idx="1"/>
          </p:nvPr>
        </p:nvSpPr>
        <p:spPr>
          <a:xfrm>
            <a:off x="761125" y="1203960"/>
            <a:ext cx="7818996" cy="3939539"/>
          </a:xfrm>
          <a:prstGeom prst="rect">
            <a:avLst/>
          </a:prstGeom>
        </p:spPr>
        <p:txBody>
          <a:bodyPr spcFirstLastPara="1" wrap="square" lIns="91425" tIns="91425" rIns="91425" bIns="91425" anchor="t" anchorCtr="0">
            <a:noAutofit/>
          </a:bodyPr>
          <a:lstStyle/>
          <a:p>
            <a:pPr marL="0" lvl="0" indent="0">
              <a:lnSpc>
                <a:spcPct val="150000"/>
              </a:lnSpc>
              <a:buNone/>
            </a:pPr>
            <a:r>
              <a:rPr lang="en-US" sz="1400" dirty="0">
                <a:solidFill>
                  <a:srgbClr val="000000"/>
                </a:solidFill>
                <a:latin typeface="Century Gothic"/>
                <a:ea typeface="Century Gothic"/>
                <a:cs typeface="Century Gothic"/>
                <a:sym typeface="Century Gothic"/>
              </a:rPr>
              <a:t>Each unit has an internal state which is called the hidden state of the unit. This hidden state signifies the past knowledge that the network currently holds at a given time step.</a:t>
            </a:r>
          </a:p>
          <a:p>
            <a:pPr marL="0" lvl="0" indent="0">
              <a:lnSpc>
                <a:spcPct val="150000"/>
              </a:lnSpc>
              <a:buNone/>
            </a:pPr>
            <a:r>
              <a:rPr lang="en-US" sz="1400" dirty="0">
                <a:solidFill>
                  <a:srgbClr val="000000"/>
                </a:solidFill>
                <a:latin typeface="Century Gothic"/>
                <a:ea typeface="Century Gothic"/>
                <a:cs typeface="Century Gothic"/>
                <a:sym typeface="Century Gothic"/>
              </a:rPr>
              <a:t>An RNN has short term memory. When used in combination with Long Short Term Memory (LSTM) Gates, the network can have long term memory.</a:t>
            </a:r>
          </a:p>
          <a:p>
            <a:pPr marL="0" lvl="0" indent="0">
              <a:lnSpc>
                <a:spcPct val="150000"/>
              </a:lnSpc>
              <a:buNone/>
            </a:pPr>
            <a:r>
              <a:rPr lang="en-US" sz="1400" dirty="0">
                <a:solidFill>
                  <a:srgbClr val="000000"/>
                </a:solidFill>
                <a:latin typeface="Century Gothic"/>
                <a:ea typeface="Century Gothic"/>
                <a:cs typeface="Century Gothic"/>
                <a:sym typeface="Century Gothic"/>
              </a:rPr>
              <a:t>Instead of the recurring section of an RNN, an LTSM is a small neural network consisting of four neural network layers. </a:t>
            </a:r>
          </a:p>
          <a:p>
            <a:pPr marL="0" lvl="0" indent="0">
              <a:lnSpc>
                <a:spcPct val="150000"/>
              </a:lnSpc>
              <a:buNone/>
            </a:pPr>
            <a:r>
              <a:rPr lang="en-US" sz="1400" dirty="0">
                <a:solidFill>
                  <a:srgbClr val="000000"/>
                </a:solidFill>
                <a:latin typeface="Century Gothic"/>
                <a:ea typeface="Century Gothic"/>
                <a:cs typeface="Century Gothic"/>
                <a:sym typeface="Century Gothic"/>
              </a:rPr>
              <a:t>These are the recurring layer from the RNN with three networks acting as gates:</a:t>
            </a:r>
          </a:p>
          <a:p>
            <a:pPr marL="0" lvl="0" indent="0">
              <a:lnSpc>
                <a:spcPct val="150000"/>
              </a:lnSpc>
              <a:buNone/>
            </a:pPr>
            <a:r>
              <a:rPr lang="en-US" sz="1400" dirty="0">
                <a:solidFill>
                  <a:srgbClr val="000000"/>
                </a:solidFill>
                <a:latin typeface="Century Gothic"/>
                <a:ea typeface="Century Gothic"/>
                <a:cs typeface="Century Gothic"/>
                <a:sym typeface="Century Gothic"/>
              </a:rPr>
              <a:t>1.   An Input gate, this controls the information input at each time step.</a:t>
            </a:r>
          </a:p>
          <a:p>
            <a:pPr marL="0" lvl="0" indent="0">
              <a:lnSpc>
                <a:spcPct val="150000"/>
              </a:lnSpc>
              <a:buNone/>
            </a:pPr>
            <a:r>
              <a:rPr lang="en-US" sz="1400" dirty="0">
                <a:solidFill>
                  <a:srgbClr val="000000"/>
                </a:solidFill>
                <a:latin typeface="Century Gothic"/>
                <a:ea typeface="Century Gothic"/>
                <a:cs typeface="Century Gothic"/>
                <a:sym typeface="Century Gothic"/>
              </a:rPr>
              <a:t>2.   An Output gate, this controls how much information is outputted to the next</a:t>
            </a:r>
          </a:p>
          <a:p>
            <a:pPr marL="0" lvl="0" indent="0">
              <a:lnSpc>
                <a:spcPct val="150000"/>
              </a:lnSpc>
              <a:buNone/>
            </a:pPr>
            <a:r>
              <a:rPr lang="en-US" sz="1400" dirty="0">
                <a:solidFill>
                  <a:srgbClr val="000000"/>
                </a:solidFill>
                <a:latin typeface="Century Gothic"/>
                <a:ea typeface="Century Gothic"/>
                <a:cs typeface="Century Gothic"/>
                <a:sym typeface="Century Gothic"/>
              </a:rPr>
              <a:t>      cell or upward layer.</a:t>
            </a:r>
          </a:p>
          <a:p>
            <a:pPr marL="0" lvl="0" indent="0">
              <a:lnSpc>
                <a:spcPct val="150000"/>
              </a:lnSpc>
              <a:buNone/>
            </a:pPr>
            <a:r>
              <a:rPr lang="en-US" sz="1400" dirty="0">
                <a:solidFill>
                  <a:srgbClr val="000000"/>
                </a:solidFill>
                <a:latin typeface="Century Gothic"/>
                <a:ea typeface="Century Gothic"/>
                <a:cs typeface="Century Gothic"/>
                <a:sym typeface="Century Gothic"/>
              </a:rPr>
              <a:t>3.   A Forget gate, this controls how much data to lose at each time step.</a:t>
            </a:r>
          </a:p>
        </p:txBody>
      </p:sp>
    </p:spTree>
    <p:extLst>
      <p:ext uri="{BB962C8B-B14F-4D97-AF65-F5344CB8AC3E}">
        <p14:creationId xmlns:p14="http://schemas.microsoft.com/office/powerpoint/2010/main" val="2517184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body" idx="1"/>
          </p:nvPr>
        </p:nvSpPr>
        <p:spPr>
          <a:xfrm>
            <a:off x="761124" y="1142999"/>
            <a:ext cx="8093316" cy="4000501"/>
          </a:xfrm>
          <a:prstGeom prst="rect">
            <a:avLst/>
          </a:prstGeom>
        </p:spPr>
        <p:txBody>
          <a:bodyPr spcFirstLastPara="1" wrap="square" lIns="91425" tIns="91425" rIns="91425" bIns="91425" anchor="t" anchorCtr="0">
            <a:noAutofit/>
          </a:bodyPr>
          <a:lstStyle/>
          <a:p>
            <a:pPr marL="0" lvl="0" indent="0">
              <a:lnSpc>
                <a:spcPct val="150000"/>
              </a:lnSpc>
              <a:buSzPts val="2800"/>
              <a:buNone/>
            </a:pPr>
            <a:r>
              <a:rPr lang="en-US" sz="1400" dirty="0">
                <a:solidFill>
                  <a:srgbClr val="000000"/>
                </a:solidFill>
                <a:latin typeface="Century Gothic"/>
                <a:ea typeface="Century Gothic"/>
                <a:cs typeface="Century Gothic"/>
                <a:sym typeface="Century Gothic"/>
              </a:rPr>
              <a:t>We can see here an example of LSTM architecture:</a:t>
            </a:r>
            <a:endParaRPr sz="1400" b="1" dirty="0">
              <a:solidFill>
                <a:srgbClr val="000000"/>
              </a:solidFill>
              <a:latin typeface="Georgia"/>
              <a:ea typeface="Georgia"/>
              <a:cs typeface="Georgia"/>
              <a:sym typeface="Georgia"/>
            </a:endParaRPr>
          </a:p>
        </p:txBody>
      </p:sp>
      <p:pic>
        <p:nvPicPr>
          <p:cNvPr id="3" name="Picture 2">
            <a:extLst>
              <a:ext uri="{FF2B5EF4-FFF2-40B4-BE49-F238E27FC236}">
                <a16:creationId xmlns:a16="http://schemas.microsoft.com/office/drawing/2014/main" id="{9BFD12C7-0C11-4A8B-A8F1-C617A295DA28}"/>
              </a:ext>
            </a:extLst>
          </p:cNvPr>
          <p:cNvPicPr>
            <a:picLocks noChangeAspect="1"/>
          </p:cNvPicPr>
          <p:nvPr/>
        </p:nvPicPr>
        <p:blipFill>
          <a:blip r:embed="rId3"/>
          <a:stretch>
            <a:fillRect/>
          </a:stretch>
        </p:blipFill>
        <p:spPr>
          <a:xfrm>
            <a:off x="1892877" y="1875472"/>
            <a:ext cx="5358245" cy="2947035"/>
          </a:xfrm>
          <a:prstGeom prst="rect">
            <a:avLst/>
          </a:prstGeom>
        </p:spPr>
      </p:pic>
    </p:spTree>
    <p:extLst>
      <p:ext uri="{BB962C8B-B14F-4D97-AF65-F5344CB8AC3E}">
        <p14:creationId xmlns:p14="http://schemas.microsoft.com/office/powerpoint/2010/main" val="1628702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97" name="Google Shape;97;p15"/>
              <p:cNvSpPr txBox="1">
                <a:spLocks noGrp="1"/>
              </p:cNvSpPr>
              <p:nvPr>
                <p:ph type="body" idx="1"/>
              </p:nvPr>
            </p:nvSpPr>
            <p:spPr>
              <a:xfrm>
                <a:off x="761124" y="1196339"/>
                <a:ext cx="8093316" cy="4000501"/>
              </a:xfrm>
              <a:prstGeom prst="rect">
                <a:avLst/>
              </a:prstGeom>
            </p:spPr>
            <p:txBody>
              <a:bodyPr spcFirstLastPara="1" wrap="square" lIns="91425" tIns="91425" rIns="91425" bIns="91425" anchor="t" anchorCtr="0">
                <a:noAutofit/>
              </a:bodyPr>
              <a:lstStyle/>
              <a:p>
                <a:pPr marL="0" lvl="0" indent="0">
                  <a:lnSpc>
                    <a:spcPct val="150000"/>
                  </a:lnSpc>
                  <a:buSzPts val="2800"/>
                  <a:buNone/>
                </a:pPr>
                <a:r>
                  <a:rPr lang="en-US" sz="1400" dirty="0">
                    <a:solidFill>
                      <a:srgbClr val="000000"/>
                    </a:solidFill>
                    <a:latin typeface="Century Gothic"/>
                    <a:ea typeface="Century Gothic"/>
                    <a:cs typeface="Century Gothic"/>
                    <a:sym typeface="Century Gothic"/>
                  </a:rPr>
                  <a:t>We implement the input data </a:t>
                </a:r>
                <a14:m>
                  <m:oMath xmlns:m="http://schemas.openxmlformats.org/officeDocument/2006/math">
                    <m:sSub>
                      <m:sSubPr>
                        <m:ctrlPr>
                          <a:rPr lang="en-US" sz="1400" i="1">
                            <a:solidFill>
                              <a:srgbClr val="000000"/>
                            </a:solidFill>
                            <a:latin typeface="Cambria Math" panose="02040503050406030204" pitchFamily="18" charset="0"/>
                            <a:sym typeface="Century Gothic"/>
                          </a:rPr>
                        </m:ctrlPr>
                      </m:sSubPr>
                      <m:e>
                        <m:r>
                          <a:rPr lang="en-US" sz="1400" i="1">
                            <a:solidFill>
                              <a:srgbClr val="000000"/>
                            </a:solidFill>
                            <a:latin typeface="Cambria Math" panose="02040503050406030204" pitchFamily="18" charset="0"/>
                            <a:sym typeface="Century Gothic"/>
                          </a:rPr>
                          <m:t>𝑥</m:t>
                        </m:r>
                      </m:e>
                      <m:sub>
                        <m:r>
                          <a:rPr lang="en-US" sz="1400" i="1">
                            <a:solidFill>
                              <a:srgbClr val="000000"/>
                            </a:solidFill>
                            <a:latin typeface="Cambria Math" panose="02040503050406030204" pitchFamily="18" charset="0"/>
                            <a:ea typeface="Cambria Math" panose="02040503050406030204" pitchFamily="18" charset="0"/>
                            <a:sym typeface="Century Gothic"/>
                          </a:rPr>
                          <m:t>𝑡</m:t>
                        </m:r>
                      </m:sub>
                    </m:sSub>
                    <m:r>
                      <a:rPr lang="en-US" sz="1400" i="1">
                        <a:solidFill>
                          <a:srgbClr val="000000"/>
                        </a:solidFill>
                        <a:latin typeface="Cambria Math" panose="02040503050406030204" pitchFamily="18" charset="0"/>
                        <a:ea typeface="Cambria Math" panose="02040503050406030204" pitchFamily="18" charset="0"/>
                        <a:sym typeface="Century Gothic"/>
                      </a:rPr>
                      <m:t> </m:t>
                    </m:r>
                  </m:oMath>
                </a14:m>
                <a:r>
                  <a:rPr lang="en-US" sz="1400" dirty="0">
                    <a:solidFill>
                      <a:srgbClr val="000000"/>
                    </a:solidFill>
                    <a:latin typeface="Century Gothic"/>
                    <a:ea typeface="Century Gothic"/>
                    <a:cs typeface="Century Gothic"/>
                    <a:sym typeface="Century Gothic"/>
                  </a:rPr>
                  <a:t>in a regular feed-forward and then we feed it forward to our gates or compute on it an activation function (sigmoid, ReLU, etc.) and feed it to our memory cell </a:t>
                </a:r>
                <a14:m>
                  <m:oMath xmlns:m="http://schemas.openxmlformats.org/officeDocument/2006/math">
                    <m:sSub>
                      <m:sSubPr>
                        <m:ctrlPr>
                          <a:rPr lang="en-US" sz="1400" i="1">
                            <a:solidFill>
                              <a:srgbClr val="000000"/>
                            </a:solidFill>
                            <a:latin typeface="Cambria Math" panose="02040503050406030204" pitchFamily="18" charset="0"/>
                            <a:sym typeface="Century Gothic"/>
                          </a:rPr>
                        </m:ctrlPr>
                      </m:sSubPr>
                      <m:e>
                        <m:r>
                          <a:rPr lang="en-US" sz="1400" i="1">
                            <a:solidFill>
                              <a:srgbClr val="000000"/>
                            </a:solidFill>
                            <a:latin typeface="Cambria Math" panose="02040503050406030204" pitchFamily="18" charset="0"/>
                            <a:sym typeface="Century Gothic"/>
                          </a:rPr>
                          <m:t>𝑐</m:t>
                        </m:r>
                      </m:e>
                      <m:sub>
                        <m:r>
                          <a:rPr lang="en-US" sz="1400" i="1">
                            <a:solidFill>
                              <a:srgbClr val="000000"/>
                            </a:solidFill>
                            <a:latin typeface="Cambria Math" panose="02040503050406030204" pitchFamily="18" charset="0"/>
                            <a:ea typeface="Cambria Math" panose="02040503050406030204" pitchFamily="18" charset="0"/>
                            <a:sym typeface="Century Gothic"/>
                          </a:rPr>
                          <m:t>𝑡</m:t>
                        </m:r>
                      </m:sub>
                    </m:sSub>
                  </m:oMath>
                </a14:m>
                <a:r>
                  <a:rPr lang="en-US" sz="1400" dirty="0">
                    <a:solidFill>
                      <a:srgbClr val="000000"/>
                    </a:solidFill>
                    <a:latin typeface="Century Gothic"/>
                    <a:ea typeface="Century Gothic"/>
                    <a:cs typeface="Century Gothic"/>
                    <a:sym typeface="Century Gothic"/>
                  </a:rPr>
                  <a:t>.</a:t>
                </a:r>
                <a:br>
                  <a:rPr lang="en-US" sz="1400" dirty="0">
                    <a:solidFill>
                      <a:srgbClr val="000000"/>
                    </a:solidFill>
                    <a:latin typeface="Century Gothic"/>
                    <a:ea typeface="Century Gothic"/>
                    <a:cs typeface="Century Gothic"/>
                    <a:sym typeface="Century Gothic"/>
                  </a:rPr>
                </a:br>
                <a:r>
                  <a:rPr lang="en-US" sz="1400" dirty="0">
                    <a:solidFill>
                      <a:srgbClr val="000000"/>
                    </a:solidFill>
                    <a:latin typeface="Century Gothic"/>
                    <a:ea typeface="Century Gothic"/>
                    <a:cs typeface="Century Gothic"/>
                    <a:sym typeface="Century Gothic"/>
                  </a:rPr>
                  <a:t>The arrows from the memory cell represent  the contributions of the activation of the memory cell  </a:t>
                </a:r>
                <a14:m>
                  <m:oMath xmlns:m="http://schemas.openxmlformats.org/officeDocument/2006/math">
                    <m:sSub>
                      <m:sSubPr>
                        <m:ctrlPr>
                          <a:rPr lang="en-US" sz="1400" i="1">
                            <a:solidFill>
                              <a:srgbClr val="000000"/>
                            </a:solidFill>
                            <a:latin typeface="Cambria Math" panose="02040503050406030204" pitchFamily="18" charset="0"/>
                            <a:sym typeface="Century Gothic"/>
                          </a:rPr>
                        </m:ctrlPr>
                      </m:sSubPr>
                      <m:e>
                        <m:r>
                          <a:rPr lang="en-US" sz="1400" i="1">
                            <a:solidFill>
                              <a:srgbClr val="000000"/>
                            </a:solidFill>
                            <a:latin typeface="Cambria Math" panose="02040503050406030204" pitchFamily="18" charset="0"/>
                            <a:sym typeface="Century Gothic"/>
                          </a:rPr>
                          <m:t>𝑐</m:t>
                        </m:r>
                      </m:e>
                      <m:sub>
                        <m:r>
                          <a:rPr lang="en-US" sz="1400" i="1">
                            <a:solidFill>
                              <a:srgbClr val="000000"/>
                            </a:solidFill>
                            <a:latin typeface="Cambria Math" panose="02040503050406030204" pitchFamily="18" charset="0"/>
                            <a:ea typeface="Cambria Math" panose="02040503050406030204" pitchFamily="18" charset="0"/>
                            <a:sym typeface="Century Gothic"/>
                          </a:rPr>
                          <m:t>𝑡</m:t>
                        </m:r>
                        <m:r>
                          <a:rPr lang="en-US" sz="1400" i="1">
                            <a:solidFill>
                              <a:srgbClr val="000000"/>
                            </a:solidFill>
                            <a:latin typeface="Cambria Math" panose="02040503050406030204" pitchFamily="18" charset="0"/>
                            <a:ea typeface="Cambria Math" panose="02040503050406030204" pitchFamily="18" charset="0"/>
                            <a:sym typeface="Century Gothic"/>
                          </a:rPr>
                          <m:t>−</m:t>
                        </m:r>
                        <m:r>
                          <a:rPr lang="en-US" sz="1400" i="1">
                            <a:solidFill>
                              <a:srgbClr val="000000"/>
                            </a:solidFill>
                            <a:latin typeface="Cambria Math" panose="02040503050406030204" pitchFamily="18" charset="0"/>
                            <a:ea typeface="Cambria Math" panose="02040503050406030204" pitchFamily="18" charset="0"/>
                            <a:sym typeface="Century Gothic"/>
                          </a:rPr>
                          <m:t>1</m:t>
                        </m:r>
                      </m:sub>
                    </m:sSub>
                    <m:r>
                      <a:rPr lang="en-US" sz="1400" i="1">
                        <a:solidFill>
                          <a:srgbClr val="000000"/>
                        </a:solidFill>
                        <a:latin typeface="Cambria Math" panose="02040503050406030204" pitchFamily="18" charset="0"/>
                        <a:ea typeface="Cambria Math" panose="02040503050406030204" pitchFamily="18" charset="0"/>
                        <a:sym typeface="Century Gothic"/>
                      </a:rPr>
                      <m:t> </m:t>
                    </m:r>
                  </m:oMath>
                </a14:m>
                <a:r>
                  <a:rPr lang="en-US" sz="1400" dirty="0">
                    <a:solidFill>
                      <a:srgbClr val="000000"/>
                    </a:solidFill>
                    <a:latin typeface="Century Gothic"/>
                    <a:ea typeface="Century Gothic"/>
                    <a:cs typeface="Century Gothic"/>
                    <a:sym typeface="Century Gothic"/>
                  </a:rPr>
                  <a:t> and not </a:t>
                </a:r>
                <a:r>
                  <a:rPr lang="en-US" sz="1400" dirty="0">
                    <a:solidFill>
                      <a:srgbClr val="000000"/>
                    </a:solidFill>
                    <a:sym typeface="Century Gothic"/>
                  </a:rPr>
                  <a:t> </a:t>
                </a:r>
                <a14:m>
                  <m:oMath xmlns:m="http://schemas.openxmlformats.org/officeDocument/2006/math">
                    <m:sSub>
                      <m:sSubPr>
                        <m:ctrlPr>
                          <a:rPr lang="en-US" sz="1400" i="1">
                            <a:solidFill>
                              <a:srgbClr val="000000"/>
                            </a:solidFill>
                            <a:latin typeface="Cambria Math" panose="02040503050406030204" pitchFamily="18" charset="0"/>
                            <a:sym typeface="Century Gothic"/>
                          </a:rPr>
                        </m:ctrlPr>
                      </m:sSubPr>
                      <m:e>
                        <m:r>
                          <a:rPr lang="en-US" sz="1400" i="1">
                            <a:solidFill>
                              <a:srgbClr val="000000"/>
                            </a:solidFill>
                            <a:latin typeface="Cambria Math" panose="02040503050406030204" pitchFamily="18" charset="0"/>
                            <a:sym typeface="Century Gothic"/>
                          </a:rPr>
                          <m:t>𝑐</m:t>
                        </m:r>
                      </m:e>
                      <m:sub>
                        <m:r>
                          <a:rPr lang="en-US" sz="1400" i="1">
                            <a:solidFill>
                              <a:srgbClr val="000000"/>
                            </a:solidFill>
                            <a:latin typeface="Cambria Math" panose="02040503050406030204" pitchFamily="18" charset="0"/>
                            <a:ea typeface="Cambria Math" panose="02040503050406030204" pitchFamily="18" charset="0"/>
                            <a:sym typeface="Century Gothic"/>
                          </a:rPr>
                          <m:t>𝑡</m:t>
                        </m:r>
                      </m:sub>
                    </m:sSub>
                  </m:oMath>
                </a14:m>
                <a:r>
                  <a:rPr lang="en-US" sz="1400" dirty="0">
                    <a:solidFill>
                      <a:srgbClr val="000000"/>
                    </a:solidFill>
                    <a:latin typeface="Century Gothic"/>
                    <a:ea typeface="Century Gothic"/>
                    <a:cs typeface="Century Gothic"/>
                    <a:sym typeface="Century Gothic"/>
                  </a:rPr>
                  <a:t>.  In other words, the gates calculate their functions at time step </a:t>
                </a:r>
                <a14:m>
                  <m:oMath xmlns:m="http://schemas.openxmlformats.org/officeDocument/2006/math">
                    <m:r>
                      <a:rPr lang="en-US" sz="1400" i="1">
                        <a:solidFill>
                          <a:srgbClr val="000000"/>
                        </a:solidFill>
                        <a:latin typeface="Cambria Math" panose="02040503050406030204" pitchFamily="18" charset="0"/>
                        <a:sym typeface="Century Gothic"/>
                      </a:rPr>
                      <m:t>𝑡</m:t>
                    </m:r>
                  </m:oMath>
                </a14:m>
                <a:r>
                  <a:rPr lang="en-US" sz="1400" dirty="0">
                    <a:solidFill>
                      <a:srgbClr val="000000"/>
                    </a:solidFill>
                    <a:latin typeface="Century Gothic"/>
                    <a:ea typeface="Century Gothic"/>
                    <a:cs typeface="Century Gothic"/>
                    <a:sym typeface="Century Gothic"/>
                  </a:rPr>
                  <a:t> considering the memory cell at time  </a:t>
                </a:r>
                <a14:m>
                  <m:oMath xmlns:m="http://schemas.openxmlformats.org/officeDocument/2006/math">
                    <m:r>
                      <a:rPr lang="en-US" sz="1400" i="1">
                        <a:solidFill>
                          <a:srgbClr val="000000"/>
                        </a:solidFill>
                        <a:latin typeface="Cambria Math" panose="02040503050406030204" pitchFamily="18" charset="0"/>
                        <a:sym typeface="Century Gothic"/>
                      </a:rPr>
                      <m:t>𝑡</m:t>
                    </m:r>
                    <m:r>
                      <a:rPr lang="en-US" sz="1400" i="1">
                        <a:solidFill>
                          <a:srgbClr val="000000"/>
                        </a:solidFill>
                        <a:latin typeface="Cambria Math" panose="02040503050406030204" pitchFamily="18" charset="0"/>
                        <a:sym typeface="Century Gothic"/>
                      </a:rPr>
                      <m:t>−</m:t>
                    </m:r>
                    <m:r>
                      <a:rPr lang="en-US" sz="1400" i="1">
                        <a:solidFill>
                          <a:srgbClr val="000000"/>
                        </a:solidFill>
                        <a:latin typeface="Cambria Math" panose="02040503050406030204" pitchFamily="18" charset="0"/>
                        <a:sym typeface="Century Gothic"/>
                      </a:rPr>
                      <m:t>1</m:t>
                    </m:r>
                    <m:r>
                      <a:rPr lang="en-US" sz="1400" i="1">
                        <a:solidFill>
                          <a:srgbClr val="000000"/>
                        </a:solidFill>
                        <a:latin typeface="Cambria Math" panose="02040503050406030204" pitchFamily="18" charset="0"/>
                        <a:ea typeface="Cambria Math" panose="02040503050406030204" pitchFamily="18" charset="0"/>
                        <a:sym typeface="Century Gothic"/>
                      </a:rPr>
                      <m:t> </m:t>
                    </m:r>
                  </m:oMath>
                </a14:m>
                <a:r>
                  <a:rPr lang="en-US" sz="1400" dirty="0">
                    <a:solidFill>
                      <a:srgbClr val="000000"/>
                    </a:solidFill>
                    <a:latin typeface="Century Gothic"/>
                    <a:ea typeface="Century Gothic"/>
                    <a:cs typeface="Century Gothic"/>
                    <a:sym typeface="Century Gothic"/>
                  </a:rPr>
                  <a:t> and in that we achieve better handling of the long-term dependencies within the time series data.</a:t>
                </a:r>
                <a:endParaRPr sz="1400" b="1" dirty="0">
                  <a:solidFill>
                    <a:srgbClr val="000000"/>
                  </a:solidFill>
                  <a:latin typeface="Georgia"/>
                  <a:ea typeface="Georgia"/>
                  <a:cs typeface="Georgia"/>
                  <a:sym typeface="Georgia"/>
                </a:endParaRPr>
              </a:p>
            </p:txBody>
          </p:sp>
        </mc:Choice>
        <mc:Fallback>
          <p:sp>
            <p:nvSpPr>
              <p:cNvPr id="97" name="Google Shape;97;p15"/>
              <p:cNvSpPr txBox="1">
                <a:spLocks noGrp="1" noRot="1" noChangeAspect="1" noMove="1" noResize="1" noEditPoints="1" noAdjustHandles="1" noChangeArrowheads="1" noChangeShapeType="1" noTextEdit="1"/>
              </p:cNvSpPr>
              <p:nvPr>
                <p:ph type="body" idx="1"/>
              </p:nvPr>
            </p:nvSpPr>
            <p:spPr>
              <a:xfrm>
                <a:off x="761124" y="1196339"/>
                <a:ext cx="8093316" cy="4000501"/>
              </a:xfrm>
              <a:prstGeom prst="rect">
                <a:avLst/>
              </a:prstGeom>
              <a:blipFill>
                <a:blip r:embed="rId3"/>
                <a:stretch>
                  <a:fillRect l="-226"/>
                </a:stretch>
              </a:blipFill>
            </p:spPr>
            <p:txBody>
              <a:bodyPr/>
              <a:lstStyle/>
              <a:p>
                <a:r>
                  <a:rPr lang="he-IL">
                    <a:noFill/>
                  </a:rPr>
                  <a:t> </a:t>
                </a:r>
              </a:p>
            </p:txBody>
          </p:sp>
        </mc:Fallback>
      </mc:AlternateContent>
    </p:spTree>
    <p:extLst>
      <p:ext uri="{BB962C8B-B14F-4D97-AF65-F5344CB8AC3E}">
        <p14:creationId xmlns:p14="http://schemas.microsoft.com/office/powerpoint/2010/main" val="2322318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body" idx="1"/>
          </p:nvPr>
        </p:nvSpPr>
        <p:spPr>
          <a:xfrm>
            <a:off x="761125" y="1203960"/>
            <a:ext cx="7818996" cy="3939539"/>
          </a:xfrm>
          <a:prstGeom prst="rect">
            <a:avLst/>
          </a:prstGeom>
        </p:spPr>
        <p:txBody>
          <a:bodyPr spcFirstLastPara="1" wrap="square" lIns="91425" tIns="91425" rIns="91425" bIns="91425" anchor="t" anchorCtr="0">
            <a:noAutofit/>
          </a:bodyPr>
          <a:lstStyle/>
          <a:p>
            <a:pPr marL="0" lvl="0" indent="0">
              <a:lnSpc>
                <a:spcPct val="150000"/>
              </a:lnSpc>
              <a:buNone/>
            </a:pPr>
            <a:r>
              <a:rPr lang="en-US" sz="1400" dirty="0">
                <a:solidFill>
                  <a:srgbClr val="000000"/>
                </a:solidFill>
                <a:latin typeface="Century Gothic"/>
                <a:ea typeface="Century Gothic"/>
                <a:cs typeface="Century Gothic"/>
                <a:sym typeface="Century Gothic"/>
              </a:rPr>
              <a:t>The input:</a:t>
            </a:r>
            <a:br>
              <a:rPr lang="en-US" sz="1400" dirty="0">
                <a:solidFill>
                  <a:srgbClr val="000000"/>
                </a:solidFill>
                <a:latin typeface="Century Gothic"/>
                <a:ea typeface="Century Gothic"/>
                <a:cs typeface="Century Gothic"/>
                <a:sym typeface="Century Gothic"/>
              </a:rPr>
            </a:br>
            <a:endParaRPr lang="en-US" sz="1400" dirty="0">
              <a:solidFill>
                <a:srgbClr val="000000"/>
              </a:solidFill>
              <a:latin typeface="Century Gothic"/>
              <a:ea typeface="Century Gothic"/>
              <a:cs typeface="Century Gothic"/>
              <a:sym typeface="Century Gothic"/>
            </a:endParaRPr>
          </a:p>
        </p:txBody>
      </p:sp>
      <p:sp>
        <p:nvSpPr>
          <p:cNvPr id="98" name="Google Shape;98;p15"/>
          <p:cNvSpPr txBox="1">
            <a:spLocks noGrp="1"/>
          </p:cNvSpPr>
          <p:nvPr>
            <p:ph type="title"/>
          </p:nvPr>
        </p:nvSpPr>
        <p:spPr>
          <a:xfrm>
            <a:off x="745884" y="568610"/>
            <a:ext cx="8215236" cy="535200"/>
          </a:xfrm>
          <a:prstGeom prst="rect">
            <a:avLst/>
          </a:prstGeom>
        </p:spPr>
        <p:txBody>
          <a:bodyPr spcFirstLastPara="1" wrap="square" lIns="91425" tIns="91425" rIns="91425" bIns="91425" anchor="t" anchorCtr="0">
            <a:noAutofit/>
          </a:bodyPr>
          <a:lstStyle/>
          <a:p>
            <a:pPr>
              <a:spcBef>
                <a:spcPts val="1200"/>
              </a:spcBef>
            </a:pPr>
            <a:r>
              <a:rPr lang="en-US" sz="1800" dirty="0">
                <a:solidFill>
                  <a:srgbClr val="000000"/>
                </a:solidFill>
                <a:latin typeface="Century Gothic"/>
              </a:rPr>
              <a:t>LSTM – Implementation in python</a:t>
            </a:r>
            <a:endParaRPr sz="1800" dirty="0"/>
          </a:p>
        </p:txBody>
      </p:sp>
      <p:pic>
        <p:nvPicPr>
          <p:cNvPr id="2" name="Picture 1">
            <a:extLst>
              <a:ext uri="{FF2B5EF4-FFF2-40B4-BE49-F238E27FC236}">
                <a16:creationId xmlns:a16="http://schemas.microsoft.com/office/drawing/2014/main" id="{71941C66-A0A5-406D-AAA3-7D734EE382C4}"/>
              </a:ext>
            </a:extLst>
          </p:cNvPr>
          <p:cNvPicPr>
            <a:picLocks noChangeAspect="1"/>
          </p:cNvPicPr>
          <p:nvPr/>
        </p:nvPicPr>
        <p:blipFill>
          <a:blip r:embed="rId3"/>
          <a:stretch>
            <a:fillRect/>
          </a:stretch>
        </p:blipFill>
        <p:spPr>
          <a:xfrm>
            <a:off x="1058548" y="1890960"/>
            <a:ext cx="7026904" cy="2577134"/>
          </a:xfrm>
          <a:prstGeom prst="rect">
            <a:avLst/>
          </a:prstGeom>
        </p:spPr>
      </p:pic>
    </p:spTree>
    <p:extLst>
      <p:ext uri="{BB962C8B-B14F-4D97-AF65-F5344CB8AC3E}">
        <p14:creationId xmlns:p14="http://schemas.microsoft.com/office/powerpoint/2010/main" val="265749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body" idx="1"/>
          </p:nvPr>
        </p:nvSpPr>
        <p:spPr>
          <a:xfrm>
            <a:off x="761125" y="1203960"/>
            <a:ext cx="7818996" cy="3939539"/>
          </a:xfrm>
          <a:prstGeom prst="rect">
            <a:avLst/>
          </a:prstGeom>
        </p:spPr>
        <p:txBody>
          <a:bodyPr spcFirstLastPara="1" wrap="square" lIns="91425" tIns="91425" rIns="91425" bIns="91425" anchor="t" anchorCtr="0">
            <a:noAutofit/>
          </a:bodyPr>
          <a:lstStyle/>
          <a:p>
            <a:pPr marL="0" lvl="0" indent="0">
              <a:lnSpc>
                <a:spcPct val="150000"/>
              </a:lnSpc>
              <a:buNone/>
            </a:pPr>
            <a:r>
              <a:rPr lang="en-US" sz="1400" dirty="0">
                <a:solidFill>
                  <a:srgbClr val="000000"/>
                </a:solidFill>
                <a:latin typeface="Century Gothic"/>
                <a:ea typeface="Century Gothic"/>
                <a:cs typeface="Century Gothic"/>
                <a:sym typeface="Century Gothic"/>
              </a:rPr>
              <a:t>The prediction on the test data:</a:t>
            </a:r>
            <a:br>
              <a:rPr lang="en-US" sz="1400" dirty="0">
                <a:solidFill>
                  <a:srgbClr val="000000"/>
                </a:solidFill>
                <a:latin typeface="Century Gothic"/>
                <a:ea typeface="Century Gothic"/>
                <a:cs typeface="Century Gothic"/>
                <a:sym typeface="Century Gothic"/>
              </a:rPr>
            </a:br>
            <a:endParaRPr lang="en-US" sz="1400" dirty="0">
              <a:solidFill>
                <a:srgbClr val="000000"/>
              </a:solidFill>
              <a:latin typeface="Century Gothic"/>
              <a:ea typeface="Century Gothic"/>
              <a:cs typeface="Century Gothic"/>
              <a:sym typeface="Century Gothic"/>
            </a:endParaRPr>
          </a:p>
        </p:txBody>
      </p:sp>
      <p:pic>
        <p:nvPicPr>
          <p:cNvPr id="4" name="Picture 3">
            <a:extLst>
              <a:ext uri="{FF2B5EF4-FFF2-40B4-BE49-F238E27FC236}">
                <a16:creationId xmlns:a16="http://schemas.microsoft.com/office/drawing/2014/main" id="{92C03A6E-2CCB-4620-A55A-43816CD7F15A}"/>
              </a:ext>
            </a:extLst>
          </p:cNvPr>
          <p:cNvPicPr>
            <a:picLocks noChangeAspect="1"/>
          </p:cNvPicPr>
          <p:nvPr/>
        </p:nvPicPr>
        <p:blipFill>
          <a:blip r:embed="rId3"/>
          <a:stretch>
            <a:fillRect/>
          </a:stretch>
        </p:blipFill>
        <p:spPr>
          <a:xfrm>
            <a:off x="705909" y="1783080"/>
            <a:ext cx="8047144" cy="2696914"/>
          </a:xfrm>
          <a:prstGeom prst="rect">
            <a:avLst/>
          </a:prstGeom>
        </p:spPr>
      </p:pic>
    </p:spTree>
    <p:extLst>
      <p:ext uri="{BB962C8B-B14F-4D97-AF65-F5344CB8AC3E}">
        <p14:creationId xmlns:p14="http://schemas.microsoft.com/office/powerpoint/2010/main" val="13215369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body" idx="1"/>
          </p:nvPr>
        </p:nvSpPr>
        <p:spPr>
          <a:xfrm>
            <a:off x="761125" y="1173480"/>
            <a:ext cx="7818996" cy="3939539"/>
          </a:xfrm>
          <a:prstGeom prst="rect">
            <a:avLst/>
          </a:prstGeom>
        </p:spPr>
        <p:txBody>
          <a:bodyPr spcFirstLastPara="1" wrap="square" lIns="91425" tIns="91425" rIns="91425" bIns="91425" anchor="t" anchorCtr="0">
            <a:noAutofit/>
          </a:bodyPr>
          <a:lstStyle/>
          <a:p>
            <a:pPr marL="0" lvl="0" indent="0">
              <a:lnSpc>
                <a:spcPct val="150000"/>
              </a:lnSpc>
              <a:buNone/>
            </a:pPr>
            <a:r>
              <a:rPr lang="en-US" sz="1400" dirty="0">
                <a:solidFill>
                  <a:srgbClr val="000000"/>
                </a:solidFill>
                <a:latin typeface="Century Gothic"/>
                <a:ea typeface="Century Gothic"/>
                <a:cs typeface="Century Gothic"/>
                <a:sym typeface="Century Gothic"/>
              </a:rPr>
              <a:t>ANN has the ability to work with incomplete knowledge. After we finish the training process, our data may predict a 'good' output despite the incomplete information. The total loss of performance depends on the significance of the missing data.</a:t>
            </a:r>
          </a:p>
          <a:p>
            <a:pPr marL="0" lvl="0" indent="0">
              <a:lnSpc>
                <a:spcPct val="150000"/>
              </a:lnSpc>
              <a:buNone/>
            </a:pPr>
            <a:r>
              <a:rPr lang="en-US" sz="1400" dirty="0">
                <a:solidFill>
                  <a:srgbClr val="000000"/>
                </a:solidFill>
                <a:latin typeface="Century Gothic"/>
                <a:ea typeface="Century Gothic"/>
                <a:cs typeface="Century Gothic"/>
                <a:sym typeface="Century Gothic"/>
              </a:rPr>
              <a:t>The network can to be fault tolerant. If one or more cells of the network are corrupted, it will not prevent it from generating an output.</a:t>
            </a:r>
          </a:p>
          <a:p>
            <a:pPr marL="0" lvl="0" indent="0">
              <a:lnSpc>
                <a:spcPct val="150000"/>
              </a:lnSpc>
              <a:buNone/>
            </a:pPr>
            <a:r>
              <a:rPr lang="en-US" sz="1400" dirty="0">
                <a:solidFill>
                  <a:srgbClr val="000000"/>
                </a:solidFill>
                <a:latin typeface="Century Gothic"/>
                <a:ea typeface="Century Gothic"/>
                <a:cs typeface="Century Gothic"/>
                <a:sym typeface="Century Gothic"/>
              </a:rPr>
              <a:t>In addition, ANN has a distributed memory. The network's success is a derivative of the examples that are given to the network. Furthermore, ANN has the capability of parallel processing. The network has enough numerical strength, so that he can perform more than one process at the same time.</a:t>
            </a:r>
          </a:p>
          <a:p>
            <a:pPr marL="0" lvl="0" indent="0">
              <a:lnSpc>
                <a:spcPct val="150000"/>
              </a:lnSpc>
              <a:buNone/>
            </a:pPr>
            <a:r>
              <a:rPr lang="en-US" sz="1400" dirty="0">
                <a:solidFill>
                  <a:srgbClr val="000000"/>
                </a:solidFill>
                <a:latin typeface="Century Gothic"/>
                <a:ea typeface="Century Gothic"/>
                <a:cs typeface="Century Gothic"/>
                <a:sym typeface="Century Gothic"/>
              </a:rPr>
              <a:t>Finally, ANN has the ability to make machine learning. The network can learn from examples and make a decision based on similar data.</a:t>
            </a:r>
          </a:p>
        </p:txBody>
      </p:sp>
      <p:sp>
        <p:nvSpPr>
          <p:cNvPr id="98" name="Google Shape;98;p15"/>
          <p:cNvSpPr txBox="1">
            <a:spLocks noGrp="1"/>
          </p:cNvSpPr>
          <p:nvPr>
            <p:ph type="title"/>
          </p:nvPr>
        </p:nvSpPr>
        <p:spPr>
          <a:xfrm>
            <a:off x="745884" y="568610"/>
            <a:ext cx="8215236" cy="535200"/>
          </a:xfrm>
          <a:prstGeom prst="rect">
            <a:avLst/>
          </a:prstGeom>
        </p:spPr>
        <p:txBody>
          <a:bodyPr spcFirstLastPara="1" wrap="square" lIns="91425" tIns="91425" rIns="91425" bIns="91425" anchor="t" anchorCtr="0">
            <a:noAutofit/>
          </a:bodyPr>
          <a:lstStyle/>
          <a:p>
            <a:pPr>
              <a:spcBef>
                <a:spcPts val="1200"/>
              </a:spcBef>
            </a:pPr>
            <a:r>
              <a:rPr lang="en-US" sz="1800" dirty="0">
                <a:solidFill>
                  <a:srgbClr val="000000"/>
                </a:solidFill>
                <a:latin typeface="Century Gothic"/>
              </a:rPr>
              <a:t>Conclusions</a:t>
            </a:r>
            <a:endParaRPr sz="1800" dirty="0"/>
          </a:p>
        </p:txBody>
      </p:sp>
    </p:spTree>
    <p:extLst>
      <p:ext uri="{BB962C8B-B14F-4D97-AF65-F5344CB8AC3E}">
        <p14:creationId xmlns:p14="http://schemas.microsoft.com/office/powerpoint/2010/main" val="1871588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97" name="Google Shape;97;p15"/>
              <p:cNvSpPr txBox="1">
                <a:spLocks noGrp="1"/>
              </p:cNvSpPr>
              <p:nvPr>
                <p:ph type="body" idx="1"/>
              </p:nvPr>
            </p:nvSpPr>
            <p:spPr>
              <a:xfrm>
                <a:off x="761125" y="1188720"/>
                <a:ext cx="7818996" cy="3939539"/>
              </a:xfrm>
              <a:prstGeom prst="rect">
                <a:avLst/>
              </a:prstGeom>
            </p:spPr>
            <p:txBody>
              <a:bodyPr spcFirstLastPara="1" wrap="square" lIns="91425" tIns="91425" rIns="91425" bIns="91425" anchor="t" anchorCtr="0">
                <a:noAutofit/>
              </a:bodyPr>
              <a:lstStyle/>
              <a:p>
                <a:pPr marL="0" lvl="0" indent="0">
                  <a:lnSpc>
                    <a:spcPct val="150000"/>
                  </a:lnSpc>
                  <a:buNone/>
                </a:pPr>
                <a:r>
                  <a:rPr lang="en-US" sz="1400" dirty="0">
                    <a:solidFill>
                      <a:srgbClr val="000000"/>
                    </a:solidFill>
                    <a:latin typeface="Century Gothic"/>
                    <a:ea typeface="Century Gothic"/>
                    <a:cs typeface="Century Gothic"/>
                    <a:sym typeface="Century Gothic"/>
                  </a:rPr>
                  <a:t>After trying many different configurations, we’ve come to the conclusion that the TDNN model doesn’t provide a good enough estimation for this particular time series. This does not imply that TDNNs are useless, for they have proven to be very effective in some cases. </a:t>
                </a:r>
              </a:p>
              <a:p>
                <a:pPr marL="0" lvl="0" indent="0">
                  <a:lnSpc>
                    <a:spcPct val="150000"/>
                  </a:lnSpc>
                  <a:buNone/>
                </a:pPr>
                <a:r>
                  <a:rPr lang="en-US" sz="1400" dirty="0">
                    <a:solidFill>
                      <a:srgbClr val="000000"/>
                    </a:solidFill>
                    <a:latin typeface="Century Gothic"/>
                    <a:ea typeface="Century Gothic"/>
                    <a:cs typeface="Century Gothic"/>
                    <a:sym typeface="Century Gothic"/>
                  </a:rPr>
                  <a:t>In our case, we’ve found that an LSTM model works much better, providing a very accurate estimation with minimal error. After testing many different configurations, we’ve found that the best estimation is achieved by using 15 LSTM units with a 5 time step look-back. We were able to achieve a future prediction of a 1000 time steps with a Root Mean Square Error (with respect to the actual test data) of approximately </a:t>
                </a:r>
                <a14:m>
                  <m:oMath xmlns:m="http://schemas.openxmlformats.org/officeDocument/2006/math">
                    <m:r>
                      <a:rPr lang="en-US" sz="1400" b="0" i="1" smtClean="0">
                        <a:solidFill>
                          <a:srgbClr val="000000"/>
                        </a:solidFill>
                        <a:latin typeface="Cambria Math" panose="02040503050406030204" pitchFamily="18" charset="0"/>
                        <a:ea typeface="Century Gothic"/>
                        <a:cs typeface="Century Gothic"/>
                        <a:sym typeface="Century Gothic"/>
                      </a:rPr>
                      <m:t>7</m:t>
                    </m:r>
                    <m:sSup>
                      <m:sSupPr>
                        <m:ctrlPr>
                          <a:rPr lang="en-US" sz="1400" i="1" smtClean="0">
                            <a:solidFill>
                              <a:srgbClr val="000000"/>
                            </a:solidFill>
                            <a:latin typeface="Cambria Math" panose="02040503050406030204" pitchFamily="18" charset="0"/>
                            <a:ea typeface="Century Gothic"/>
                            <a:cs typeface="Century Gothic"/>
                            <a:sym typeface="Century Gothic"/>
                          </a:rPr>
                        </m:ctrlPr>
                      </m:sSupPr>
                      <m:e>
                        <m:r>
                          <a:rPr lang="en-US" sz="1400" i="1" smtClean="0">
                            <a:solidFill>
                              <a:srgbClr val="000000"/>
                            </a:solidFill>
                            <a:latin typeface="Cambria Math" panose="02040503050406030204" pitchFamily="18" charset="0"/>
                            <a:ea typeface="Cambria Math" panose="02040503050406030204" pitchFamily="18" charset="0"/>
                            <a:cs typeface="Century Gothic"/>
                            <a:sym typeface="Century Gothic"/>
                          </a:rPr>
                          <m:t>×</m:t>
                        </m:r>
                        <m:r>
                          <a:rPr lang="en-US" sz="1400" b="0" i="1" smtClean="0">
                            <a:solidFill>
                              <a:srgbClr val="000000"/>
                            </a:solidFill>
                            <a:latin typeface="Cambria Math" panose="02040503050406030204" pitchFamily="18" charset="0"/>
                            <a:ea typeface="Century Gothic"/>
                            <a:cs typeface="Century Gothic"/>
                            <a:sym typeface="Century Gothic"/>
                          </a:rPr>
                          <m:t>10</m:t>
                        </m:r>
                      </m:e>
                      <m:sup>
                        <m:r>
                          <a:rPr lang="en-US" sz="1400" b="0" i="1" smtClean="0">
                            <a:solidFill>
                              <a:srgbClr val="000000"/>
                            </a:solidFill>
                            <a:latin typeface="Cambria Math" panose="02040503050406030204" pitchFamily="18" charset="0"/>
                            <a:ea typeface="Century Gothic"/>
                            <a:cs typeface="Century Gothic"/>
                            <a:sym typeface="Century Gothic"/>
                          </a:rPr>
                          <m:t>−</m:t>
                        </m:r>
                        <m:r>
                          <a:rPr lang="en-US" sz="1400" b="0" i="1" smtClean="0">
                            <a:solidFill>
                              <a:srgbClr val="000000"/>
                            </a:solidFill>
                            <a:latin typeface="Cambria Math" panose="02040503050406030204" pitchFamily="18" charset="0"/>
                            <a:ea typeface="Century Gothic"/>
                            <a:cs typeface="Century Gothic"/>
                            <a:sym typeface="Century Gothic"/>
                          </a:rPr>
                          <m:t>4</m:t>
                        </m:r>
                      </m:sup>
                    </m:sSup>
                  </m:oMath>
                </a14:m>
                <a:r>
                  <a:rPr lang="en-US" sz="1400" dirty="0">
                    <a:solidFill>
                      <a:srgbClr val="000000"/>
                    </a:solidFill>
                    <a:latin typeface="Century Gothic"/>
                    <a:ea typeface="Century Gothic"/>
                    <a:cs typeface="Century Gothic"/>
                    <a:sym typeface="Century Gothic"/>
                  </a:rPr>
                  <a:t>.</a:t>
                </a:r>
              </a:p>
            </p:txBody>
          </p:sp>
        </mc:Choice>
        <mc:Fallback>
          <p:sp>
            <p:nvSpPr>
              <p:cNvPr id="97" name="Google Shape;97;p15"/>
              <p:cNvSpPr txBox="1">
                <a:spLocks noGrp="1" noRot="1" noChangeAspect="1" noMove="1" noResize="1" noEditPoints="1" noAdjustHandles="1" noChangeArrowheads="1" noChangeShapeType="1" noTextEdit="1"/>
              </p:cNvSpPr>
              <p:nvPr>
                <p:ph type="body" idx="1"/>
              </p:nvPr>
            </p:nvSpPr>
            <p:spPr>
              <a:xfrm>
                <a:off x="761125" y="1188720"/>
                <a:ext cx="7818996" cy="3939539"/>
              </a:xfrm>
              <a:prstGeom prst="rect">
                <a:avLst/>
              </a:prstGeom>
              <a:blipFill>
                <a:blip r:embed="rId3"/>
                <a:stretch>
                  <a:fillRect l="-234" r="-156"/>
                </a:stretch>
              </a:blipFill>
            </p:spPr>
            <p:txBody>
              <a:bodyPr/>
              <a:lstStyle/>
              <a:p>
                <a:r>
                  <a:rPr lang="he-IL">
                    <a:noFill/>
                  </a:rPr>
                  <a:t> </a:t>
                </a:r>
              </a:p>
            </p:txBody>
          </p:sp>
        </mc:Fallback>
      </mc:AlternateContent>
    </p:spTree>
    <p:extLst>
      <p:ext uri="{BB962C8B-B14F-4D97-AF65-F5344CB8AC3E}">
        <p14:creationId xmlns:p14="http://schemas.microsoft.com/office/powerpoint/2010/main" val="126627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730000" y="1318650"/>
            <a:ext cx="25152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latin typeface="Century Gothic"/>
                <a:ea typeface="Century Gothic"/>
                <a:cs typeface="Century Gothic"/>
                <a:sym typeface="Century Gothic"/>
              </a:rPr>
              <a:t>Contents</a:t>
            </a:r>
            <a:endParaRPr sz="2400">
              <a:latin typeface="Century Gothic"/>
              <a:ea typeface="Century Gothic"/>
              <a:cs typeface="Century Gothic"/>
              <a:sym typeface="Century Gothic"/>
            </a:endParaRPr>
          </a:p>
        </p:txBody>
      </p:sp>
      <p:sp>
        <p:nvSpPr>
          <p:cNvPr id="92" name="Google Shape;92;p14"/>
          <p:cNvSpPr txBox="1">
            <a:spLocks noGrp="1"/>
          </p:cNvSpPr>
          <p:nvPr>
            <p:ph type="body" idx="2"/>
          </p:nvPr>
        </p:nvSpPr>
        <p:spPr>
          <a:xfrm>
            <a:off x="4518660" y="790695"/>
            <a:ext cx="4625340" cy="4976400"/>
          </a:xfrm>
          <a:prstGeom prst="rect">
            <a:avLst/>
          </a:prstGeom>
        </p:spPr>
        <p:txBody>
          <a:bodyPr spcFirstLastPara="1" wrap="square" lIns="91425" tIns="91425" rIns="91425" bIns="91425" anchor="t" anchorCtr="0">
            <a:noAutofit/>
          </a:bodyPr>
          <a:lstStyle/>
          <a:p>
            <a:pPr indent="-323850">
              <a:lnSpc>
                <a:spcPct val="165000"/>
              </a:lnSpc>
              <a:buClr>
                <a:srgbClr val="000000"/>
              </a:buClr>
              <a:buSzPts val="1500"/>
              <a:buFont typeface="Century Gothic"/>
              <a:buChar char="❖"/>
            </a:pPr>
            <a:r>
              <a:rPr lang="en-US" sz="1400" dirty="0">
                <a:solidFill>
                  <a:srgbClr val="000000"/>
                </a:solidFill>
                <a:latin typeface="Century Gothic"/>
                <a:ea typeface="Century Gothic"/>
                <a:cs typeface="Century Gothic"/>
                <a:sym typeface="Century Gothic"/>
              </a:rPr>
              <a:t>Introduction</a:t>
            </a:r>
          </a:p>
          <a:p>
            <a:pPr indent="-323850">
              <a:lnSpc>
                <a:spcPct val="165000"/>
              </a:lnSpc>
              <a:buClr>
                <a:srgbClr val="000000"/>
              </a:buClr>
              <a:buSzPts val="1500"/>
              <a:buFont typeface="Century Gothic"/>
              <a:buChar char="❖"/>
            </a:pPr>
            <a:r>
              <a:rPr lang="en" sz="1400" dirty="0">
                <a:solidFill>
                  <a:srgbClr val="000000"/>
                </a:solidFill>
                <a:latin typeface="Century Gothic"/>
                <a:ea typeface="Century Gothic"/>
                <a:cs typeface="Century Gothic"/>
                <a:sym typeface="Century Gothic"/>
              </a:rPr>
              <a:t>Time series forecasting with </a:t>
            </a:r>
            <a:r>
              <a:rPr lang="en-US" sz="1400" dirty="0">
                <a:solidFill>
                  <a:srgbClr val="000000"/>
                </a:solidFill>
                <a:latin typeface="Century Gothic"/>
                <a:ea typeface="Century Gothic"/>
                <a:cs typeface="Century Gothic"/>
                <a:sym typeface="Century Gothic"/>
              </a:rPr>
              <a:t>Artificial Neural Network (ANN)</a:t>
            </a:r>
          </a:p>
          <a:p>
            <a:pPr indent="-323850">
              <a:lnSpc>
                <a:spcPct val="165000"/>
              </a:lnSpc>
              <a:buClr>
                <a:srgbClr val="000000"/>
              </a:buClr>
              <a:buSzPts val="1500"/>
              <a:buFont typeface="Century Gothic"/>
              <a:buChar char="❖"/>
            </a:pPr>
            <a:r>
              <a:rPr lang="en-US" sz="1400" dirty="0">
                <a:solidFill>
                  <a:srgbClr val="000000"/>
                </a:solidFill>
                <a:latin typeface="Century Gothic"/>
              </a:rPr>
              <a:t>First model – Time Lagged Neural Networks (TLNN)</a:t>
            </a:r>
          </a:p>
          <a:p>
            <a:pPr indent="-323850">
              <a:lnSpc>
                <a:spcPct val="165000"/>
              </a:lnSpc>
              <a:buClr>
                <a:srgbClr val="000000"/>
              </a:buClr>
              <a:buSzPts val="1500"/>
              <a:buFont typeface="Century Gothic"/>
              <a:buChar char="❖"/>
            </a:pPr>
            <a:r>
              <a:rPr lang="en-US" sz="1400" dirty="0">
                <a:solidFill>
                  <a:srgbClr val="000000"/>
                </a:solidFill>
                <a:latin typeface="Century Gothic"/>
                <a:sym typeface="Century Gothic"/>
              </a:rPr>
              <a:t>TLNN Implementation and results</a:t>
            </a:r>
            <a:endParaRPr lang="en" sz="1400" dirty="0">
              <a:solidFill>
                <a:srgbClr val="000000"/>
              </a:solidFill>
              <a:latin typeface="Century Gothic"/>
              <a:sym typeface="Century Gothic"/>
            </a:endParaRPr>
          </a:p>
          <a:p>
            <a:pPr indent="-323850">
              <a:lnSpc>
                <a:spcPct val="165000"/>
              </a:lnSpc>
              <a:buClr>
                <a:srgbClr val="000000"/>
              </a:buClr>
              <a:buSzPts val="1500"/>
              <a:buFont typeface="Century Gothic"/>
              <a:buChar char="❖"/>
            </a:pPr>
            <a:r>
              <a:rPr lang="en-US" sz="1400" dirty="0">
                <a:solidFill>
                  <a:srgbClr val="000000"/>
                </a:solidFill>
                <a:latin typeface="Century Gothic"/>
                <a:ea typeface="Century Gothic"/>
                <a:cs typeface="Century Gothic"/>
                <a:sym typeface="Century Gothic"/>
              </a:rPr>
              <a:t>Second model – </a:t>
            </a:r>
            <a:r>
              <a:rPr lang="en" sz="1400" dirty="0">
                <a:solidFill>
                  <a:srgbClr val="000000"/>
                </a:solidFill>
                <a:latin typeface="Century Gothic"/>
                <a:ea typeface="Century Gothic"/>
                <a:cs typeface="Century Gothic"/>
                <a:sym typeface="Century Gothic"/>
              </a:rPr>
              <a:t>Long Short Time Series</a:t>
            </a:r>
            <a:r>
              <a:rPr lang="en-US" sz="1400" dirty="0">
                <a:solidFill>
                  <a:srgbClr val="000000"/>
                </a:solidFill>
                <a:latin typeface="Century Gothic"/>
              </a:rPr>
              <a:t> (LSTM)</a:t>
            </a:r>
          </a:p>
          <a:p>
            <a:pPr indent="-323850">
              <a:lnSpc>
                <a:spcPct val="165000"/>
              </a:lnSpc>
              <a:buClr>
                <a:srgbClr val="000000"/>
              </a:buClr>
              <a:buSzPts val="1500"/>
              <a:buFont typeface="Century Gothic"/>
              <a:buChar char="❖"/>
            </a:pPr>
            <a:r>
              <a:rPr lang="en-US" sz="1400" dirty="0">
                <a:solidFill>
                  <a:srgbClr val="000000"/>
                </a:solidFill>
                <a:latin typeface="Century Gothic"/>
              </a:rPr>
              <a:t>LSTM Implementation and results</a:t>
            </a:r>
          </a:p>
          <a:p>
            <a:pPr indent="-323850">
              <a:lnSpc>
                <a:spcPct val="165000"/>
              </a:lnSpc>
              <a:buClr>
                <a:srgbClr val="000000"/>
              </a:buClr>
              <a:buSzPts val="1500"/>
              <a:buFont typeface="Century Gothic"/>
              <a:buChar char="❖"/>
            </a:pPr>
            <a:r>
              <a:rPr lang="en-US" sz="1400" dirty="0">
                <a:solidFill>
                  <a:srgbClr val="000000"/>
                </a:solidFill>
                <a:latin typeface="Century Gothic"/>
              </a:rPr>
              <a:t>Conclusions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body" idx="1"/>
          </p:nvPr>
        </p:nvSpPr>
        <p:spPr>
          <a:xfrm>
            <a:off x="761125" y="1203960"/>
            <a:ext cx="7818996" cy="3939539"/>
          </a:xfrm>
          <a:prstGeom prst="rect">
            <a:avLst/>
          </a:prstGeom>
        </p:spPr>
        <p:txBody>
          <a:bodyPr spcFirstLastPara="1" wrap="square" lIns="91425" tIns="91425" rIns="91425" bIns="91425" anchor="t" anchorCtr="0">
            <a:noAutofit/>
          </a:bodyPr>
          <a:lstStyle/>
          <a:p>
            <a:pPr marL="0" lvl="0" indent="0">
              <a:lnSpc>
                <a:spcPct val="150000"/>
              </a:lnSpc>
              <a:buNone/>
            </a:pPr>
            <a:r>
              <a:rPr lang="en-US" sz="1400" dirty="0">
                <a:solidFill>
                  <a:srgbClr val="000000"/>
                </a:solidFill>
                <a:latin typeface="Century Gothic"/>
                <a:ea typeface="Century Gothic"/>
                <a:cs typeface="Century Gothic"/>
                <a:sym typeface="Century Gothic"/>
              </a:rPr>
              <a:t>Time series is a sequence of data points in chronological sequence, most often gathered in regular intervals. </a:t>
            </a:r>
          </a:p>
          <a:p>
            <a:pPr marL="0" lvl="0" indent="0">
              <a:lnSpc>
                <a:spcPct val="150000"/>
              </a:lnSpc>
              <a:buNone/>
            </a:pPr>
            <a:r>
              <a:rPr lang="en-US" sz="1400" dirty="0">
                <a:solidFill>
                  <a:srgbClr val="000000"/>
                </a:solidFill>
                <a:latin typeface="Century Gothic"/>
                <a:ea typeface="Century Gothic"/>
                <a:cs typeface="Century Gothic"/>
                <a:sym typeface="Century Gothic"/>
              </a:rPr>
              <a:t>Time series adds an explicit order dependence between observations: a time dimension. In addition, time series forecasting is an important area of machine learning.</a:t>
            </a:r>
          </a:p>
          <a:p>
            <a:pPr marL="0" lvl="0" indent="0">
              <a:lnSpc>
                <a:spcPct val="150000"/>
              </a:lnSpc>
              <a:buNone/>
            </a:pPr>
            <a:r>
              <a:rPr lang="en-US" sz="1400" dirty="0">
                <a:solidFill>
                  <a:srgbClr val="000000"/>
                </a:solidFill>
                <a:latin typeface="Century Gothic"/>
                <a:ea typeface="Century Gothic"/>
                <a:cs typeface="Century Gothic"/>
                <a:sym typeface="Century Gothic"/>
              </a:rPr>
              <a:t>Forecasting involves making models fit on historical data and using them to predict future observations.</a:t>
            </a:r>
          </a:p>
          <a:p>
            <a:pPr marL="0" lvl="0" indent="0">
              <a:lnSpc>
                <a:spcPct val="150000"/>
              </a:lnSpc>
              <a:buNone/>
            </a:pPr>
            <a:r>
              <a:rPr lang="en-US" sz="1400" dirty="0">
                <a:solidFill>
                  <a:srgbClr val="000000"/>
                </a:solidFill>
                <a:latin typeface="Century Gothic"/>
                <a:ea typeface="Century Gothic"/>
                <a:cs typeface="Century Gothic"/>
                <a:sym typeface="Century Gothic"/>
              </a:rPr>
              <a:t>An important distinction in forecasting is that the future is completely unavailable and must only be estimated from what has already happened. </a:t>
            </a:r>
          </a:p>
          <a:p>
            <a:pPr marL="0" lvl="0" indent="0">
              <a:lnSpc>
                <a:spcPct val="150000"/>
              </a:lnSpc>
              <a:buNone/>
            </a:pPr>
            <a:r>
              <a:rPr lang="en-US" sz="1400" dirty="0">
                <a:solidFill>
                  <a:srgbClr val="000000"/>
                </a:solidFill>
                <a:latin typeface="Century Gothic"/>
                <a:ea typeface="Century Gothic"/>
                <a:cs typeface="Century Gothic"/>
                <a:sym typeface="Century Gothic"/>
              </a:rPr>
              <a:t>Examples for time series: average daily temperatures, stock value at the end of each business day, hourly electricity demand etc.</a:t>
            </a:r>
          </a:p>
        </p:txBody>
      </p:sp>
      <p:sp>
        <p:nvSpPr>
          <p:cNvPr id="98" name="Google Shape;98;p15"/>
          <p:cNvSpPr txBox="1">
            <a:spLocks noGrp="1"/>
          </p:cNvSpPr>
          <p:nvPr>
            <p:ph type="title"/>
          </p:nvPr>
        </p:nvSpPr>
        <p:spPr>
          <a:xfrm>
            <a:off x="745884" y="568610"/>
            <a:ext cx="8215236" cy="535200"/>
          </a:xfrm>
          <a:prstGeom prst="rect">
            <a:avLst/>
          </a:prstGeom>
        </p:spPr>
        <p:txBody>
          <a:bodyPr spcFirstLastPara="1" wrap="square" lIns="91425" tIns="91425" rIns="91425" bIns="91425" anchor="t" anchorCtr="0">
            <a:noAutofit/>
          </a:bodyPr>
          <a:lstStyle/>
          <a:p>
            <a:pPr>
              <a:spcBef>
                <a:spcPts val="1200"/>
              </a:spcBef>
            </a:pPr>
            <a:r>
              <a:rPr lang="en" sz="1800" dirty="0">
                <a:solidFill>
                  <a:srgbClr val="000000"/>
                </a:solidFill>
                <a:latin typeface="Century Gothic"/>
                <a:ea typeface="Century Gothic"/>
                <a:cs typeface="Century Gothic"/>
                <a:sym typeface="Century Gothic"/>
              </a:rPr>
              <a:t>Introduction</a:t>
            </a:r>
            <a:endParaRPr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body" idx="1"/>
          </p:nvPr>
        </p:nvSpPr>
        <p:spPr>
          <a:xfrm>
            <a:off x="761125" y="1203960"/>
            <a:ext cx="7818996" cy="3939539"/>
          </a:xfrm>
          <a:prstGeom prst="rect">
            <a:avLst/>
          </a:prstGeom>
        </p:spPr>
        <p:txBody>
          <a:bodyPr spcFirstLastPara="1" wrap="square" lIns="91425" tIns="91425" rIns="91425" bIns="91425" anchor="t" anchorCtr="0">
            <a:noAutofit/>
          </a:bodyPr>
          <a:lstStyle/>
          <a:p>
            <a:pPr marL="0" lvl="0" indent="0">
              <a:lnSpc>
                <a:spcPct val="150000"/>
              </a:lnSpc>
              <a:buNone/>
            </a:pPr>
            <a:r>
              <a:rPr lang="en-US" sz="1400" dirty="0">
                <a:solidFill>
                  <a:srgbClr val="000000"/>
                </a:solidFill>
                <a:latin typeface="Century Gothic"/>
                <a:ea typeface="Century Gothic"/>
                <a:cs typeface="Century Gothic"/>
                <a:sym typeface="Century Gothic"/>
              </a:rPr>
              <a:t>Time series analysis provides a body of techniques to better understand a dataset. Perhaps the most useful of these is the decomposition of a time series into 4 constituent parts: trend, seasonality, noise or randomness, and the c</a:t>
            </a:r>
            <a:r>
              <a:rPr lang="en-US" sz="1400" dirty="0">
                <a:solidFill>
                  <a:srgbClr val="000000"/>
                </a:solidFill>
                <a:latin typeface="Century Gothic"/>
              </a:rPr>
              <a:t>yclic movements</a:t>
            </a:r>
            <a:r>
              <a:rPr lang="en-US" sz="1400" dirty="0">
                <a:solidFill>
                  <a:srgbClr val="000000"/>
                </a:solidFill>
                <a:latin typeface="Century Gothic"/>
                <a:ea typeface="Century Gothic"/>
                <a:cs typeface="Century Gothic"/>
                <a:sym typeface="Century Gothic"/>
              </a:rPr>
              <a:t>. not all time series data will include every one of these time series components. For instance, audio files that are taken in sequence are examples of time series data, however they won’t contain a seasonal component. On the other hand, most business data will likely contain seasonality.</a:t>
            </a:r>
          </a:p>
          <a:p>
            <a:pPr marL="0" lvl="0" indent="0">
              <a:lnSpc>
                <a:spcPct val="150000"/>
              </a:lnSpc>
              <a:buNone/>
            </a:pPr>
            <a:r>
              <a:rPr lang="en-US" sz="1400" dirty="0">
                <a:solidFill>
                  <a:srgbClr val="000000"/>
                </a:solidFill>
                <a:latin typeface="Century Gothic"/>
                <a:ea typeface="Century Gothic"/>
                <a:cs typeface="Century Gothic"/>
                <a:sym typeface="Century Gothic"/>
              </a:rPr>
              <a:t>There are different time series forecasting methods. For example: autoregressive moving average (ARMA) and artificial neural network (ANN). In this project we focus on artificial neural network.</a:t>
            </a:r>
            <a:br>
              <a:rPr lang="en-US" sz="1400" dirty="0">
                <a:solidFill>
                  <a:srgbClr val="000000"/>
                </a:solidFill>
                <a:latin typeface="Century Gothic"/>
                <a:ea typeface="Century Gothic"/>
                <a:cs typeface="Century Gothic"/>
                <a:sym typeface="Century Gothic"/>
              </a:rPr>
            </a:br>
            <a:endParaRPr lang="en-US" sz="1400" dirty="0">
              <a:solidFill>
                <a:srgbClr val="000000"/>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1967922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body" idx="1"/>
          </p:nvPr>
        </p:nvSpPr>
        <p:spPr>
          <a:xfrm>
            <a:off x="761125" y="1203960"/>
            <a:ext cx="7818996" cy="3939539"/>
          </a:xfrm>
          <a:prstGeom prst="rect">
            <a:avLst/>
          </a:prstGeom>
        </p:spPr>
        <p:txBody>
          <a:bodyPr spcFirstLastPara="1" wrap="square" lIns="91425" tIns="91425" rIns="91425" bIns="91425" anchor="t" anchorCtr="0">
            <a:noAutofit/>
          </a:bodyPr>
          <a:lstStyle/>
          <a:p>
            <a:pPr marL="0" lvl="0" indent="0">
              <a:lnSpc>
                <a:spcPct val="150000"/>
              </a:lnSpc>
              <a:buNone/>
            </a:pPr>
            <a:r>
              <a:rPr lang="en-US" sz="1400" dirty="0">
                <a:solidFill>
                  <a:srgbClr val="000000"/>
                </a:solidFill>
                <a:latin typeface="Century Gothic"/>
                <a:ea typeface="Century Gothic"/>
                <a:cs typeface="Century Gothic"/>
                <a:sym typeface="Century Gothic"/>
              </a:rPr>
              <a:t>An ANN is a mathematical model for computation inspired by the structure of a biological neural network (the brain). The model is able to "learn" to perform tasks from given examples (training data), without being "hard coded" with specific instructions. This approach enables us to solve complex problems that otherwise would be impossible to solve (with direct instructions).</a:t>
            </a:r>
          </a:p>
          <a:p>
            <a:pPr marL="0" lvl="0" indent="0">
              <a:lnSpc>
                <a:spcPct val="150000"/>
              </a:lnSpc>
              <a:buNone/>
            </a:pPr>
            <a:endParaRPr lang="en-US" sz="1400" dirty="0">
              <a:solidFill>
                <a:srgbClr val="000000"/>
              </a:solidFill>
              <a:latin typeface="Century Gothic"/>
              <a:ea typeface="Century Gothic"/>
              <a:cs typeface="Century Gothic"/>
              <a:sym typeface="Century Gothic"/>
            </a:endParaRPr>
          </a:p>
          <a:p>
            <a:pPr marL="0" lvl="0" indent="0">
              <a:lnSpc>
                <a:spcPct val="150000"/>
              </a:lnSpc>
              <a:buNone/>
            </a:pPr>
            <a:r>
              <a:rPr lang="en-US" sz="1400" dirty="0">
                <a:solidFill>
                  <a:srgbClr val="000000"/>
                </a:solidFill>
                <a:latin typeface="Century Gothic"/>
                <a:ea typeface="Century Gothic"/>
                <a:cs typeface="Century Gothic"/>
                <a:sym typeface="Century Gothic"/>
              </a:rPr>
              <a:t>Activation functions are an extremely important feature of the artificial neural networks. They basically decide whether a neuron should be activated or not. Whether the information that the neuron is receiving is relevant for the given information. The activation function is often a nonlinear transformation that we do over the input signal. This transformed output is then sent to the next layer as input. </a:t>
            </a:r>
            <a:br>
              <a:rPr lang="en-US" sz="1400" dirty="0">
                <a:solidFill>
                  <a:srgbClr val="000000"/>
                </a:solidFill>
                <a:latin typeface="Century Gothic"/>
                <a:ea typeface="Century Gothic"/>
                <a:cs typeface="Century Gothic"/>
                <a:sym typeface="Century Gothic"/>
              </a:rPr>
            </a:br>
            <a:endParaRPr lang="en-US" sz="1400" dirty="0">
              <a:solidFill>
                <a:srgbClr val="000000"/>
              </a:solidFill>
              <a:latin typeface="Century Gothic"/>
              <a:ea typeface="Century Gothic"/>
              <a:cs typeface="Century Gothic"/>
              <a:sym typeface="Century Gothic"/>
            </a:endParaRPr>
          </a:p>
        </p:txBody>
      </p:sp>
      <p:sp>
        <p:nvSpPr>
          <p:cNvPr id="98" name="Google Shape;98;p15"/>
          <p:cNvSpPr txBox="1">
            <a:spLocks noGrp="1"/>
          </p:cNvSpPr>
          <p:nvPr>
            <p:ph type="title"/>
          </p:nvPr>
        </p:nvSpPr>
        <p:spPr>
          <a:xfrm>
            <a:off x="745884" y="568610"/>
            <a:ext cx="8215236" cy="535200"/>
          </a:xfrm>
          <a:prstGeom prst="rect">
            <a:avLst/>
          </a:prstGeom>
        </p:spPr>
        <p:txBody>
          <a:bodyPr spcFirstLastPara="1" wrap="square" lIns="91425" tIns="91425" rIns="91425" bIns="91425" anchor="t" anchorCtr="0">
            <a:noAutofit/>
          </a:bodyPr>
          <a:lstStyle/>
          <a:p>
            <a:pPr>
              <a:spcBef>
                <a:spcPts val="1200"/>
              </a:spcBef>
            </a:pPr>
            <a:r>
              <a:rPr lang="en-US" sz="1800" dirty="0">
                <a:solidFill>
                  <a:srgbClr val="000000"/>
                </a:solidFill>
                <a:latin typeface="Century Gothic"/>
                <a:ea typeface="Century Gothic"/>
                <a:cs typeface="Century Gothic"/>
                <a:sym typeface="Century Gothic"/>
              </a:rPr>
              <a:t>Artificial Neural Network (ANN)</a:t>
            </a:r>
            <a:endParaRPr sz="1800" dirty="0"/>
          </a:p>
        </p:txBody>
      </p:sp>
    </p:spTree>
    <p:extLst>
      <p:ext uri="{BB962C8B-B14F-4D97-AF65-F5344CB8AC3E}">
        <p14:creationId xmlns:p14="http://schemas.microsoft.com/office/powerpoint/2010/main" val="2612240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body" idx="1"/>
          </p:nvPr>
        </p:nvSpPr>
        <p:spPr>
          <a:xfrm>
            <a:off x="761125" y="1203960"/>
            <a:ext cx="7818996" cy="3939539"/>
          </a:xfrm>
          <a:prstGeom prst="rect">
            <a:avLst/>
          </a:prstGeom>
        </p:spPr>
        <p:txBody>
          <a:bodyPr spcFirstLastPara="1" wrap="square" lIns="91425" tIns="91425" rIns="91425" bIns="91425" anchor="t" anchorCtr="0">
            <a:noAutofit/>
          </a:bodyPr>
          <a:lstStyle/>
          <a:p>
            <a:pPr marL="0" lvl="0" indent="0">
              <a:lnSpc>
                <a:spcPct val="150000"/>
              </a:lnSpc>
              <a:buNone/>
            </a:pPr>
            <a:r>
              <a:rPr lang="en-US" sz="1400" dirty="0">
                <a:solidFill>
                  <a:srgbClr val="000000"/>
                </a:solidFill>
                <a:latin typeface="Century Gothic"/>
                <a:ea typeface="Century Gothic"/>
                <a:cs typeface="Century Gothic"/>
                <a:sym typeface="Century Gothic"/>
              </a:rPr>
              <a:t>When we do not have the activation function the weights and bias would simply do a linear transformation. </a:t>
            </a:r>
          </a:p>
          <a:p>
            <a:pPr marL="0" lvl="0" indent="0">
              <a:lnSpc>
                <a:spcPct val="150000"/>
              </a:lnSpc>
              <a:buNone/>
            </a:pPr>
            <a:r>
              <a:rPr lang="en-US" sz="1400" dirty="0">
                <a:solidFill>
                  <a:srgbClr val="000000"/>
                </a:solidFill>
                <a:latin typeface="Century Gothic"/>
                <a:ea typeface="Century Gothic"/>
                <a:cs typeface="Century Gothic"/>
                <a:sym typeface="Century Gothic"/>
              </a:rPr>
              <a:t>Types of activation functions are: Sigmoid function, </a:t>
            </a:r>
            <a:r>
              <a:rPr lang="en" sz="1400" dirty="0">
                <a:solidFill>
                  <a:srgbClr val="000000"/>
                </a:solidFill>
                <a:highlight>
                  <a:srgbClr val="FFFFFF"/>
                </a:highlight>
                <a:latin typeface="Century Gothic"/>
                <a:ea typeface="Century Gothic"/>
                <a:cs typeface="Century Gothic"/>
                <a:sym typeface="Century Gothic"/>
              </a:rPr>
              <a:t>Tanh function, ReLU </a:t>
            </a:r>
            <a:r>
              <a:rPr lang="en-US" sz="1400" dirty="0">
                <a:solidFill>
                  <a:srgbClr val="000000"/>
                </a:solidFill>
                <a:highlight>
                  <a:srgbClr val="FFFFFF"/>
                </a:highlight>
                <a:latin typeface="Century Gothic"/>
                <a:ea typeface="Century Gothic"/>
                <a:cs typeface="Century Gothic"/>
                <a:sym typeface="Century Gothic"/>
              </a:rPr>
              <a:t>function etc.</a:t>
            </a:r>
          </a:p>
          <a:p>
            <a:pPr marL="0" lvl="0" indent="0">
              <a:lnSpc>
                <a:spcPct val="150000"/>
              </a:lnSpc>
              <a:buNone/>
            </a:pPr>
            <a:endParaRPr lang="en-US" sz="1400" dirty="0">
              <a:solidFill>
                <a:srgbClr val="000000"/>
              </a:solidFill>
              <a:highlight>
                <a:srgbClr val="FFFFFF"/>
              </a:highlight>
              <a:latin typeface="Century Gothic"/>
              <a:ea typeface="Century Gothic"/>
              <a:cs typeface="Century Gothic"/>
              <a:sym typeface="Century Gothic"/>
            </a:endParaRPr>
          </a:p>
          <a:p>
            <a:pPr marL="0" lvl="0" indent="0">
              <a:lnSpc>
                <a:spcPct val="150000"/>
              </a:lnSpc>
              <a:buNone/>
            </a:pPr>
            <a:r>
              <a:rPr lang="en-US" sz="1400" dirty="0">
                <a:solidFill>
                  <a:srgbClr val="000000"/>
                </a:solidFill>
                <a:latin typeface="Century Gothic"/>
                <a:ea typeface="Century Gothic"/>
                <a:cs typeface="Century Gothic"/>
                <a:sym typeface="Century Gothic"/>
              </a:rPr>
              <a:t>A neural network propagates the signal of the input data forward through its parameters towards the moment of decision, and then back-propagates information about the error, in reverse through the network, so that it can change the parameters. Backpropagation takes the error associated with a wrong guess by a neural network, and uses that error to adjust the neural network’s parameters in the direction of less error.</a:t>
            </a:r>
          </a:p>
          <a:p>
            <a:pPr marL="0" lvl="0" indent="0">
              <a:lnSpc>
                <a:spcPct val="150000"/>
              </a:lnSpc>
              <a:buNone/>
            </a:pPr>
            <a:endParaRPr lang="en-US" sz="1400" dirty="0">
              <a:solidFill>
                <a:srgbClr val="000000"/>
              </a:solidFill>
              <a:latin typeface="Century Gothic"/>
              <a:ea typeface="Century Gothic"/>
              <a:cs typeface="Century Gothic"/>
              <a:sym typeface="Century Gothic"/>
            </a:endParaRPr>
          </a:p>
          <a:p>
            <a:pPr marL="0" indent="0">
              <a:lnSpc>
                <a:spcPct val="150000"/>
              </a:lnSpc>
              <a:buNone/>
            </a:pPr>
            <a:r>
              <a:rPr lang="en-US" sz="1400" dirty="0">
                <a:solidFill>
                  <a:srgbClr val="000000"/>
                </a:solidFill>
                <a:latin typeface="Century Gothic"/>
                <a:ea typeface="Century Gothic"/>
                <a:cs typeface="Century Gothic"/>
                <a:sym typeface="Century Gothic"/>
              </a:rPr>
              <a:t>We will present two models for predicting a time series of the Euro-Dollar rate ratio.</a:t>
            </a:r>
          </a:p>
          <a:p>
            <a:pPr marL="0" lvl="0" indent="0">
              <a:lnSpc>
                <a:spcPct val="150000"/>
              </a:lnSpc>
              <a:buNone/>
            </a:pPr>
            <a:endParaRPr lang="en-US" sz="1400" dirty="0">
              <a:solidFill>
                <a:srgbClr val="000000"/>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963058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97" name="Google Shape;97;p15"/>
              <p:cNvSpPr txBox="1">
                <a:spLocks noGrp="1"/>
              </p:cNvSpPr>
              <p:nvPr>
                <p:ph type="body" idx="1"/>
              </p:nvPr>
            </p:nvSpPr>
            <p:spPr>
              <a:xfrm>
                <a:off x="761125" y="1203960"/>
                <a:ext cx="7818996" cy="3939539"/>
              </a:xfrm>
              <a:prstGeom prst="rect">
                <a:avLst/>
              </a:prstGeom>
            </p:spPr>
            <p:txBody>
              <a:bodyPr spcFirstLastPara="1" wrap="square" lIns="91425" tIns="91425" rIns="91425" bIns="91425" anchor="t" anchorCtr="0">
                <a:noAutofit/>
              </a:bodyPr>
              <a:lstStyle/>
              <a:p>
                <a:pPr marL="0" lvl="0" indent="0">
                  <a:lnSpc>
                    <a:spcPct val="150000"/>
                  </a:lnSpc>
                  <a:buNone/>
                </a:pPr>
                <a:r>
                  <a:rPr lang="en-US" sz="1400" dirty="0">
                    <a:solidFill>
                      <a:srgbClr val="000000"/>
                    </a:solidFill>
                    <a:latin typeface="Century Gothic"/>
                    <a:ea typeface="Century Gothic"/>
                    <a:cs typeface="Century Gothic"/>
                    <a:sym typeface="Century Gothic"/>
                  </a:rPr>
                  <a:t>ANNs can be truly referred as model free structures because they do not need any prior knowledge about the intrinsic data generating process. ANNs are also favored due to their distinctive ability of nonlinear modeling with remarkable accuracies.</a:t>
                </a:r>
                <a:br>
                  <a:rPr lang="en" sz="1400" dirty="0">
                    <a:solidFill>
                      <a:srgbClr val="000000"/>
                    </a:solidFill>
                    <a:latin typeface="Century Gothic"/>
                    <a:ea typeface="Century Gothic"/>
                    <a:cs typeface="Century Gothic"/>
                    <a:sym typeface="Century Gothic"/>
                  </a:rPr>
                </a:br>
                <a:r>
                  <a:rPr lang="en-US" sz="1400" dirty="0">
                    <a:solidFill>
                      <a:srgbClr val="000000"/>
                    </a:solidFill>
                    <a:latin typeface="Century Gothic"/>
                    <a:ea typeface="Century Gothic"/>
                    <a:cs typeface="Century Gothic"/>
                    <a:sym typeface="Century Gothic"/>
                  </a:rPr>
                  <a:t>In the feed forward network (FNN), the input nodes are the successive observations of the time series, i.e. the target </a:t>
                </a:r>
                <a14:m>
                  <m:oMath xmlns:m="http://schemas.openxmlformats.org/officeDocument/2006/math">
                    <m:sSub>
                      <m:sSubPr>
                        <m:ctrlPr>
                          <a:rPr lang="en-US" sz="1400" i="1">
                            <a:solidFill>
                              <a:srgbClr val="000000"/>
                            </a:solidFill>
                            <a:latin typeface="Cambria Math" panose="02040503050406030204" pitchFamily="18" charset="0"/>
                            <a:sym typeface="Century Gothic"/>
                          </a:rPr>
                        </m:ctrlPr>
                      </m:sSubPr>
                      <m:e>
                        <m:r>
                          <a:rPr lang="en-US" sz="1400" i="1">
                            <a:solidFill>
                              <a:srgbClr val="000000"/>
                            </a:solidFill>
                            <a:latin typeface="Cambria Math" panose="02040503050406030204" pitchFamily="18" charset="0"/>
                            <a:sym typeface="Century Gothic"/>
                          </a:rPr>
                          <m:t>𝑦</m:t>
                        </m:r>
                      </m:e>
                      <m:sub>
                        <m:r>
                          <a:rPr lang="en-US" sz="1400" i="1">
                            <a:solidFill>
                              <a:srgbClr val="000000"/>
                            </a:solidFill>
                            <a:latin typeface="Cambria Math" panose="02040503050406030204" pitchFamily="18" charset="0"/>
                            <a:sym typeface="Century Gothic"/>
                          </a:rPr>
                          <m:t>𝑡</m:t>
                        </m:r>
                      </m:sub>
                    </m:sSub>
                  </m:oMath>
                </a14:m>
                <a:r>
                  <a:rPr lang="en-US" sz="1400" dirty="0">
                    <a:solidFill>
                      <a:srgbClr val="000000"/>
                    </a:solidFill>
                    <a:latin typeface="Century Gothic"/>
                    <a:ea typeface="Century Gothic"/>
                    <a:cs typeface="Century Gothic"/>
                    <a:sym typeface="Century Gothic"/>
                  </a:rPr>
                  <a:t> is a function of the values </a:t>
                </a:r>
                <a14:m>
                  <m:oMath xmlns:m="http://schemas.openxmlformats.org/officeDocument/2006/math">
                    <m:sSub>
                      <m:sSubPr>
                        <m:ctrlPr>
                          <a:rPr lang="en-US" sz="1400" i="1">
                            <a:solidFill>
                              <a:srgbClr val="000000"/>
                            </a:solidFill>
                            <a:latin typeface="Cambria Math" panose="02040503050406030204" pitchFamily="18" charset="0"/>
                            <a:sym typeface="Century Gothic"/>
                          </a:rPr>
                        </m:ctrlPr>
                      </m:sSubPr>
                      <m:e>
                        <m:r>
                          <a:rPr lang="en-US" sz="1400" i="1">
                            <a:solidFill>
                              <a:srgbClr val="000000"/>
                            </a:solidFill>
                            <a:latin typeface="Cambria Math" panose="02040503050406030204" pitchFamily="18" charset="0"/>
                            <a:sym typeface="Century Gothic"/>
                          </a:rPr>
                          <m:t>𝑦</m:t>
                        </m:r>
                      </m:e>
                      <m:sub>
                        <m:r>
                          <a:rPr lang="en-US" sz="1400" i="1">
                            <a:solidFill>
                              <a:srgbClr val="000000"/>
                            </a:solidFill>
                            <a:latin typeface="Cambria Math" panose="02040503050406030204" pitchFamily="18" charset="0"/>
                            <a:sym typeface="Century Gothic"/>
                          </a:rPr>
                          <m:t>𝑡</m:t>
                        </m:r>
                        <m:r>
                          <a:rPr lang="en-US" sz="1400" i="1">
                            <a:solidFill>
                              <a:srgbClr val="000000"/>
                            </a:solidFill>
                            <a:latin typeface="Cambria Math" panose="02040503050406030204" pitchFamily="18" charset="0"/>
                            <a:sym typeface="Century Gothic"/>
                          </a:rPr>
                          <m:t>−</m:t>
                        </m:r>
                        <m:r>
                          <a:rPr lang="en-US" sz="1400" i="1">
                            <a:solidFill>
                              <a:srgbClr val="000000"/>
                            </a:solidFill>
                            <a:latin typeface="Cambria Math" panose="02040503050406030204" pitchFamily="18" charset="0"/>
                            <a:sym typeface="Century Gothic"/>
                          </a:rPr>
                          <m:t>𝑖</m:t>
                        </m:r>
                      </m:sub>
                    </m:sSub>
                    <m:r>
                      <a:rPr lang="en-US" sz="1400" i="1">
                        <a:solidFill>
                          <a:srgbClr val="000000"/>
                        </a:solidFill>
                        <a:latin typeface="Cambria Math" panose="02040503050406030204" pitchFamily="18" charset="0"/>
                        <a:sym typeface="Century Gothic"/>
                      </a:rPr>
                      <m:t>, </m:t>
                    </m:r>
                    <m:r>
                      <a:rPr lang="en-US" sz="1400" i="1">
                        <a:solidFill>
                          <a:srgbClr val="000000"/>
                        </a:solidFill>
                        <a:latin typeface="Cambria Math" panose="02040503050406030204" pitchFamily="18" charset="0"/>
                        <a:sym typeface="Century Gothic"/>
                      </a:rPr>
                      <m:t>𝑖</m:t>
                    </m:r>
                    <m:r>
                      <a:rPr lang="en-US" sz="1400" i="1">
                        <a:solidFill>
                          <a:srgbClr val="000000"/>
                        </a:solidFill>
                        <a:latin typeface="Cambria Math" panose="02040503050406030204" pitchFamily="18" charset="0"/>
                        <a:sym typeface="Century Gothic"/>
                      </a:rPr>
                      <m:t>=</m:t>
                    </m:r>
                    <m:r>
                      <a:rPr lang="en-US" sz="1400" i="1">
                        <a:solidFill>
                          <a:srgbClr val="000000"/>
                        </a:solidFill>
                        <a:latin typeface="Cambria Math" panose="02040503050406030204" pitchFamily="18" charset="0"/>
                        <a:sym typeface="Century Gothic"/>
                      </a:rPr>
                      <m:t>1</m:t>
                    </m:r>
                    <m:r>
                      <a:rPr lang="en-US" sz="1400" i="1">
                        <a:solidFill>
                          <a:srgbClr val="000000"/>
                        </a:solidFill>
                        <a:latin typeface="Cambria Math" panose="02040503050406030204" pitchFamily="18" charset="0"/>
                        <a:sym typeface="Century Gothic"/>
                      </a:rPr>
                      <m:t>,</m:t>
                    </m:r>
                    <m:r>
                      <a:rPr lang="en-US" sz="1400" i="1">
                        <a:solidFill>
                          <a:srgbClr val="000000"/>
                        </a:solidFill>
                        <a:latin typeface="Cambria Math" panose="02040503050406030204" pitchFamily="18" charset="0"/>
                        <a:sym typeface="Century Gothic"/>
                      </a:rPr>
                      <m:t>2</m:t>
                    </m:r>
                    <m:r>
                      <a:rPr lang="en-US" sz="1400" i="1">
                        <a:solidFill>
                          <a:srgbClr val="000000"/>
                        </a:solidFill>
                        <a:latin typeface="Cambria Math" panose="02040503050406030204" pitchFamily="18" charset="0"/>
                        <a:sym typeface="Century Gothic"/>
                      </a:rPr>
                      <m:t>,…,</m:t>
                    </m:r>
                    <m:r>
                      <a:rPr lang="en-US" sz="1400" i="1">
                        <a:solidFill>
                          <a:srgbClr val="000000"/>
                        </a:solidFill>
                        <a:latin typeface="Cambria Math" panose="02040503050406030204" pitchFamily="18" charset="0"/>
                        <a:sym typeface="Century Gothic"/>
                      </a:rPr>
                      <m:t>𝑝</m:t>
                    </m:r>
                  </m:oMath>
                </a14:m>
                <a:r>
                  <a:rPr lang="en-US" sz="1400" dirty="0">
                    <a:solidFill>
                      <a:srgbClr val="000000"/>
                    </a:solidFill>
                    <a:latin typeface="Century Gothic"/>
                    <a:ea typeface="Century Gothic"/>
                    <a:cs typeface="Century Gothic"/>
                    <a:sym typeface="Century Gothic"/>
                  </a:rPr>
                  <a:t> where </a:t>
                </a:r>
                <a14:m>
                  <m:oMath xmlns:m="http://schemas.openxmlformats.org/officeDocument/2006/math">
                    <m:r>
                      <a:rPr lang="en-US" sz="1400" i="1">
                        <a:solidFill>
                          <a:srgbClr val="000000"/>
                        </a:solidFill>
                        <a:latin typeface="Cambria Math" panose="02040503050406030204" pitchFamily="18" charset="0"/>
                        <a:sym typeface="Century Gothic"/>
                      </a:rPr>
                      <m:t>𝑝</m:t>
                    </m:r>
                  </m:oMath>
                </a14:m>
                <a:r>
                  <a:rPr lang="en-US" sz="1400" dirty="0">
                    <a:solidFill>
                      <a:srgbClr val="000000"/>
                    </a:solidFill>
                    <a:latin typeface="Century Gothic"/>
                    <a:ea typeface="Century Gothic"/>
                    <a:cs typeface="Century Gothic"/>
                    <a:sym typeface="Century Gothic"/>
                  </a:rPr>
                  <a:t> is the number of input nodes. Another variation of FNN is the TLNN architecture that also widely used. In TLNN, the input nodes are the time series values at some particular lags. For example, a typical TLNN for a time series, with seasonal period </a:t>
                </a:r>
                <a14:m>
                  <m:oMath xmlns:m="http://schemas.openxmlformats.org/officeDocument/2006/math">
                    <m:r>
                      <a:rPr lang="en-US" sz="1400" i="1">
                        <a:solidFill>
                          <a:srgbClr val="000000"/>
                        </a:solidFill>
                        <a:latin typeface="Cambria Math" panose="02040503050406030204" pitchFamily="18" charset="0"/>
                        <a:ea typeface="Century Gothic"/>
                        <a:cs typeface="Century Gothic"/>
                        <a:sym typeface="Century Gothic"/>
                      </a:rPr>
                      <m:t>𝑠</m:t>
                    </m:r>
                    <m:r>
                      <a:rPr lang="en-US" sz="1400" i="1">
                        <a:solidFill>
                          <a:srgbClr val="000000"/>
                        </a:solidFill>
                        <a:latin typeface="Cambria Math" panose="02040503050406030204" pitchFamily="18" charset="0"/>
                        <a:ea typeface="Century Gothic"/>
                        <a:cs typeface="Century Gothic"/>
                        <a:sym typeface="Century Gothic"/>
                      </a:rPr>
                      <m:t>=</m:t>
                    </m:r>
                    <m:r>
                      <a:rPr lang="en-US" sz="1400" i="1">
                        <a:solidFill>
                          <a:srgbClr val="000000"/>
                        </a:solidFill>
                        <a:latin typeface="Cambria Math" panose="02040503050406030204" pitchFamily="18" charset="0"/>
                        <a:ea typeface="Century Gothic"/>
                        <a:cs typeface="Century Gothic"/>
                        <a:sym typeface="Century Gothic"/>
                      </a:rPr>
                      <m:t>12</m:t>
                    </m:r>
                    <m:r>
                      <a:rPr lang="en-US" sz="1400" i="1">
                        <a:solidFill>
                          <a:srgbClr val="000000"/>
                        </a:solidFill>
                        <a:latin typeface="Cambria Math" panose="02040503050406030204" pitchFamily="18" charset="0"/>
                        <a:ea typeface="Century Gothic"/>
                        <a:cs typeface="Century Gothic"/>
                        <a:sym typeface="Century Gothic"/>
                      </a:rPr>
                      <m:t> </m:t>
                    </m:r>
                  </m:oMath>
                </a14:m>
                <a:r>
                  <a:rPr lang="en-US" sz="1400" dirty="0">
                    <a:solidFill>
                      <a:srgbClr val="000000"/>
                    </a:solidFill>
                    <a:latin typeface="Century Gothic"/>
                    <a:ea typeface="Century Gothic"/>
                    <a:cs typeface="Century Gothic"/>
                    <a:sym typeface="Century Gothic"/>
                  </a:rPr>
                  <a:t>can contain the input nodes as the lagged values at time </a:t>
                </a:r>
                <a14:m>
                  <m:oMath xmlns:m="http://schemas.openxmlformats.org/officeDocument/2006/math">
                    <m:r>
                      <a:rPr lang="en-US" sz="1400" i="1">
                        <a:solidFill>
                          <a:srgbClr val="000000"/>
                        </a:solidFill>
                        <a:latin typeface="Cambria Math" panose="02040503050406030204" pitchFamily="18" charset="0"/>
                        <a:ea typeface="Century Gothic"/>
                        <a:cs typeface="Century Gothic"/>
                        <a:sym typeface="Century Gothic"/>
                      </a:rPr>
                      <m:t>𝑡</m:t>
                    </m:r>
                    <m:r>
                      <a:rPr lang="en-US" sz="1400" i="1">
                        <a:solidFill>
                          <a:srgbClr val="000000"/>
                        </a:solidFill>
                        <a:latin typeface="Cambria Math" panose="02040503050406030204" pitchFamily="18" charset="0"/>
                        <a:ea typeface="Century Gothic"/>
                        <a:cs typeface="Century Gothic"/>
                        <a:sym typeface="Century Gothic"/>
                      </a:rPr>
                      <m:t>−</m:t>
                    </m:r>
                    <m:r>
                      <a:rPr lang="en-US" sz="1400" i="1">
                        <a:solidFill>
                          <a:srgbClr val="000000"/>
                        </a:solidFill>
                        <a:latin typeface="Cambria Math" panose="02040503050406030204" pitchFamily="18" charset="0"/>
                        <a:ea typeface="Century Gothic"/>
                        <a:cs typeface="Century Gothic"/>
                        <a:sym typeface="Century Gothic"/>
                      </a:rPr>
                      <m:t>1</m:t>
                    </m:r>
                  </m:oMath>
                </a14:m>
                <a:r>
                  <a:rPr lang="en-US" sz="1400" dirty="0">
                    <a:solidFill>
                      <a:srgbClr val="000000"/>
                    </a:solidFill>
                    <a:latin typeface="Century Gothic"/>
                    <a:ea typeface="Century Gothic"/>
                    <a:cs typeface="Century Gothic"/>
                    <a:sym typeface="Century Gothic"/>
                  </a:rPr>
                  <a:t>, </a:t>
                </a:r>
                <a14:m>
                  <m:oMath xmlns:m="http://schemas.openxmlformats.org/officeDocument/2006/math">
                    <m:r>
                      <a:rPr lang="en-US" sz="1400" i="1">
                        <a:solidFill>
                          <a:srgbClr val="000000"/>
                        </a:solidFill>
                        <a:latin typeface="Cambria Math" panose="02040503050406030204" pitchFamily="18" charset="0"/>
                        <a:ea typeface="Century Gothic"/>
                        <a:cs typeface="Century Gothic"/>
                        <a:sym typeface="Century Gothic"/>
                      </a:rPr>
                      <m:t>𝑡</m:t>
                    </m:r>
                    <m:r>
                      <a:rPr lang="en-US" sz="1400" i="1">
                        <a:solidFill>
                          <a:srgbClr val="000000"/>
                        </a:solidFill>
                        <a:latin typeface="Cambria Math" panose="02040503050406030204" pitchFamily="18" charset="0"/>
                        <a:ea typeface="Century Gothic"/>
                        <a:cs typeface="Century Gothic"/>
                        <a:sym typeface="Century Gothic"/>
                      </a:rPr>
                      <m:t>−</m:t>
                    </m:r>
                    <m:r>
                      <a:rPr lang="en-US" sz="1400" i="1">
                        <a:solidFill>
                          <a:srgbClr val="000000"/>
                        </a:solidFill>
                        <a:latin typeface="Cambria Math" panose="02040503050406030204" pitchFamily="18" charset="0"/>
                        <a:ea typeface="Century Gothic"/>
                        <a:cs typeface="Century Gothic"/>
                        <a:sym typeface="Century Gothic"/>
                      </a:rPr>
                      <m:t>2</m:t>
                    </m:r>
                    <m:r>
                      <a:rPr lang="en-US" sz="1400" i="1">
                        <a:solidFill>
                          <a:srgbClr val="000000"/>
                        </a:solidFill>
                        <a:latin typeface="Cambria Math" panose="02040503050406030204" pitchFamily="18" charset="0"/>
                        <a:ea typeface="Century Gothic"/>
                        <a:cs typeface="Century Gothic"/>
                        <a:sym typeface="Century Gothic"/>
                      </a:rPr>
                      <m:t> </m:t>
                    </m:r>
                  </m:oMath>
                </a14:m>
                <a:r>
                  <a:rPr lang="en-US" sz="1400" dirty="0">
                    <a:solidFill>
                      <a:srgbClr val="000000"/>
                    </a:solidFill>
                    <a:latin typeface="Century Gothic"/>
                    <a:ea typeface="Century Gothic"/>
                    <a:cs typeface="Century Gothic"/>
                    <a:sym typeface="Century Gothic"/>
                  </a:rPr>
                  <a:t>and </a:t>
                </a:r>
                <a14:m>
                  <m:oMath xmlns:m="http://schemas.openxmlformats.org/officeDocument/2006/math">
                    <m:r>
                      <a:rPr lang="en-US" sz="1400" i="1">
                        <a:solidFill>
                          <a:srgbClr val="000000"/>
                        </a:solidFill>
                        <a:latin typeface="Cambria Math" panose="02040503050406030204" pitchFamily="18" charset="0"/>
                        <a:ea typeface="Century Gothic"/>
                        <a:cs typeface="Century Gothic"/>
                        <a:sym typeface="Century Gothic"/>
                      </a:rPr>
                      <m:t>𝑡</m:t>
                    </m:r>
                    <m:r>
                      <a:rPr lang="en-US" sz="1400" i="1">
                        <a:solidFill>
                          <a:srgbClr val="000000"/>
                        </a:solidFill>
                        <a:latin typeface="Cambria Math" panose="02040503050406030204" pitchFamily="18" charset="0"/>
                        <a:ea typeface="Century Gothic"/>
                        <a:cs typeface="Century Gothic"/>
                        <a:sym typeface="Century Gothic"/>
                      </a:rPr>
                      <m:t>−</m:t>
                    </m:r>
                    <m:r>
                      <a:rPr lang="en-US" sz="1400" i="1">
                        <a:solidFill>
                          <a:srgbClr val="000000"/>
                        </a:solidFill>
                        <a:latin typeface="Cambria Math" panose="02040503050406030204" pitchFamily="18" charset="0"/>
                        <a:ea typeface="Century Gothic"/>
                        <a:cs typeface="Century Gothic"/>
                        <a:sym typeface="Century Gothic"/>
                      </a:rPr>
                      <m:t>12</m:t>
                    </m:r>
                  </m:oMath>
                </a14:m>
                <a:r>
                  <a:rPr lang="en-US" sz="1400" dirty="0">
                    <a:solidFill>
                      <a:srgbClr val="000000"/>
                    </a:solidFill>
                    <a:latin typeface="Century Gothic"/>
                    <a:ea typeface="Century Gothic"/>
                    <a:cs typeface="Century Gothic"/>
                    <a:sym typeface="Century Gothic"/>
                  </a:rPr>
                  <a:t>. The value at time </a:t>
                </a:r>
                <a14:m>
                  <m:oMath xmlns:m="http://schemas.openxmlformats.org/officeDocument/2006/math">
                    <m:r>
                      <a:rPr lang="en-US" sz="1400" i="1">
                        <a:solidFill>
                          <a:srgbClr val="000000"/>
                        </a:solidFill>
                        <a:latin typeface="Cambria Math" panose="02040503050406030204" pitchFamily="18" charset="0"/>
                        <a:ea typeface="Century Gothic"/>
                        <a:cs typeface="Century Gothic"/>
                        <a:sym typeface="Century Gothic"/>
                      </a:rPr>
                      <m:t>𝑡</m:t>
                    </m:r>
                  </m:oMath>
                </a14:m>
                <a:r>
                  <a:rPr lang="en-US" sz="1400" dirty="0">
                    <a:solidFill>
                      <a:srgbClr val="000000"/>
                    </a:solidFill>
                    <a:latin typeface="Century Gothic"/>
                    <a:ea typeface="Century Gothic"/>
                    <a:cs typeface="Century Gothic"/>
                    <a:sym typeface="Century Gothic"/>
                  </a:rPr>
                  <a:t> is to be forecasted using the values at lags 1, 2 and 12.</a:t>
                </a:r>
                <a:br>
                  <a:rPr lang="en-US" sz="1400" dirty="0">
                    <a:solidFill>
                      <a:srgbClr val="000000"/>
                    </a:solidFill>
                    <a:latin typeface="Century Gothic"/>
                    <a:ea typeface="Century Gothic"/>
                    <a:cs typeface="Century Gothic"/>
                    <a:sym typeface="Century Gothic"/>
                  </a:rPr>
                </a:br>
                <a:endParaRPr lang="en-US" sz="1400" dirty="0">
                  <a:solidFill>
                    <a:srgbClr val="000000"/>
                  </a:solidFill>
                  <a:latin typeface="Century Gothic"/>
                  <a:ea typeface="Century Gothic"/>
                  <a:cs typeface="Century Gothic"/>
                  <a:sym typeface="Century Gothic"/>
                </a:endParaRPr>
              </a:p>
            </p:txBody>
          </p:sp>
        </mc:Choice>
        <mc:Fallback>
          <p:sp>
            <p:nvSpPr>
              <p:cNvPr id="97" name="Google Shape;97;p15"/>
              <p:cNvSpPr txBox="1">
                <a:spLocks noGrp="1" noRot="1" noChangeAspect="1" noMove="1" noResize="1" noEditPoints="1" noAdjustHandles="1" noChangeArrowheads="1" noChangeShapeType="1" noTextEdit="1"/>
              </p:cNvSpPr>
              <p:nvPr>
                <p:ph type="body" idx="1"/>
              </p:nvPr>
            </p:nvSpPr>
            <p:spPr>
              <a:xfrm>
                <a:off x="761125" y="1203960"/>
                <a:ext cx="7818996" cy="3939539"/>
              </a:xfrm>
              <a:prstGeom prst="rect">
                <a:avLst/>
              </a:prstGeom>
              <a:blipFill>
                <a:blip r:embed="rId3"/>
                <a:stretch>
                  <a:fillRect l="-234" r="-701"/>
                </a:stretch>
              </a:blipFill>
            </p:spPr>
            <p:txBody>
              <a:bodyPr/>
              <a:lstStyle/>
              <a:p>
                <a:r>
                  <a:rPr lang="he-IL">
                    <a:noFill/>
                  </a:rPr>
                  <a:t> </a:t>
                </a:r>
              </a:p>
            </p:txBody>
          </p:sp>
        </mc:Fallback>
      </mc:AlternateContent>
      <p:sp>
        <p:nvSpPr>
          <p:cNvPr id="98" name="Google Shape;98;p15"/>
          <p:cNvSpPr txBox="1">
            <a:spLocks noGrp="1"/>
          </p:cNvSpPr>
          <p:nvPr>
            <p:ph type="title"/>
          </p:nvPr>
        </p:nvSpPr>
        <p:spPr>
          <a:xfrm>
            <a:off x="745884" y="568610"/>
            <a:ext cx="8215236" cy="535200"/>
          </a:xfrm>
          <a:prstGeom prst="rect">
            <a:avLst/>
          </a:prstGeom>
        </p:spPr>
        <p:txBody>
          <a:bodyPr spcFirstLastPara="1" wrap="square" lIns="91425" tIns="91425" rIns="91425" bIns="91425" anchor="t" anchorCtr="0">
            <a:noAutofit/>
          </a:bodyPr>
          <a:lstStyle/>
          <a:p>
            <a:pPr>
              <a:spcBef>
                <a:spcPts val="1200"/>
              </a:spcBef>
            </a:pPr>
            <a:r>
              <a:rPr lang="en-US" sz="1800" dirty="0">
                <a:solidFill>
                  <a:srgbClr val="000000"/>
                </a:solidFill>
                <a:latin typeface="Century Gothic"/>
              </a:rPr>
              <a:t>Time Lagged Neural Networks (TLNN)</a:t>
            </a:r>
            <a:endParaRPr sz="1800" dirty="0"/>
          </a:p>
        </p:txBody>
      </p:sp>
    </p:spTree>
    <p:extLst>
      <p:ext uri="{BB962C8B-B14F-4D97-AF65-F5344CB8AC3E}">
        <p14:creationId xmlns:p14="http://schemas.microsoft.com/office/powerpoint/2010/main" val="144864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body" idx="1"/>
          </p:nvPr>
        </p:nvSpPr>
        <p:spPr>
          <a:xfrm>
            <a:off x="761125" y="1173479"/>
            <a:ext cx="7904400" cy="3289715"/>
          </a:xfrm>
          <a:prstGeom prst="rect">
            <a:avLst/>
          </a:prstGeom>
        </p:spPr>
        <p:txBody>
          <a:bodyPr spcFirstLastPara="1" wrap="square" lIns="91425" tIns="91425" rIns="91425" bIns="91425" anchor="t" anchorCtr="0">
            <a:noAutofit/>
          </a:bodyPr>
          <a:lstStyle/>
          <a:p>
            <a:pPr marL="0" lvl="0" indent="0">
              <a:lnSpc>
                <a:spcPct val="150000"/>
              </a:lnSpc>
              <a:buSzPts val="2800"/>
              <a:buNone/>
            </a:pPr>
            <a:r>
              <a:rPr lang="en-US" sz="1400" dirty="0">
                <a:solidFill>
                  <a:srgbClr val="000000"/>
                </a:solidFill>
                <a:latin typeface="Century Gothic"/>
                <a:ea typeface="Century Gothic"/>
                <a:cs typeface="Century Gothic"/>
                <a:sym typeface="Century Gothic"/>
              </a:rPr>
              <a:t>The next figure shows the architecture of a TDNN. The structure of the TDNN includes an input layer, one or more hidden layers, and an output layer. Each layer contains one or more nodes determined through a trial and error process of the given data, as there is no theoretical basis. In here, the figure present one hidden layer in the TDNN’s structure. </a:t>
            </a:r>
            <a:br>
              <a:rPr lang="en-US" sz="1400" dirty="0">
                <a:solidFill>
                  <a:srgbClr val="000000"/>
                </a:solidFill>
                <a:latin typeface="Century Gothic"/>
                <a:ea typeface="Century Gothic"/>
                <a:cs typeface="Century Gothic"/>
                <a:sym typeface="Century Gothic"/>
              </a:rPr>
            </a:br>
            <a:br>
              <a:rPr lang="en-US" sz="1400" dirty="0">
                <a:solidFill>
                  <a:srgbClr val="000000"/>
                </a:solidFill>
                <a:latin typeface="Century Gothic"/>
                <a:ea typeface="Century Gothic"/>
                <a:cs typeface="Century Gothic"/>
                <a:sym typeface="Century Gothic"/>
              </a:rPr>
            </a:br>
            <a:br>
              <a:rPr lang="en-US" sz="1400" dirty="0">
                <a:solidFill>
                  <a:srgbClr val="000000"/>
                </a:solidFill>
                <a:latin typeface="Century Gothic"/>
                <a:ea typeface="Century Gothic"/>
                <a:cs typeface="Century Gothic"/>
                <a:sym typeface="Century Gothic"/>
              </a:rPr>
            </a:br>
            <a:endParaRPr sz="1400" b="1" dirty="0">
              <a:solidFill>
                <a:srgbClr val="000000"/>
              </a:solidFill>
              <a:latin typeface="Georgia"/>
              <a:ea typeface="Georgia"/>
              <a:cs typeface="Georgia"/>
              <a:sym typeface="Georgia"/>
            </a:endParaRPr>
          </a:p>
        </p:txBody>
      </p:sp>
      <p:pic>
        <p:nvPicPr>
          <p:cNvPr id="4" name="Google Shape;130;p23">
            <a:extLst>
              <a:ext uri="{FF2B5EF4-FFF2-40B4-BE49-F238E27FC236}">
                <a16:creationId xmlns:a16="http://schemas.microsoft.com/office/drawing/2014/main" id="{7FEA56F2-5965-415D-9B2E-3AD44297070F}"/>
              </a:ext>
            </a:extLst>
          </p:cNvPr>
          <p:cNvPicPr preferRelativeResize="0"/>
          <p:nvPr/>
        </p:nvPicPr>
        <p:blipFill rotWithShape="1">
          <a:blip r:embed="rId3">
            <a:alphaModFix/>
          </a:blip>
          <a:srcRect/>
          <a:stretch/>
        </p:blipFill>
        <p:spPr>
          <a:xfrm>
            <a:off x="3284221" y="2571750"/>
            <a:ext cx="3383280" cy="2443605"/>
          </a:xfrm>
          <a:prstGeom prst="rect">
            <a:avLst/>
          </a:prstGeom>
          <a:noFill/>
          <a:ln>
            <a:noFill/>
          </a:ln>
        </p:spPr>
      </p:pic>
    </p:spTree>
    <p:extLst>
      <p:ext uri="{BB962C8B-B14F-4D97-AF65-F5344CB8AC3E}">
        <p14:creationId xmlns:p14="http://schemas.microsoft.com/office/powerpoint/2010/main" val="957132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body" idx="1"/>
          </p:nvPr>
        </p:nvSpPr>
        <p:spPr>
          <a:xfrm>
            <a:off x="761125" y="1203960"/>
            <a:ext cx="7818996" cy="3939539"/>
          </a:xfrm>
          <a:prstGeom prst="rect">
            <a:avLst/>
          </a:prstGeom>
        </p:spPr>
        <p:txBody>
          <a:bodyPr spcFirstLastPara="1" wrap="square" lIns="91425" tIns="91425" rIns="91425" bIns="91425" anchor="t" anchorCtr="0">
            <a:noAutofit/>
          </a:bodyPr>
          <a:lstStyle/>
          <a:p>
            <a:pPr marL="0" lvl="0" indent="0">
              <a:lnSpc>
                <a:spcPct val="150000"/>
              </a:lnSpc>
              <a:buNone/>
            </a:pPr>
            <a:r>
              <a:rPr lang="en-US" sz="1400" dirty="0">
                <a:solidFill>
                  <a:srgbClr val="000000"/>
                </a:solidFill>
                <a:latin typeface="Century Gothic"/>
                <a:ea typeface="Century Gothic"/>
                <a:cs typeface="Century Gothic"/>
                <a:sym typeface="Century Gothic"/>
              </a:rPr>
              <a:t>The input:</a:t>
            </a:r>
            <a:br>
              <a:rPr lang="en-US" sz="1400" dirty="0">
                <a:solidFill>
                  <a:srgbClr val="000000"/>
                </a:solidFill>
                <a:latin typeface="Century Gothic"/>
                <a:ea typeface="Century Gothic"/>
                <a:cs typeface="Century Gothic"/>
                <a:sym typeface="Century Gothic"/>
              </a:rPr>
            </a:br>
            <a:endParaRPr lang="en-US" sz="1400" dirty="0">
              <a:solidFill>
                <a:srgbClr val="000000"/>
              </a:solidFill>
              <a:latin typeface="Century Gothic"/>
              <a:ea typeface="Century Gothic"/>
              <a:cs typeface="Century Gothic"/>
              <a:sym typeface="Century Gothic"/>
            </a:endParaRPr>
          </a:p>
        </p:txBody>
      </p:sp>
      <p:sp>
        <p:nvSpPr>
          <p:cNvPr id="98" name="Google Shape;98;p15"/>
          <p:cNvSpPr txBox="1">
            <a:spLocks noGrp="1"/>
          </p:cNvSpPr>
          <p:nvPr>
            <p:ph type="title"/>
          </p:nvPr>
        </p:nvSpPr>
        <p:spPr>
          <a:xfrm>
            <a:off x="745884" y="568610"/>
            <a:ext cx="8215236" cy="535200"/>
          </a:xfrm>
          <a:prstGeom prst="rect">
            <a:avLst/>
          </a:prstGeom>
        </p:spPr>
        <p:txBody>
          <a:bodyPr spcFirstLastPara="1" wrap="square" lIns="91425" tIns="91425" rIns="91425" bIns="91425" anchor="t" anchorCtr="0">
            <a:noAutofit/>
          </a:bodyPr>
          <a:lstStyle/>
          <a:p>
            <a:pPr>
              <a:spcBef>
                <a:spcPts val="1200"/>
              </a:spcBef>
            </a:pPr>
            <a:r>
              <a:rPr lang="en-US" sz="1800" dirty="0">
                <a:solidFill>
                  <a:srgbClr val="000000"/>
                </a:solidFill>
                <a:latin typeface="Century Gothic"/>
              </a:rPr>
              <a:t>TLNN – Implementation in python</a:t>
            </a:r>
            <a:endParaRPr sz="1800" dirty="0"/>
          </a:p>
        </p:txBody>
      </p:sp>
      <p:pic>
        <p:nvPicPr>
          <p:cNvPr id="2" name="Picture 1">
            <a:extLst>
              <a:ext uri="{FF2B5EF4-FFF2-40B4-BE49-F238E27FC236}">
                <a16:creationId xmlns:a16="http://schemas.microsoft.com/office/drawing/2014/main" id="{71941C66-A0A5-406D-AAA3-7D734EE382C4}"/>
              </a:ext>
            </a:extLst>
          </p:cNvPr>
          <p:cNvPicPr>
            <a:picLocks noChangeAspect="1"/>
          </p:cNvPicPr>
          <p:nvPr/>
        </p:nvPicPr>
        <p:blipFill>
          <a:blip r:embed="rId3"/>
          <a:stretch>
            <a:fillRect/>
          </a:stretch>
        </p:blipFill>
        <p:spPr>
          <a:xfrm>
            <a:off x="1058548" y="1890960"/>
            <a:ext cx="7026904" cy="2577134"/>
          </a:xfrm>
          <a:prstGeom prst="rect">
            <a:avLst/>
          </a:prstGeom>
        </p:spPr>
      </p:pic>
    </p:spTree>
    <p:extLst>
      <p:ext uri="{BB962C8B-B14F-4D97-AF65-F5344CB8AC3E}">
        <p14:creationId xmlns:p14="http://schemas.microsoft.com/office/powerpoint/2010/main" val="638057254"/>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TotalTime>
  <Words>1551</Words>
  <Application>Microsoft Office PowerPoint</Application>
  <PresentationFormat>On-screen Show (16:9)</PresentationFormat>
  <Paragraphs>63</Paragraphs>
  <Slides>18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Lato</vt:lpstr>
      <vt:lpstr>Georgia</vt:lpstr>
      <vt:lpstr>Raleway</vt:lpstr>
      <vt:lpstr>Century Gothic</vt:lpstr>
      <vt:lpstr>Arial</vt:lpstr>
      <vt:lpstr>Cambria Math</vt:lpstr>
      <vt:lpstr>Streamline</vt:lpstr>
      <vt:lpstr>Applied Mathematics Project  Deep Learning  Prediction of Time Series  Shay Malkin Tal Ladijensky Nir Titelbom </vt:lpstr>
      <vt:lpstr>Contents</vt:lpstr>
      <vt:lpstr>Introduction</vt:lpstr>
      <vt:lpstr>PowerPoint Presentation</vt:lpstr>
      <vt:lpstr>Artificial Neural Network (ANN)</vt:lpstr>
      <vt:lpstr>PowerPoint Presentation</vt:lpstr>
      <vt:lpstr>Time Lagged Neural Networks (TLNN)</vt:lpstr>
      <vt:lpstr>PowerPoint Presentation</vt:lpstr>
      <vt:lpstr>TLNN – Implementation in python</vt:lpstr>
      <vt:lpstr>PowerPoint Presentation</vt:lpstr>
      <vt:lpstr>Long Short Time Memory (LSTM)</vt:lpstr>
      <vt:lpstr>PowerPoint Presentation</vt:lpstr>
      <vt:lpstr>PowerPoint Presentation</vt:lpstr>
      <vt:lpstr>PowerPoint Presentation</vt:lpstr>
      <vt:lpstr>LSTM – Implementation in python</vt:lpstr>
      <vt:lpstr>PowerPoint Presentation</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Neural Network  Applied Mathematics   Shay Malkin Tal Ladijensky Nir Titelbom</dc:title>
  <dc:creator>Nir</dc:creator>
  <cp:lastModifiedBy>nir titelbom</cp:lastModifiedBy>
  <cp:revision>35</cp:revision>
  <dcterms:modified xsi:type="dcterms:W3CDTF">2020-07-04T16:27:06Z</dcterms:modified>
</cp:coreProperties>
</file>