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10"/>
  </p:notesMasterIdLst>
  <p:sldIdLst>
    <p:sldId id="258" r:id="rId2"/>
    <p:sldId id="256" r:id="rId3"/>
    <p:sldId id="257" r:id="rId4"/>
    <p:sldId id="259" r:id="rId5"/>
    <p:sldId id="260" r:id="rId6"/>
    <p:sldId id="264"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BFE23E7-CD56-4BB7-9292-AD31BDDF03B6}" type="datetimeFigureOut">
              <a:rPr lang="he-IL" smtClean="0"/>
              <a:t>כ"ד/ניסן/תשפ"א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B6FA93A-EEFF-4EE3-8C55-4E7F1D272E9F}" type="slidenum">
              <a:rPr lang="he-IL" smtClean="0"/>
              <a:t>‹#›</a:t>
            </a:fld>
            <a:endParaRPr lang="he-IL"/>
          </a:p>
        </p:txBody>
      </p:sp>
    </p:spTree>
    <p:extLst>
      <p:ext uri="{BB962C8B-B14F-4D97-AF65-F5344CB8AC3E}">
        <p14:creationId xmlns:p14="http://schemas.microsoft.com/office/powerpoint/2010/main" val="160025602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155779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299028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974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138344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5486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588542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377429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278419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278875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125460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174494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421516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262577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27104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275864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681DF-A76E-4E59-948E-C90A43837F66}" type="datetimeFigureOut">
              <a:rPr lang="he-IL" smtClean="0"/>
              <a:t>כ"ד/ניסן/תשפ"א</a:t>
            </a:fld>
            <a:endParaRPr lang="he-I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7A34F3-ABFD-49F5-98E8-3BDC9951BAB9}" type="slidenum">
              <a:rPr lang="he-IL" smtClean="0"/>
              <a:t>‹#›</a:t>
            </a:fld>
            <a:endParaRPr lang="he-IL"/>
          </a:p>
        </p:txBody>
      </p:sp>
    </p:spTree>
    <p:extLst>
      <p:ext uri="{BB962C8B-B14F-4D97-AF65-F5344CB8AC3E}">
        <p14:creationId xmlns:p14="http://schemas.microsoft.com/office/powerpoint/2010/main" val="245826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6681DF-A76E-4E59-948E-C90A43837F66}" type="datetimeFigureOut">
              <a:rPr lang="he-IL" smtClean="0"/>
              <a:t>כ"ד/ניסן/תשפ"א</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7A34F3-ABFD-49F5-98E8-3BDC9951BAB9}" type="slidenum">
              <a:rPr lang="he-IL" smtClean="0"/>
              <a:t>‹#›</a:t>
            </a:fld>
            <a:endParaRPr lang="he-IL"/>
          </a:p>
        </p:txBody>
      </p:sp>
    </p:spTree>
    <p:extLst>
      <p:ext uri="{BB962C8B-B14F-4D97-AF65-F5344CB8AC3E}">
        <p14:creationId xmlns:p14="http://schemas.microsoft.com/office/powerpoint/2010/main" val="267689844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ogo, company name&#10;&#10;Description automatically generated">
            <a:extLst>
              <a:ext uri="{FF2B5EF4-FFF2-40B4-BE49-F238E27FC236}">
                <a16:creationId xmlns:a16="http://schemas.microsoft.com/office/drawing/2014/main" id="{1EBE93A5-293E-448C-AEC2-8F5F99E283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525" y="5264954"/>
            <a:ext cx="2812374" cy="1342080"/>
          </a:xfrm>
        </p:spPr>
      </p:pic>
      <p:sp>
        <p:nvSpPr>
          <p:cNvPr id="3" name="תיבת טקסט 2">
            <a:extLst>
              <a:ext uri="{FF2B5EF4-FFF2-40B4-BE49-F238E27FC236}">
                <a16:creationId xmlns:a16="http://schemas.microsoft.com/office/drawing/2014/main" id="{3E381CDA-F0CE-49E5-8DFD-5F070BCFF765}"/>
              </a:ext>
            </a:extLst>
          </p:cNvPr>
          <p:cNvSpPr txBox="1"/>
          <p:nvPr/>
        </p:nvSpPr>
        <p:spPr>
          <a:xfrm>
            <a:off x="2173783" y="1907274"/>
            <a:ext cx="7213600" cy="1323439"/>
          </a:xfrm>
          <a:prstGeom prst="rect">
            <a:avLst/>
          </a:prstGeom>
          <a:noFill/>
        </p:spPr>
        <p:txBody>
          <a:bodyPr wrap="square" rtlCol="1">
            <a:spAutoFit/>
          </a:bodyPr>
          <a:lstStyle/>
          <a:p>
            <a:pPr algn="ctr"/>
            <a:r>
              <a:rPr lang="he-IL" sz="4000" b="1" dirty="0">
                <a:ln w="22225">
                  <a:solidFill>
                    <a:schemeClr val="accent2"/>
                  </a:solidFill>
                  <a:prstDash val="solid"/>
                </a:ln>
                <a:solidFill>
                  <a:schemeClr val="accent2">
                    <a:lumMod val="40000"/>
                    <a:lumOff val="60000"/>
                  </a:schemeClr>
                </a:solidFill>
              </a:rPr>
              <a:t>הנדסת תוכנה בשירות הקהילה</a:t>
            </a:r>
          </a:p>
          <a:p>
            <a:pPr algn="ctr"/>
            <a:r>
              <a:rPr lang="he-IL" sz="4000" b="1" dirty="0">
                <a:ln w="22225">
                  <a:solidFill>
                    <a:schemeClr val="accent2"/>
                  </a:solidFill>
                  <a:prstDash val="solid"/>
                </a:ln>
                <a:solidFill>
                  <a:schemeClr val="accent2">
                    <a:lumMod val="40000"/>
                    <a:lumOff val="60000"/>
                  </a:schemeClr>
                </a:solidFill>
              </a:rPr>
              <a:t> פרויקט עמותת בוסר</a:t>
            </a:r>
          </a:p>
        </p:txBody>
      </p:sp>
      <p:sp>
        <p:nvSpPr>
          <p:cNvPr id="6" name="מלבן 5">
            <a:extLst>
              <a:ext uri="{FF2B5EF4-FFF2-40B4-BE49-F238E27FC236}">
                <a16:creationId xmlns:a16="http://schemas.microsoft.com/office/drawing/2014/main" id="{59DBC08A-3542-48B8-9FE2-6ACF318604ED}"/>
              </a:ext>
            </a:extLst>
          </p:cNvPr>
          <p:cNvSpPr/>
          <p:nvPr/>
        </p:nvSpPr>
        <p:spPr>
          <a:xfrm>
            <a:off x="2082178" y="3709224"/>
            <a:ext cx="7305205" cy="1077218"/>
          </a:xfrm>
          <a:prstGeom prst="rect">
            <a:avLst/>
          </a:prstGeom>
          <a:noFill/>
        </p:spPr>
        <p:txBody>
          <a:bodyPr wrap="none" lIns="91440" tIns="45720" rIns="91440" bIns="45720">
            <a:spAutoFit/>
          </a:bodyPr>
          <a:lstStyle/>
          <a:p>
            <a:pPr algn="ctr"/>
            <a:r>
              <a:rPr lang="he-IL" sz="3200" b="1" dirty="0">
                <a:ln w="9525">
                  <a:solidFill>
                    <a:schemeClr val="bg1"/>
                  </a:solidFill>
                  <a:prstDash val="solid"/>
                </a:ln>
                <a:effectLst>
                  <a:outerShdw blurRad="12700" dist="38100" dir="2700000" algn="tl" rotWithShape="0">
                    <a:schemeClr val="bg1">
                      <a:lumMod val="50000"/>
                    </a:schemeClr>
                  </a:outerShdw>
                </a:effectLst>
              </a:rPr>
              <a:t>סטודנטים: </a:t>
            </a:r>
          </a:p>
          <a:p>
            <a:pPr algn="ctr"/>
            <a:r>
              <a:rPr lang="he-IL" sz="3200" b="1" dirty="0">
                <a:ln w="9525">
                  <a:solidFill>
                    <a:schemeClr val="bg1"/>
                  </a:solidFill>
                  <a:prstDash val="solid"/>
                </a:ln>
                <a:effectLst>
                  <a:outerShdw blurRad="12700" dist="38100" dir="2700000" algn="tl" rotWithShape="0">
                    <a:schemeClr val="bg1">
                      <a:lumMod val="50000"/>
                    </a:schemeClr>
                  </a:outerShdw>
                </a:effectLst>
              </a:rPr>
              <a:t>טל לוי, אוהד יעקב, בר דויטש ואופיר כהן</a:t>
            </a:r>
          </a:p>
        </p:txBody>
      </p:sp>
    </p:spTree>
    <p:extLst>
      <p:ext uri="{BB962C8B-B14F-4D97-AF65-F5344CB8AC3E}">
        <p14:creationId xmlns:p14="http://schemas.microsoft.com/office/powerpoint/2010/main" val="204110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A9B13A-8FB1-4A3C-8EDE-CC9F39AB51F3}"/>
              </a:ext>
            </a:extLst>
          </p:cNvPr>
          <p:cNvSpPr>
            <a:spLocks noGrp="1"/>
          </p:cNvSpPr>
          <p:nvPr>
            <p:ph type="subTitle" idx="1"/>
          </p:nvPr>
        </p:nvSpPr>
        <p:spPr>
          <a:xfrm>
            <a:off x="5093233" y="184285"/>
            <a:ext cx="5647064" cy="5997319"/>
          </a:xfrm>
        </p:spPr>
        <p:txBody>
          <a:bodyPr anchor="b">
            <a:noAutofit/>
          </a:bodyPr>
          <a:lstStyle/>
          <a:p>
            <a:pPr algn="r" rtl="1" fontAlgn="base">
              <a:spcBef>
                <a:spcPts val="0"/>
              </a:spcBef>
              <a:spcAft>
                <a:spcPts val="0"/>
              </a:spcAft>
            </a:pPr>
            <a:endParaRPr lang="he-IL" sz="1200" i="0" dirty="0">
              <a:solidFill>
                <a:schemeClr val="tx1"/>
              </a:solidFill>
              <a:effectLst/>
              <a:latin typeface="alef-regular"/>
            </a:endParaRPr>
          </a:p>
          <a:p>
            <a:pPr algn="ctr" rtl="1" fontAlgn="base">
              <a:spcBef>
                <a:spcPts val="0"/>
              </a:spcBef>
              <a:spcAft>
                <a:spcPts val="0"/>
              </a:spcAft>
            </a:pPr>
            <a:r>
              <a:rPr lang="he-IL" sz="1600" b="1" i="0" dirty="0">
                <a:solidFill>
                  <a:schemeClr val="tx1"/>
                </a:solidFill>
                <a:effectLst/>
                <a:latin typeface="alef-regular"/>
              </a:rPr>
              <a:t>מי היא בוסר</a:t>
            </a:r>
            <a:r>
              <a:rPr lang="he-IL" sz="1600" b="1" dirty="0">
                <a:solidFill>
                  <a:schemeClr val="tx1"/>
                </a:solidFill>
                <a:latin typeface="alef-regular"/>
              </a:rPr>
              <a:t>?</a:t>
            </a:r>
          </a:p>
          <a:p>
            <a:pPr algn="r" rtl="1" fontAlgn="base">
              <a:spcBef>
                <a:spcPts val="0"/>
              </a:spcBef>
              <a:spcAft>
                <a:spcPts val="0"/>
              </a:spcAft>
            </a:pPr>
            <a:r>
              <a:rPr lang="he-IL" sz="1600" i="0" dirty="0">
                <a:solidFill>
                  <a:schemeClr val="tx1"/>
                </a:solidFill>
                <a:effectLst/>
                <a:latin typeface="alef-regular"/>
              </a:rPr>
              <a:t>קהילה מקצועית לאומנים בתחילת דרכם המשלבת, קהילה ויצירת שינוי במרחב הציבורי.</a:t>
            </a:r>
            <a:endParaRPr lang="en-US" sz="1600" i="0" dirty="0">
              <a:solidFill>
                <a:schemeClr val="tx1"/>
              </a:solidFill>
              <a:effectLst/>
            </a:endParaRPr>
          </a:p>
          <a:p>
            <a:pPr algn="r" rtl="1" fontAlgn="base">
              <a:spcBef>
                <a:spcPts val="0"/>
              </a:spcBef>
            </a:pPr>
            <a:r>
              <a:rPr lang="he-IL" sz="1600" i="0" dirty="0">
                <a:solidFill>
                  <a:schemeClr val="tx1"/>
                </a:solidFill>
                <a:effectLst/>
                <a:latin typeface="alef-regular"/>
              </a:rPr>
              <a:t>הפעילות של העמותה החלה בשנת 2017  במהלך תקופה זו התקיימו מגוון רחב של מפגשי אמנים, מפגשי אמן וקהילה, אמנות במרחב הציבורי, ציור ונגינה ברחוב, תערוכות קבוצתיות, פסטיבל אמנות אורבני, פרויקט אמנותי חברתי ועוד.</a:t>
            </a:r>
            <a:endParaRPr lang="he-IL" sz="1600" i="0" dirty="0">
              <a:solidFill>
                <a:schemeClr val="tx1"/>
              </a:solidFill>
              <a:effectLst/>
            </a:endParaRPr>
          </a:p>
          <a:p>
            <a:pPr algn="r" rtl="1" fontAlgn="base">
              <a:spcBef>
                <a:spcPts val="0"/>
              </a:spcBef>
            </a:pPr>
            <a:r>
              <a:rPr lang="he-IL" sz="1600" i="0" dirty="0">
                <a:solidFill>
                  <a:schemeClr val="tx1"/>
                </a:solidFill>
                <a:effectLst/>
                <a:latin typeface="alef-regular"/>
              </a:rPr>
              <a:t>העמותה שואפת לקדם, לעודד ולטפח אמנים ויוצרים ממגוון האומנויות בקידום קריירה מקצועית באמנות ושילוב עשייה חברתית וקהילה מקומית. (מוזיקה, אמנות פלסטית, שירה, תיאטרון, פרפורמנס, מחול, קולנוע ועוד).</a:t>
            </a:r>
            <a:endParaRPr lang="he-IL" sz="1600" i="0" dirty="0">
              <a:solidFill>
                <a:schemeClr val="tx1"/>
              </a:solidFill>
              <a:effectLst/>
            </a:endParaRPr>
          </a:p>
          <a:p>
            <a:pPr algn="r" rtl="1" fontAlgn="base">
              <a:spcBef>
                <a:spcPts val="0"/>
              </a:spcBef>
            </a:pPr>
            <a:r>
              <a:rPr lang="he-IL" sz="1600" i="0" dirty="0">
                <a:solidFill>
                  <a:schemeClr val="tx1"/>
                </a:solidFill>
                <a:effectLst/>
                <a:latin typeface="alef-regular"/>
              </a:rPr>
              <a:t>קהילת אמנים היוצרת בתוך הקהילה ועם הקהילה.</a:t>
            </a:r>
          </a:p>
          <a:p>
            <a:pPr algn="r" rtl="1" fontAlgn="base">
              <a:spcBef>
                <a:spcPts val="0"/>
              </a:spcBef>
            </a:pPr>
            <a:endParaRPr lang="he-IL" sz="1600" dirty="0">
              <a:solidFill>
                <a:schemeClr val="tx1"/>
              </a:solidFill>
              <a:latin typeface="alef-regular"/>
            </a:endParaRPr>
          </a:p>
          <a:p>
            <a:pPr algn="ctr" rtl="1" fontAlgn="base">
              <a:spcBef>
                <a:spcPts val="0"/>
              </a:spcBef>
            </a:pPr>
            <a:r>
              <a:rPr lang="he-IL" sz="1600" b="1" i="0" dirty="0">
                <a:solidFill>
                  <a:schemeClr val="tx1"/>
                </a:solidFill>
                <a:effectLst/>
                <a:latin typeface="alef-regular"/>
              </a:rPr>
              <a:t>מטרת הפרויקט?</a:t>
            </a:r>
          </a:p>
          <a:p>
            <a:pPr algn="r" rtl="1" fontAlgn="base">
              <a:spcBef>
                <a:spcPts val="0"/>
              </a:spcBef>
            </a:pPr>
            <a:r>
              <a:rPr lang="he-IL" sz="1600" i="0" dirty="0">
                <a:solidFill>
                  <a:schemeClr val="tx1"/>
                </a:solidFill>
                <a:effectLst/>
              </a:rPr>
              <a:t>בניית אתר תדמיתי </a:t>
            </a:r>
            <a:r>
              <a:rPr lang="he-IL" sz="1600" i="0" dirty="0" err="1">
                <a:solidFill>
                  <a:schemeClr val="tx1"/>
                </a:solidFill>
                <a:effectLst/>
              </a:rPr>
              <a:t>רספונסיבי</a:t>
            </a:r>
            <a:r>
              <a:rPr lang="he-IL" sz="1600" i="0" dirty="0">
                <a:solidFill>
                  <a:schemeClr val="tx1"/>
                </a:solidFill>
                <a:effectLst/>
              </a:rPr>
              <a:t> שיאפשר לאומנים הצעירים שנמצאים בקהילה להציג את עבודותיהם ויאפשר להם לבנות קהל. האתר יאפשר לחברי קהילה נוספים להצטרף, לרכוש קורסים וסדנאות שונות. </a:t>
            </a:r>
          </a:p>
          <a:p>
            <a:pPr algn="r" rtl="1" fontAlgn="base">
              <a:spcBef>
                <a:spcPts val="0"/>
              </a:spcBef>
            </a:pPr>
            <a:r>
              <a:rPr lang="he-IL" sz="1600" dirty="0">
                <a:solidFill>
                  <a:schemeClr val="tx1"/>
                </a:solidFill>
              </a:rPr>
              <a:t>האתר יכיל תוכן תדמיתי ויאפשר מרחבי שיח שונים (למשל בין מארחים לאומנים).</a:t>
            </a:r>
          </a:p>
          <a:p>
            <a:pPr algn="r" rtl="1" fontAlgn="base">
              <a:spcBef>
                <a:spcPts val="0"/>
              </a:spcBef>
            </a:pPr>
            <a:r>
              <a:rPr lang="he-IL" sz="1600" i="0" dirty="0">
                <a:solidFill>
                  <a:schemeClr val="tx1"/>
                </a:solidFill>
                <a:effectLst/>
              </a:rPr>
              <a:t>בנוסף </a:t>
            </a:r>
            <a:r>
              <a:rPr lang="he-IL" sz="1600" dirty="0">
                <a:solidFill>
                  <a:schemeClr val="tx1"/>
                </a:solidFill>
              </a:rPr>
              <a:t>יאפשר גישה למרחבים חברתיים נוספים של הקהילה וייתן תמיכה בהופעות חיות עבור האומנים.</a:t>
            </a:r>
            <a:endParaRPr lang="he-IL" sz="1600" i="0" dirty="0">
              <a:solidFill>
                <a:schemeClr val="tx1"/>
              </a:solidFill>
              <a:effectLst/>
            </a:endParaRPr>
          </a:p>
        </p:txBody>
      </p:sp>
      <p:pic>
        <p:nvPicPr>
          <p:cNvPr id="5" name="Picture 4" descr="Logo, company name&#10;&#10;Description automatically generated">
            <a:extLst>
              <a:ext uri="{FF2B5EF4-FFF2-40B4-BE49-F238E27FC236}">
                <a16:creationId xmlns:a16="http://schemas.microsoft.com/office/drawing/2014/main" id="{1EBC0661-119E-4E67-877F-5C37642FC933}"/>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5101" r="8002" b="3"/>
          <a:stretch/>
        </p:blipFill>
        <p:spPr>
          <a:xfrm>
            <a:off x="760382" y="1402080"/>
            <a:ext cx="4190610" cy="3846210"/>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398717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0CBF1C70-059E-48E7-AB50-19A2344F2578}"/>
              </a:ext>
            </a:extLst>
          </p:cNvPr>
          <p:cNvSpPr txBox="1"/>
          <p:nvPr/>
        </p:nvSpPr>
        <p:spPr>
          <a:xfrm>
            <a:off x="655533" y="280344"/>
            <a:ext cx="5909425" cy="646331"/>
          </a:xfrm>
          <a:prstGeom prst="rect">
            <a:avLst/>
          </a:prstGeom>
          <a:noFill/>
        </p:spPr>
        <p:txBody>
          <a:bodyPr wrap="square" rtlCol="1">
            <a:spAutoFit/>
          </a:bodyPr>
          <a:lstStyle/>
          <a:p>
            <a:pPr rtl="1">
              <a:spcBef>
                <a:spcPct val="0"/>
              </a:spcBef>
            </a:pPr>
            <a:r>
              <a:rPr lang="en-US" sz="3600" dirty="0">
                <a:solidFill>
                  <a:schemeClr val="accent1"/>
                </a:solidFill>
                <a:latin typeface="+mj-lt"/>
                <a:ea typeface="+mj-ea"/>
              </a:rPr>
              <a:t>UML diagram</a:t>
            </a:r>
            <a:endParaRPr lang="he-IL" sz="3600" dirty="0">
              <a:solidFill>
                <a:schemeClr val="accent1"/>
              </a:solidFill>
              <a:latin typeface="+mj-lt"/>
              <a:ea typeface="+mj-ea"/>
            </a:endParaRPr>
          </a:p>
        </p:txBody>
      </p:sp>
      <p:pic>
        <p:nvPicPr>
          <p:cNvPr id="1026" name="Picture 2">
            <a:extLst>
              <a:ext uri="{FF2B5EF4-FFF2-40B4-BE49-F238E27FC236}">
                <a16:creationId xmlns:a16="http://schemas.microsoft.com/office/drawing/2014/main" id="{54FEBBE3-7978-4C77-A266-1D1C6C96C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33" y="926675"/>
            <a:ext cx="6733979" cy="594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22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F8C6B3-1366-439E-9F1C-F0E5555AA240}"/>
              </a:ext>
            </a:extLst>
          </p:cNvPr>
          <p:cNvSpPr>
            <a:spLocks noGrp="1"/>
          </p:cNvSpPr>
          <p:nvPr>
            <p:ph type="title"/>
          </p:nvPr>
        </p:nvSpPr>
        <p:spPr>
          <a:xfrm>
            <a:off x="677334" y="609600"/>
            <a:ext cx="8596668" cy="726040"/>
          </a:xfrm>
        </p:spPr>
        <p:txBody>
          <a:bodyPr/>
          <a:lstStyle/>
          <a:p>
            <a:r>
              <a:rPr lang="en-US" dirty="0"/>
              <a:t>Use case templet - Post in a blog </a:t>
            </a:r>
            <a:endParaRPr lang="he-IL" dirty="0"/>
          </a:p>
        </p:txBody>
      </p:sp>
      <p:sp>
        <p:nvSpPr>
          <p:cNvPr id="4" name="תיבת טקסט 3">
            <a:extLst>
              <a:ext uri="{FF2B5EF4-FFF2-40B4-BE49-F238E27FC236}">
                <a16:creationId xmlns:a16="http://schemas.microsoft.com/office/drawing/2014/main" id="{03D05B88-8179-44E3-8C30-4876D128D990}"/>
              </a:ext>
            </a:extLst>
          </p:cNvPr>
          <p:cNvSpPr txBox="1"/>
          <p:nvPr/>
        </p:nvSpPr>
        <p:spPr>
          <a:xfrm>
            <a:off x="677334" y="1256511"/>
            <a:ext cx="8596668" cy="5078313"/>
          </a:xfrm>
          <a:prstGeom prst="rect">
            <a:avLst/>
          </a:prstGeom>
          <a:noFill/>
        </p:spPr>
        <p:txBody>
          <a:bodyPr wrap="square" rtlCol="1">
            <a:spAutoFit/>
          </a:bodyPr>
          <a:lstStyle/>
          <a:p>
            <a:pPr algn="l"/>
            <a:r>
              <a:rPr lang="en-US" b="1" u="sng" dirty="0"/>
              <a:t>Name:</a:t>
            </a:r>
            <a:r>
              <a:rPr lang="en-US" dirty="0"/>
              <a:t> Post in a blog </a:t>
            </a:r>
          </a:p>
          <a:p>
            <a:pPr algn="l"/>
            <a:r>
              <a:rPr lang="en-GB" altLang="en-US" b="1" u="sng" dirty="0"/>
              <a:t>Brief Description :</a:t>
            </a:r>
            <a:r>
              <a:rPr lang="en-GB" altLang="en-US" dirty="0"/>
              <a:t> Artists can post in the blog of the association. </a:t>
            </a:r>
            <a:r>
              <a:rPr lang="en-US" altLang="en-US" dirty="0"/>
              <a:t> </a:t>
            </a:r>
          </a:p>
          <a:p>
            <a:pPr algn="l"/>
            <a:r>
              <a:rPr lang="en-GB" altLang="en-US" b="1" u="sng" dirty="0"/>
              <a:t>Actors:</a:t>
            </a:r>
            <a:r>
              <a:rPr lang="en-GB" altLang="en-US" dirty="0"/>
              <a:t> Artist and admin </a:t>
            </a:r>
            <a:endParaRPr lang="en-GB" altLang="en-US" b="1" u="sng" dirty="0"/>
          </a:p>
          <a:p>
            <a:pPr algn="l"/>
            <a:r>
              <a:rPr lang="en-GB" altLang="en-US" b="1" u="sng" dirty="0"/>
              <a:t>Pre-conditions :</a:t>
            </a:r>
            <a:r>
              <a:rPr lang="en-GB" altLang="en-US" dirty="0"/>
              <a:t> Artist already logged-in and the admin already verified his request. </a:t>
            </a:r>
            <a:endParaRPr lang="en-GB" altLang="en-US" b="1" u="sng" dirty="0"/>
          </a:p>
          <a:p>
            <a:pPr algn="l"/>
            <a:r>
              <a:rPr lang="en-GB" altLang="en-US" b="1" u="sng" dirty="0"/>
              <a:t>Basic Flow:</a:t>
            </a:r>
            <a:r>
              <a:rPr lang="en-US" altLang="en-US" dirty="0"/>
              <a:t> 1. Artist log-in Bosser site and opens the blog page.</a:t>
            </a:r>
          </a:p>
          <a:p>
            <a:pPr algn="l"/>
            <a:r>
              <a:rPr lang="en-US" altLang="en-US" dirty="0"/>
              <a:t>		     2. Artist initiates this use case by selecting the option ‘Post in blog’.</a:t>
            </a:r>
          </a:p>
          <a:p>
            <a:pPr algn="l"/>
            <a:r>
              <a:rPr lang="en-US" altLang="en-US" dirty="0"/>
              <a:t>		     3. Artist edits his post. </a:t>
            </a:r>
          </a:p>
          <a:p>
            <a:pPr algn="l"/>
            <a:r>
              <a:rPr lang="en-US" altLang="en-US" dirty="0"/>
              <a:t>                  4. Artist submits his changes. </a:t>
            </a:r>
          </a:p>
          <a:p>
            <a:pPr algn="l"/>
            <a:r>
              <a:rPr lang="en-US" altLang="en-US" dirty="0"/>
              <a:t>                  5. System sends the post to admin for approval.</a:t>
            </a:r>
          </a:p>
          <a:p>
            <a:pPr algn="l"/>
            <a:r>
              <a:rPr lang="en-US" altLang="en-US" dirty="0"/>
              <a:t>                  6. Admin approves the request. </a:t>
            </a:r>
          </a:p>
          <a:p>
            <a:pPr algn="l"/>
            <a:r>
              <a:rPr lang="en-US" altLang="en-US" dirty="0"/>
              <a:t>		    7. System sends an approval message to user. </a:t>
            </a:r>
          </a:p>
          <a:p>
            <a:pPr algn="l"/>
            <a:r>
              <a:rPr lang="en-US" altLang="en-US" dirty="0"/>
              <a:t>	           8. System posts the details in the blog. </a:t>
            </a:r>
          </a:p>
          <a:p>
            <a:pPr algn="l"/>
            <a:r>
              <a:rPr lang="en-US" altLang="en-US" b="1" u="sng" dirty="0"/>
              <a:t>Alternative flow:</a:t>
            </a:r>
            <a:r>
              <a:rPr lang="en-US" altLang="en-US" dirty="0"/>
              <a:t> 5 + 6 + 7 +8. System approves automatically the request and posts it.  </a:t>
            </a:r>
            <a:endParaRPr lang="en-US" altLang="en-US" b="1" u="sng" dirty="0"/>
          </a:p>
          <a:p>
            <a:pPr algn="l"/>
            <a:r>
              <a:rPr lang="en-US" altLang="en-US" b="1" u="sng" dirty="0"/>
              <a:t>Exception flow:</a:t>
            </a:r>
            <a:r>
              <a:rPr lang="en-US" altLang="en-US" dirty="0"/>
              <a:t> 6. Admin doesn’t approve the request. System sends the artist a message. </a:t>
            </a:r>
            <a:endParaRPr lang="en-US" altLang="en-US" b="1" u="sng" dirty="0"/>
          </a:p>
          <a:p>
            <a:pPr algn="l"/>
            <a:r>
              <a:rPr lang="en-US" altLang="en-US" b="1" u="sng" dirty="0"/>
              <a:t>Post-condition:</a:t>
            </a:r>
            <a:r>
              <a:rPr lang="en-US" altLang="en-US" dirty="0"/>
              <a:t> Artist’s post exists in the blog. </a:t>
            </a:r>
            <a:endParaRPr lang="he-IL" dirty="0"/>
          </a:p>
        </p:txBody>
      </p:sp>
    </p:spTree>
    <p:extLst>
      <p:ext uri="{BB962C8B-B14F-4D97-AF65-F5344CB8AC3E}">
        <p14:creationId xmlns:p14="http://schemas.microsoft.com/office/powerpoint/2010/main" val="174521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F8C6B3-1366-439E-9F1C-F0E5555AA240}"/>
              </a:ext>
            </a:extLst>
          </p:cNvPr>
          <p:cNvSpPr>
            <a:spLocks noGrp="1"/>
          </p:cNvSpPr>
          <p:nvPr>
            <p:ph type="title"/>
          </p:nvPr>
        </p:nvSpPr>
        <p:spPr>
          <a:xfrm>
            <a:off x="677334" y="609600"/>
            <a:ext cx="8596668" cy="726040"/>
          </a:xfrm>
        </p:spPr>
        <p:txBody>
          <a:bodyPr>
            <a:normAutofit fontScale="90000"/>
          </a:bodyPr>
          <a:lstStyle/>
          <a:p>
            <a:r>
              <a:rPr lang="en-US" dirty="0"/>
              <a:t>Use case templet - Sign-up for newsletter </a:t>
            </a:r>
            <a:br>
              <a:rPr lang="en-US" dirty="0"/>
            </a:br>
            <a:r>
              <a:rPr lang="en-US" dirty="0"/>
              <a:t> </a:t>
            </a:r>
            <a:endParaRPr lang="he-IL" dirty="0"/>
          </a:p>
        </p:txBody>
      </p:sp>
      <p:sp>
        <p:nvSpPr>
          <p:cNvPr id="4" name="תיבת טקסט 3">
            <a:extLst>
              <a:ext uri="{FF2B5EF4-FFF2-40B4-BE49-F238E27FC236}">
                <a16:creationId xmlns:a16="http://schemas.microsoft.com/office/drawing/2014/main" id="{03D05B88-8179-44E3-8C30-4876D128D990}"/>
              </a:ext>
            </a:extLst>
          </p:cNvPr>
          <p:cNvSpPr txBox="1"/>
          <p:nvPr/>
        </p:nvSpPr>
        <p:spPr>
          <a:xfrm>
            <a:off x="677334" y="1256511"/>
            <a:ext cx="8596668" cy="4801314"/>
          </a:xfrm>
          <a:prstGeom prst="rect">
            <a:avLst/>
          </a:prstGeom>
          <a:noFill/>
        </p:spPr>
        <p:txBody>
          <a:bodyPr wrap="square" rtlCol="1">
            <a:spAutoFit/>
          </a:bodyPr>
          <a:lstStyle/>
          <a:p>
            <a:pPr algn="l"/>
            <a:r>
              <a:rPr lang="en-US" b="1" u="sng" dirty="0"/>
              <a:t>Name:</a:t>
            </a:r>
            <a:r>
              <a:rPr lang="en-US" dirty="0"/>
              <a:t> Sign-up for newsletter. </a:t>
            </a:r>
          </a:p>
          <a:p>
            <a:pPr algn="l"/>
            <a:r>
              <a:rPr lang="en-GB" altLang="en-US" b="1" u="sng" dirty="0"/>
              <a:t>Brief Description :</a:t>
            </a:r>
            <a:r>
              <a:rPr lang="en-GB" altLang="en-US" dirty="0"/>
              <a:t> An option of subscribing to the association’s newsletter. </a:t>
            </a:r>
          </a:p>
          <a:p>
            <a:pPr algn="l"/>
            <a:r>
              <a:rPr lang="en-GB" altLang="en-US" b="1" u="sng" dirty="0"/>
              <a:t>Actors:</a:t>
            </a:r>
            <a:r>
              <a:rPr lang="en-GB" altLang="en-US" dirty="0"/>
              <a:t>  Guest, database. </a:t>
            </a:r>
          </a:p>
          <a:p>
            <a:pPr algn="l"/>
            <a:r>
              <a:rPr lang="en-GB" altLang="en-US" b="1" u="sng" dirty="0"/>
              <a:t>Pre-conditions :</a:t>
            </a:r>
            <a:r>
              <a:rPr lang="en-GB" altLang="en-US" dirty="0"/>
              <a:t> Client has an email address.</a:t>
            </a:r>
            <a:endParaRPr lang="en-GB" altLang="en-US" b="1" u="sng" dirty="0"/>
          </a:p>
          <a:p>
            <a:r>
              <a:rPr lang="en-GB" altLang="en-US" b="1" u="sng" dirty="0"/>
              <a:t>Basic Flow:</a:t>
            </a:r>
            <a:r>
              <a:rPr lang="en-GB" altLang="en-US" dirty="0"/>
              <a:t> 1. </a:t>
            </a:r>
            <a:r>
              <a:rPr lang="en-US" altLang="en-US" dirty="0"/>
              <a:t>client initiates this use case by selecting the option ‘sign-up for                     our newsletter’.</a:t>
            </a:r>
          </a:p>
          <a:p>
            <a:r>
              <a:rPr lang="en-US" altLang="en-US" dirty="0"/>
              <a:t>                   2. Client edits his personal details. </a:t>
            </a:r>
          </a:p>
          <a:p>
            <a:r>
              <a:rPr lang="en-US" altLang="en-US" dirty="0"/>
              <a:t>                   3. Client should read the terms of use and approve them.  </a:t>
            </a:r>
          </a:p>
          <a:p>
            <a:r>
              <a:rPr lang="en-US" altLang="en-US" dirty="0"/>
              <a:t>                   4. Client sends the request. </a:t>
            </a:r>
          </a:p>
          <a:p>
            <a:r>
              <a:rPr lang="en-US" altLang="en-US" dirty="0"/>
              <a:t>                   5. System receives the client’s email address and verifies it. </a:t>
            </a:r>
          </a:p>
          <a:p>
            <a:r>
              <a:rPr lang="en-US" altLang="en-US" dirty="0"/>
              <a:t>		      6. System adds the email address to the association’s database.</a:t>
            </a:r>
          </a:p>
          <a:p>
            <a:r>
              <a:rPr lang="en-US" altLang="en-US" dirty="0"/>
              <a:t>                   7. System sends the client message whenever there are news and updates . </a:t>
            </a:r>
          </a:p>
          <a:p>
            <a:pPr algn="l"/>
            <a:r>
              <a:rPr lang="en-US" altLang="en-US" b="1" u="sng" dirty="0"/>
              <a:t>Alternative flow:</a:t>
            </a:r>
            <a:r>
              <a:rPr lang="en-US" altLang="en-US" dirty="0"/>
              <a:t> 3. Client should not read and approve the terms. </a:t>
            </a:r>
            <a:endParaRPr lang="en-US" altLang="en-US" b="1" u="sng" dirty="0"/>
          </a:p>
          <a:p>
            <a:pPr algn="l"/>
            <a:r>
              <a:rPr lang="en-US" altLang="en-US" b="1" u="sng" dirty="0"/>
              <a:t>Exception flow:</a:t>
            </a:r>
            <a:r>
              <a:rPr lang="en-US" altLang="en-US" dirty="0"/>
              <a:t> 5. Email address is invalid, and the system is ignoring the request. </a:t>
            </a:r>
            <a:endParaRPr lang="en-US" altLang="en-US" b="1" u="sng" dirty="0"/>
          </a:p>
          <a:p>
            <a:pPr algn="l"/>
            <a:r>
              <a:rPr lang="en-US" altLang="en-US" b="1" u="sng" dirty="0"/>
              <a:t>Post-condition:</a:t>
            </a:r>
            <a:r>
              <a:rPr lang="en-US" altLang="en-US" dirty="0"/>
              <a:t> Client receives updates and news from the association. </a:t>
            </a:r>
            <a:endParaRPr lang="he-IL" dirty="0"/>
          </a:p>
        </p:txBody>
      </p:sp>
    </p:spTree>
    <p:extLst>
      <p:ext uri="{BB962C8B-B14F-4D97-AF65-F5344CB8AC3E}">
        <p14:creationId xmlns:p14="http://schemas.microsoft.com/office/powerpoint/2010/main" val="335988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F8C6B3-1366-439E-9F1C-F0E5555AA240}"/>
              </a:ext>
            </a:extLst>
          </p:cNvPr>
          <p:cNvSpPr>
            <a:spLocks noGrp="1"/>
          </p:cNvSpPr>
          <p:nvPr/>
        </p:nvSpPr>
        <p:spPr>
          <a:xfrm>
            <a:off x="575041" y="150889"/>
            <a:ext cx="8596668" cy="726040"/>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en-US" dirty="0"/>
              <a:t>Use case templet – Sign up for courses</a:t>
            </a:r>
            <a:endParaRPr lang="he-IL" dirty="0"/>
          </a:p>
        </p:txBody>
      </p:sp>
      <p:sp>
        <p:nvSpPr>
          <p:cNvPr id="3" name="תיבת טקסט 3">
            <a:extLst>
              <a:ext uri="{FF2B5EF4-FFF2-40B4-BE49-F238E27FC236}">
                <a16:creationId xmlns:a16="http://schemas.microsoft.com/office/drawing/2014/main" id="{03D05B88-8179-44E3-8C30-4876D128D990}"/>
              </a:ext>
            </a:extLst>
          </p:cNvPr>
          <p:cNvSpPr txBox="1"/>
          <p:nvPr/>
        </p:nvSpPr>
        <p:spPr>
          <a:xfrm>
            <a:off x="575041" y="797801"/>
            <a:ext cx="8596668" cy="5909310"/>
          </a:xfrm>
          <a:prstGeom prst="rect">
            <a:avLst/>
          </a:prstGeom>
          <a:noFill/>
        </p:spPr>
        <p:txBody>
          <a:bodyPr wrap="square" rtlCol="1">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u="sng" dirty="0"/>
              <a:t>Name:</a:t>
            </a:r>
            <a:r>
              <a:rPr lang="en-US" dirty="0"/>
              <a:t> Sign up for courses. </a:t>
            </a:r>
          </a:p>
          <a:p>
            <a:pPr algn="l"/>
            <a:r>
              <a:rPr lang="en-GB" altLang="en-US" b="1" u="sng" dirty="0"/>
              <a:t>Brief Description :</a:t>
            </a:r>
            <a:r>
              <a:rPr lang="en-US" altLang="en-US" dirty="0"/>
              <a:t> an option to register for professional courses. </a:t>
            </a:r>
          </a:p>
          <a:p>
            <a:pPr algn="l"/>
            <a:r>
              <a:rPr lang="en-GB" altLang="en-US" b="1" u="sng" dirty="0"/>
              <a:t>Actors:</a:t>
            </a:r>
            <a:r>
              <a:rPr lang="en-GB" altLang="en-US" dirty="0"/>
              <a:t> Artist, database.</a:t>
            </a:r>
            <a:endParaRPr lang="en-GB" altLang="en-US" b="1" u="sng" dirty="0"/>
          </a:p>
          <a:p>
            <a:r>
              <a:rPr lang="en-GB" altLang="en-US" b="1" u="sng" dirty="0"/>
              <a:t>Pre-conditions :</a:t>
            </a:r>
            <a:r>
              <a:rPr lang="en-GB" altLang="en-US" dirty="0"/>
              <a:t> Client has an email address and course have room for the number of tickets the clients asks for.</a:t>
            </a:r>
            <a:endParaRPr lang="en-GB" altLang="en-US" b="1" u="sng" dirty="0"/>
          </a:p>
          <a:p>
            <a:pPr algn="l"/>
            <a:r>
              <a:rPr lang="en-GB" altLang="en-US" b="1" u="sng" dirty="0"/>
              <a:t>Basic Flow:</a:t>
            </a:r>
            <a:r>
              <a:rPr lang="en-US" altLang="en-US" b="1" u="sng" dirty="0"/>
              <a:t> </a:t>
            </a:r>
            <a:r>
              <a:rPr lang="en-US" altLang="en-US" dirty="0"/>
              <a:t>1.Client press on courses tab in menu.</a:t>
            </a:r>
          </a:p>
          <a:p>
            <a:pPr algn="l"/>
            <a:r>
              <a:rPr lang="en-US" altLang="en-US" dirty="0"/>
              <a:t>		     2.Client chooses course from the course's menu	.</a:t>
            </a:r>
          </a:p>
          <a:p>
            <a:pPr algn="l"/>
            <a:r>
              <a:rPr lang="en-US" altLang="en-US" dirty="0"/>
              <a:t>		     3.Client accepts the terms.</a:t>
            </a:r>
          </a:p>
          <a:p>
            <a:pPr algn="l"/>
            <a:r>
              <a:rPr lang="en-US" altLang="en-US" dirty="0"/>
              <a:t>		     4.System verifies the email address.</a:t>
            </a:r>
          </a:p>
          <a:p>
            <a:pPr algn="l"/>
            <a:r>
              <a:rPr lang="en-US" altLang="en-US" dirty="0"/>
              <a:t>		     5.Client enters his details.</a:t>
            </a:r>
          </a:p>
          <a:p>
            <a:pPr algn="l"/>
            <a:r>
              <a:rPr lang="en-US" altLang="en-US" dirty="0"/>
              <a:t>	            6.System checks the client details(Age, credit, amount of tickets,…).</a:t>
            </a:r>
          </a:p>
          <a:p>
            <a:pPr algn="l"/>
            <a:r>
              <a:rPr lang="en-US" altLang="en-US" dirty="0"/>
              <a:t>		     7.System sends the tickets by mail to the client.</a:t>
            </a:r>
          </a:p>
          <a:p>
            <a:pPr algn="l"/>
            <a:r>
              <a:rPr lang="en-US" altLang="en-US" dirty="0"/>
              <a:t>		</a:t>
            </a:r>
          </a:p>
          <a:p>
            <a:pPr algn="l"/>
            <a:r>
              <a:rPr lang="en-US" altLang="en-US" b="1" u="sng" dirty="0"/>
              <a:t>Alternative flow</a:t>
            </a:r>
            <a:r>
              <a:rPr lang="en-US" altLang="en-US" b="1" u="sng" dirty="0">
                <a:sym typeface="Wingdings" panose="05000000000000000000" pitchFamily="2" charset="2"/>
              </a:rPr>
              <a:t>:</a:t>
            </a:r>
            <a:r>
              <a:rPr lang="en-US" altLang="en-US" dirty="0">
                <a:sym typeface="Wingdings" panose="05000000000000000000" pitchFamily="2" charset="2"/>
              </a:rPr>
              <a:t> (4)client is already a user.</a:t>
            </a:r>
            <a:endParaRPr lang="en-US" altLang="en-US" b="1" u="sng" dirty="0"/>
          </a:p>
          <a:p>
            <a:pPr algn="l"/>
            <a:r>
              <a:rPr lang="en-US" altLang="en-US" b="1" u="sng" dirty="0"/>
              <a:t>Exception flow:</a:t>
            </a:r>
            <a:r>
              <a:rPr lang="en-US" altLang="en-US" dirty="0"/>
              <a:t> (3)client doesn't accept terms.</a:t>
            </a:r>
          </a:p>
          <a:p>
            <a:pPr algn="l"/>
            <a:r>
              <a:rPr lang="en-US" altLang="en-US" dirty="0"/>
              <a:t>			     (4)email is incorrect</a:t>
            </a:r>
          </a:p>
          <a:p>
            <a:pPr algn="l"/>
            <a:r>
              <a:rPr lang="en-US" altLang="en-US" dirty="0"/>
              <a:t>			     (6)clients is under aged , the amount of tickets that the clients asks for is bigger than the room the course have , client doesn’t have credit to buy the tickets.</a:t>
            </a:r>
          </a:p>
          <a:p>
            <a:r>
              <a:rPr lang="en-US" altLang="en-US" b="1" u="sng" dirty="0"/>
              <a:t>Post-condition: </a:t>
            </a:r>
            <a:r>
              <a:rPr lang="en-US" altLang="en-US" dirty="0"/>
              <a:t>Amount of room for event is deducted by the number of tickets the client ordered.</a:t>
            </a:r>
            <a:endParaRPr lang="he-IL" dirty="0"/>
          </a:p>
        </p:txBody>
      </p:sp>
    </p:spTree>
    <p:extLst>
      <p:ext uri="{BB962C8B-B14F-4D97-AF65-F5344CB8AC3E}">
        <p14:creationId xmlns:p14="http://schemas.microsoft.com/office/powerpoint/2010/main" val="23539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15A0B3-7EE0-4193-9778-31CC977383C9}"/>
              </a:ext>
            </a:extLst>
          </p:cNvPr>
          <p:cNvSpPr>
            <a:spLocks noGrp="1"/>
          </p:cNvSpPr>
          <p:nvPr>
            <p:ph type="title"/>
          </p:nvPr>
        </p:nvSpPr>
        <p:spPr>
          <a:xfrm>
            <a:off x="677334" y="609600"/>
            <a:ext cx="8596668" cy="736315"/>
          </a:xfrm>
        </p:spPr>
        <p:txBody>
          <a:bodyPr/>
          <a:lstStyle/>
          <a:p>
            <a:r>
              <a:rPr lang="en-US" dirty="0"/>
              <a:t>Requirements</a:t>
            </a:r>
            <a:endParaRPr lang="he-IL" dirty="0"/>
          </a:p>
        </p:txBody>
      </p:sp>
      <p:sp>
        <p:nvSpPr>
          <p:cNvPr id="4" name="תיבת טקסט 3">
            <a:extLst>
              <a:ext uri="{FF2B5EF4-FFF2-40B4-BE49-F238E27FC236}">
                <a16:creationId xmlns:a16="http://schemas.microsoft.com/office/drawing/2014/main" id="{363FF80B-A415-4F14-9EA9-7C75131627E6}"/>
              </a:ext>
            </a:extLst>
          </p:cNvPr>
          <p:cNvSpPr txBox="1"/>
          <p:nvPr/>
        </p:nvSpPr>
        <p:spPr>
          <a:xfrm>
            <a:off x="677334" y="1585188"/>
            <a:ext cx="8385386" cy="3160352"/>
          </a:xfrm>
          <a:prstGeom prst="rect">
            <a:avLst/>
          </a:prstGeom>
          <a:noFill/>
        </p:spPr>
        <p:txBody>
          <a:bodyPr wrap="square" rtlCol="1">
            <a:spAutoFit/>
          </a:bodyPr>
          <a:lstStyle/>
          <a:p>
            <a:pPr algn="l" rtl="1">
              <a:lnSpc>
                <a:spcPct val="107000"/>
              </a:lnSpc>
              <a:spcAft>
                <a:spcPts val="800"/>
              </a:spcAft>
            </a:pPr>
            <a:r>
              <a:rPr lang="en-US" b="1" u="sng" dirty="0"/>
              <a:t>Functional Requirements:</a:t>
            </a:r>
          </a:p>
          <a:p>
            <a:pPr algn="l" rtl="1">
              <a:lnSpc>
                <a:spcPct val="107000"/>
              </a:lnSpc>
              <a:spcAft>
                <a:spcPts val="800"/>
              </a:spcAft>
            </a:pPr>
            <a:r>
              <a:rPr lang="en-US" dirty="0"/>
              <a:t>-Support Chrome, Explorer browsers.</a:t>
            </a:r>
          </a:p>
          <a:p>
            <a:pPr algn="l" rtl="1">
              <a:lnSpc>
                <a:spcPct val="107000"/>
              </a:lnSpc>
              <a:spcAft>
                <a:spcPts val="800"/>
              </a:spcAft>
            </a:pPr>
            <a:r>
              <a:rPr lang="en-US" dirty="0"/>
              <a:t>-Website language: Hebrew.</a:t>
            </a:r>
          </a:p>
          <a:p>
            <a:pPr algn="l" rtl="1">
              <a:lnSpc>
                <a:spcPct val="107000"/>
              </a:lnSpc>
              <a:spcAft>
                <a:spcPts val="800"/>
              </a:spcAft>
            </a:pPr>
            <a:r>
              <a:rPr lang="en-US" dirty="0"/>
              <a:t>-Click on tool bar will be used as link to social media- Facebook. </a:t>
            </a:r>
          </a:p>
          <a:p>
            <a:pPr algn="l" rtl="1">
              <a:lnSpc>
                <a:spcPct val="107000"/>
              </a:lnSpc>
              <a:spcAft>
                <a:spcPts val="800"/>
              </a:spcAft>
            </a:pPr>
            <a:r>
              <a:rPr lang="en-US" dirty="0"/>
              <a:t>-Link to YouTube page for watching video shows from events page.</a:t>
            </a:r>
          </a:p>
          <a:p>
            <a:pPr algn="l" rtl="1">
              <a:lnSpc>
                <a:spcPct val="107000"/>
              </a:lnSpc>
              <a:spcAft>
                <a:spcPts val="800"/>
              </a:spcAft>
            </a:pPr>
            <a:r>
              <a:rPr lang="en-US" dirty="0"/>
              <a:t>-Add user details (email address, id and name) to </a:t>
            </a:r>
            <a:r>
              <a:rPr lang="en-US" dirty="0" err="1"/>
              <a:t>Bosser</a:t>
            </a:r>
            <a:r>
              <a:rPr lang="en-US" dirty="0"/>
              <a:t> database.   </a:t>
            </a:r>
          </a:p>
          <a:p>
            <a:pPr algn="l" rtl="1">
              <a:lnSpc>
                <a:spcPct val="107000"/>
              </a:lnSpc>
              <a:spcAft>
                <a:spcPts val="800"/>
              </a:spcAft>
            </a:pPr>
            <a:r>
              <a:rPr lang="en-US" dirty="0"/>
              <a:t>- Website will be suitable for mobile. </a:t>
            </a:r>
          </a:p>
          <a:p>
            <a:pPr algn="l" rtl="1">
              <a:lnSpc>
                <a:spcPct val="107000"/>
              </a:lnSpc>
              <a:spcAft>
                <a:spcPts val="800"/>
              </a:spcAft>
            </a:pPr>
            <a:endParaRPr lang="en-US" dirty="0"/>
          </a:p>
        </p:txBody>
      </p:sp>
    </p:spTree>
    <p:extLst>
      <p:ext uri="{BB962C8B-B14F-4D97-AF65-F5344CB8AC3E}">
        <p14:creationId xmlns:p14="http://schemas.microsoft.com/office/powerpoint/2010/main" val="48496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15A0B3-7EE0-4193-9778-31CC977383C9}"/>
              </a:ext>
            </a:extLst>
          </p:cNvPr>
          <p:cNvSpPr>
            <a:spLocks noGrp="1"/>
          </p:cNvSpPr>
          <p:nvPr>
            <p:ph type="title"/>
          </p:nvPr>
        </p:nvSpPr>
        <p:spPr>
          <a:xfrm>
            <a:off x="677334" y="609600"/>
            <a:ext cx="8596668" cy="736315"/>
          </a:xfrm>
        </p:spPr>
        <p:txBody>
          <a:bodyPr/>
          <a:lstStyle/>
          <a:p>
            <a:r>
              <a:rPr lang="en-US" dirty="0"/>
              <a:t>Requirements</a:t>
            </a:r>
            <a:endParaRPr lang="he-IL" dirty="0"/>
          </a:p>
        </p:txBody>
      </p:sp>
      <p:sp>
        <p:nvSpPr>
          <p:cNvPr id="3" name="תיבת טקסט 2">
            <a:extLst>
              <a:ext uri="{FF2B5EF4-FFF2-40B4-BE49-F238E27FC236}">
                <a16:creationId xmlns:a16="http://schemas.microsoft.com/office/drawing/2014/main" id="{524C6794-252A-4651-983E-2A236A7A39BC}"/>
              </a:ext>
            </a:extLst>
          </p:cNvPr>
          <p:cNvSpPr txBox="1"/>
          <p:nvPr/>
        </p:nvSpPr>
        <p:spPr>
          <a:xfrm>
            <a:off x="677334" y="1689985"/>
            <a:ext cx="9032240" cy="2263697"/>
          </a:xfrm>
          <a:prstGeom prst="rect">
            <a:avLst/>
          </a:prstGeom>
          <a:noFill/>
        </p:spPr>
        <p:txBody>
          <a:bodyPr wrap="square" rtlCol="1">
            <a:spAutoFit/>
          </a:bodyPr>
          <a:lstStyle/>
          <a:p>
            <a:pPr rtl="1">
              <a:lnSpc>
                <a:spcPct val="107000"/>
              </a:lnSpc>
              <a:spcAft>
                <a:spcPts val="800"/>
              </a:spcAft>
            </a:pPr>
            <a:r>
              <a:rPr lang="en-US" b="1" u="sng" dirty="0"/>
              <a:t>Non-Functional Requirements:</a:t>
            </a:r>
          </a:p>
          <a:p>
            <a:pPr rtl="1">
              <a:lnSpc>
                <a:spcPct val="107000"/>
              </a:lnSpc>
              <a:spcAft>
                <a:spcPts val="800"/>
              </a:spcAft>
            </a:pPr>
            <a:r>
              <a:rPr lang="en-US" dirty="0"/>
              <a:t>-Once user signed up for event email will be sent to him within 3 minutes with approval.</a:t>
            </a:r>
          </a:p>
          <a:p>
            <a:pPr rtl="1">
              <a:lnSpc>
                <a:spcPct val="107000"/>
              </a:lnSpc>
              <a:spcAft>
                <a:spcPts val="800"/>
              </a:spcAft>
            </a:pPr>
            <a:r>
              <a:rPr lang="en-US" dirty="0"/>
              <a:t>-Once admin verified the blog post request the post will be upload within 1 minute.</a:t>
            </a:r>
          </a:p>
          <a:p>
            <a:pPr rtl="1">
              <a:lnSpc>
                <a:spcPct val="107000"/>
              </a:lnSpc>
              <a:spcAft>
                <a:spcPts val="800"/>
              </a:spcAft>
            </a:pPr>
            <a:r>
              <a:rPr lang="en-US"/>
              <a:t>-Accessible site - allows people with visual impairments to use it. </a:t>
            </a:r>
            <a:endParaRPr lang="en-US" dirty="0"/>
          </a:p>
          <a:p>
            <a:pPr rtl="1">
              <a:lnSpc>
                <a:spcPct val="107000"/>
              </a:lnSpc>
              <a:spcAft>
                <a:spcPts val="800"/>
              </a:spcAft>
            </a:pPr>
            <a:r>
              <a:rPr lang="he-IL" dirty="0"/>
              <a:t> </a:t>
            </a:r>
            <a:endParaRPr lang="en-US" dirty="0"/>
          </a:p>
        </p:txBody>
      </p:sp>
    </p:spTree>
    <p:extLst>
      <p:ext uri="{BB962C8B-B14F-4D97-AF65-F5344CB8AC3E}">
        <p14:creationId xmlns:p14="http://schemas.microsoft.com/office/powerpoint/2010/main" val="33361397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364</TotalTime>
  <Words>911</Words>
  <Application>Microsoft Office PowerPoint</Application>
  <PresentationFormat>מסך רחב</PresentationFormat>
  <Paragraphs>79</Paragraphs>
  <Slides>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alef-regular</vt:lpstr>
      <vt:lpstr>Arial</vt:lpstr>
      <vt:lpstr>Calibri</vt:lpstr>
      <vt:lpstr>Trebuchet MS</vt:lpstr>
      <vt:lpstr>Wingdings 3</vt:lpstr>
      <vt:lpstr>Facet</vt:lpstr>
      <vt:lpstr>מצגת של PowerPoint‏</vt:lpstr>
      <vt:lpstr>מצגת של PowerPoint‏</vt:lpstr>
      <vt:lpstr>מצגת של PowerPoint‏</vt:lpstr>
      <vt:lpstr>Use case templet - Post in a blog </vt:lpstr>
      <vt:lpstr>Use case templet - Sign-up for newsletter   </vt:lpstr>
      <vt:lpstr>מצגת של PowerPoint‏</vt:lpstr>
      <vt:lpstr>Requirements</vt:lpstr>
      <vt:lpstr>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Mobileye Security Control Center</dc:creator>
  <cp:lastModifiedBy>אורי כהן</cp:lastModifiedBy>
  <cp:revision>43</cp:revision>
  <dcterms:created xsi:type="dcterms:W3CDTF">2021-04-02T11:12:12Z</dcterms:created>
  <dcterms:modified xsi:type="dcterms:W3CDTF">2021-04-06T17:18:25Z</dcterms:modified>
</cp:coreProperties>
</file>