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move the slide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L" sz="2000" spc="-1" strike="noStrike">
                <a:latin typeface="Arial"/>
              </a:rPr>
              <a:t>Click to edit the notes format</a:t>
            </a:r>
            <a:endParaRPr b="0" lang="en-IL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L" sz="1400" spc="-1" strike="noStrike">
                <a:latin typeface="Times New Roman"/>
              </a:rPr>
              <a:t>&lt;header&gt;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63A0524-0672-4484-B283-254A3617454D}" type="slidenum">
              <a:rPr b="0" lang="en-IL" sz="1400" spc="-1" strike="noStrike">
                <a:latin typeface="Times New Roman"/>
              </a:rPr>
              <a:t>&lt;number&gt;</a:t>
            </a:fld>
            <a:endParaRPr b="0" lang="en-I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5050440"/>
            <a:ext cx="604764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L" sz="2000" spc="-1" strike="noStrike">
                <a:latin typeface="Arial"/>
              </a:rPr>
              <a:t>https://owasp.org/Top10/A01_2021-Broken_Access_Control/</a:t>
            </a:r>
            <a:endParaRPr b="0" lang="en-IL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5050440"/>
            <a:ext cx="604764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L" sz="2000" spc="-1" strike="noStrike">
                <a:latin typeface="Arial"/>
              </a:rPr>
              <a:t>https://owasp.org/Top10/A01_2021-Broken_Access_Control/</a:t>
            </a:r>
            <a:endParaRPr b="0" lang="en-IL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5050440"/>
            <a:ext cx="604764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L" sz="2000" spc="-1" strike="noStrike">
                <a:latin typeface="Arial"/>
              </a:rPr>
              <a:t>https://owasp.org/Top10/A01_2021-Broken_Access_Control/</a:t>
            </a:r>
            <a:endParaRPr b="0" lang="en-IL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E4732D-CBA7-4E7A-B075-98AC0F7E25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95D00D-888A-4979-A757-F00B6DA3D0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620602-972D-49BD-834C-23760B6C8C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5A1EE8-920D-4826-ACD1-BC7A8443B0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7248F3-E9DD-4C72-BCA7-C68A31FA28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8960EB-D8C1-4AC1-A1EF-57FA60DF1B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4DDF3C-C178-4F2C-B039-57DB0CA1B5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9EA414-D550-4C1C-9DBA-88D15C1392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ACCBFF-0EB6-4B99-8639-2E9CCB8F6D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CF0D09-DDD7-489B-9752-42ACB1F977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04902D-251E-4A1E-B626-1159AED2B7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7446C2-4A91-4F9E-837D-788137DAF2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BE5C514-6233-4646-A91A-94413DA57C5D}" type="slidenum">
              <a:rPr b="0" lang="en-IL" sz="1400" spc="-1" strike="noStrike">
                <a:latin typeface="Times New Roman"/>
              </a:rPr>
              <a:t>&lt;number&gt;</a:t>
            </a:fld>
            <a:endParaRPr b="0" lang="en-I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we.mitre.org/" TargetMode="External"/><Relationship Id="rId2" Type="http://schemas.openxmlformats.org/officeDocument/2006/relationships/hyperlink" Target="https://cwe.mitre.org/top25/archive/2023/2023_top25_list.html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1004760"/>
            <a:ext cx="9071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OWASP TOP-10 </a:t>
            </a:r>
            <a:br>
              <a:rPr sz="4400"/>
            </a:br>
            <a:r>
              <a:rPr b="0" lang="en-IL" sz="4400" spc="-1" strike="noStrike">
                <a:latin typeface="Arial"/>
              </a:rPr>
              <a:t>Security Risks</a:t>
            </a:r>
            <a:br>
              <a:rPr sz="4400"/>
            </a:br>
            <a:r>
              <a:rPr b="0" lang="en-IL" sz="4400" spc="-1" strike="noStrike">
                <a:latin typeface="Arial"/>
              </a:rPr>
              <a:t>For Developers</a:t>
            </a:r>
            <a:endParaRPr b="0" lang="en-I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What is it?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63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800" spc="-1" strike="noStrike">
                <a:latin typeface="Arial"/>
              </a:rPr>
              <a:t>Survey of top security bugs </a:t>
            </a:r>
            <a:endParaRPr b="0" lang="en-IL" sz="2800" spc="-1" strike="noStrike">
              <a:latin typeface="Arial"/>
              <a:ea typeface="Noto Sans CJK SC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800" spc="-1" strike="noStrike">
                <a:latin typeface="Arial"/>
              </a:rPr>
              <a:t>Based on Common Weakness Enumeration (Better)</a:t>
            </a:r>
            <a:endParaRPr b="0" lang="en-IL" sz="2800" spc="-1" strike="noStrike">
              <a:latin typeface="Arial"/>
              <a:ea typeface="Noto Sans CJK S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  <a:hlinkClick r:id="rId1"/>
              </a:rPr>
              <a:t>https://cwe.mitre.org/</a:t>
            </a:r>
            <a:endParaRPr b="0" lang="en-IL" sz="2800" spc="-1" strike="noStrike">
              <a:latin typeface="Arial"/>
              <a:ea typeface="Noto Sans CJK S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  <a:hlinkClick r:id="rId2"/>
              </a:rPr>
              <a:t>https://cwe.mitre.org/top25/archive/2023/2023_top25_list.html</a:t>
            </a:r>
            <a:endParaRPr b="0" lang="en-IL" sz="2800" spc="-1" strike="noStrike">
              <a:latin typeface="Arial"/>
              <a:ea typeface="Noto Sans CJK S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Based on CVEs</a:t>
            </a:r>
            <a:endParaRPr b="0" lang="en-IL" sz="2800" spc="-1" strike="noStrike">
              <a:latin typeface="Arial"/>
              <a:ea typeface="Noto Sans CJK SC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800" spc="-1" strike="noStrike">
                <a:latin typeface="Arial"/>
              </a:rPr>
              <a:t>Focused on Web</a:t>
            </a:r>
            <a:endParaRPr b="0" lang="en-IL" sz="2800" spc="-1" strike="noStrike">
              <a:latin typeface="Arial"/>
              <a:ea typeface="Noto Sans CJK SC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L" sz="2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Related Resources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CVE: Catalog of </a:t>
            </a:r>
            <a:r>
              <a:rPr b="0" lang="en-IL" sz="3200" spc="-1" strike="noStrike" u="sng">
                <a:uFillTx/>
                <a:latin typeface="Arial"/>
              </a:rPr>
              <a:t>publicly disclosed</a:t>
            </a:r>
            <a:r>
              <a:rPr b="0" lang="en-IL" sz="3200" spc="-1" strike="noStrike">
                <a:latin typeface="Arial"/>
              </a:rPr>
              <a:t> vulnerabilites</a:t>
            </a:r>
            <a:endParaRPr b="0" lang="en-I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CVSS: Standard severity score of CVEs</a:t>
            </a:r>
            <a:endParaRPr b="0" lang="en-I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Lifecycle of CVE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2600" y="1129680"/>
            <a:ext cx="10079640" cy="342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OWASP Risk Factors</a:t>
            </a:r>
            <a:endParaRPr b="0" lang="en-IL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940440" cy="459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A01:2021 – Broken Access Control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100" spc="-1" strike="noStrike">
                <a:latin typeface="Arial"/>
              </a:rPr>
              <a:t>Violation of the principle of least privilege</a:t>
            </a:r>
            <a:endParaRPr b="0" lang="en-IL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100" spc="-1" strike="noStrike">
                <a:latin typeface="Arial"/>
              </a:rPr>
              <a:t>Bypassing access control checks by modifying the URL (parameter tampering or force browsing)</a:t>
            </a:r>
            <a:endParaRPr b="0" lang="en-IL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100" spc="-1" strike="noStrike">
                <a:latin typeface="Arial"/>
              </a:rPr>
              <a:t>Permitting viewing or editing someone else's account, by providing its unique identifier (insecure direct object references)</a:t>
            </a:r>
            <a:endParaRPr b="0" lang="en-IL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000" spc="-1" strike="noStrike">
                <a:latin typeface="Arial"/>
              </a:rPr>
              <a:t> </a:t>
            </a:r>
            <a:endParaRPr b="0" lang="en-IL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A01:2021 – Broken Access Control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100" spc="-1" strike="noStrike">
                <a:latin typeface="Arial"/>
              </a:rPr>
              <a:t>Accessing API with missing access controls for POST, PUT and DELETE.</a:t>
            </a:r>
            <a:endParaRPr b="0" lang="en-IL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100" spc="-1" strike="noStrike">
                <a:latin typeface="Arial"/>
              </a:rPr>
              <a:t>Elevation of privilege. Acting as a user without being logged in or acting as an admin when logged in as a user.</a:t>
            </a:r>
            <a:endParaRPr b="0" lang="en-IL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100" spc="-1" strike="noStrike">
                <a:latin typeface="Arial"/>
              </a:rPr>
              <a:t>Metadata manipulation:</a:t>
            </a:r>
            <a:endParaRPr b="0" lang="en-IL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100" spc="-1" strike="noStrike">
                <a:latin typeface="Arial"/>
              </a:rPr>
              <a:t>Replaying or tampering with a JSON Web Token (JWT)</a:t>
            </a:r>
            <a:endParaRPr b="0" lang="en-IL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100" spc="-1" strike="noStrike">
                <a:latin typeface="Arial"/>
              </a:rPr>
              <a:t>Manipulating </a:t>
            </a:r>
            <a:r>
              <a:rPr b="0" lang="en-IL" sz="2100" spc="-1" strike="noStrike">
                <a:latin typeface="Arial"/>
              </a:rPr>
              <a:t>Cookie or hidden field to elevate privileges </a:t>
            </a:r>
            <a:endParaRPr b="0" lang="en-IL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A01:2021 – Broken Access Control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100" spc="-1" strike="noStrike">
                <a:latin typeface="Arial"/>
              </a:rPr>
              <a:t>CORS misconfiguration allows API access from unauthorized/untrusted </a:t>
            </a:r>
            <a:r>
              <a:rPr b="0" lang="en-IL" sz="2100" spc="-1" strike="noStrike">
                <a:latin typeface="Arial"/>
              </a:rPr>
              <a:t>origins.</a:t>
            </a:r>
            <a:endParaRPr b="0" lang="en-IL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100" spc="-1" strike="noStrike">
                <a:latin typeface="Arial"/>
              </a:rPr>
              <a:t>Force browsing to authenticated pages as an unauthenticated user or to </a:t>
            </a:r>
            <a:r>
              <a:rPr b="0" lang="en-IL" sz="2100" spc="-1" strike="noStrike">
                <a:latin typeface="Arial"/>
              </a:rPr>
              <a:t>privileged pages as a standard user</a:t>
            </a:r>
            <a:endParaRPr b="0" lang="en-IL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2024-04-05T18:49:37Z</dcterms:created>
  <dc:creator/>
  <dc:description/>
  <dc:language>en-IL</dc:language>
  <cp:lastModifiedBy/>
  <dcterms:modified xsi:type="dcterms:W3CDTF">2024-04-05T19:34:33Z</dcterms:modified>
  <cp:revision>2</cp:revision>
  <dc:subject/>
  <dc:title/>
</cp:coreProperties>
</file>