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Information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 and Output Sanitization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Input Validation Goals</a:t>
            </a:r>
          </a:p>
          <a:p>
            <a:pPr lvl="1">
              <a:defRPr sz="1600"/>
            </a:pPr>
            <a:r>
              <a:t>Ensuring data integrity and preventing injection attacks.</a:t>
            </a:r>
          </a:p>
          <a:p>
            <a:pPr>
              <a:defRPr sz="2000"/>
            </a:pPr>
            <a:r>
              <a:t>Input Validation Strategies</a:t>
            </a:r>
          </a:p>
          <a:p>
            <a:pPr lvl="1">
              <a:defRPr sz="1600"/>
            </a:pPr>
            <a:r>
              <a:t>Implementing white-listing and regular expression validation.</a:t>
            </a:r>
          </a:p>
          <a:p>
            <a:pPr>
              <a:defRPr sz="2000"/>
            </a:pPr>
            <a:r>
              <a:t>Implementing Input Validation</a:t>
            </a:r>
          </a:p>
          <a:p>
            <a:pPr lvl="1">
              <a:defRPr sz="1600"/>
            </a:pPr>
            <a:r>
              <a:t>Validating and sanitizing user inputs to prevent security vulnerabilities.</a:t>
            </a:r>
          </a:p>
          <a:p>
            <a:pPr>
              <a:defRPr sz="2000"/>
            </a:pPr>
            <a:r>
              <a:t>Output Sanitization</a:t>
            </a:r>
          </a:p>
          <a:p>
            <a:pPr lvl="1">
              <a:defRPr sz="1600"/>
            </a:pPr>
            <a:r>
              <a:t>Preventing cross-site scripting (XSS) and injection vulnerabilities.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Errors and Exceptions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Errors and Exceptions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Expectation Handling Overview</a:t>
            </a:r>
          </a:p>
          <a:p>
            <a:pPr lvl="1">
              <a:defRPr sz="1600"/>
            </a:pPr>
            <a:r>
              <a:t>Implementing effective error handling mechanisms.</a:t>
            </a:r>
          </a:p>
          <a:p>
            <a:pPr>
              <a:defRPr sz="2000"/>
            </a:pPr>
            <a:r>
              <a:t>Error Messages and Status Codes</a:t>
            </a:r>
          </a:p>
          <a:p>
            <a:pPr lvl="1">
              <a:defRPr sz="1600"/>
            </a:pPr>
            <a:r>
              <a:t>Providing informative yet non-revealing error messages and status codes.</a:t>
            </a:r>
          </a:p>
          <a:p>
            <a:pPr>
              <a:defRPr sz="2000"/>
            </a:pPr>
            <a:r>
              <a:t>Global Error Handling</a:t>
            </a:r>
          </a:p>
          <a:p>
            <a:pPr lvl="1">
              <a:defRPr sz="1600"/>
            </a:pPr>
            <a:r>
              <a:t>Managing errors consistently across the application.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Logging and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Application Logs Overview</a:t>
            </a:r>
          </a:p>
          <a:p>
            <a:pPr lvl="1">
              <a:defRPr sz="1600"/>
            </a:pPr>
            <a:r>
              <a:t>Understanding the importance of application logs for security and compliance.</a:t>
            </a:r>
          </a:p>
          <a:p>
            <a:pPr>
              <a:defRPr sz="2000"/>
            </a:pPr>
            <a:r>
              <a:t>What should and should not be logged</a:t>
            </a:r>
          </a:p>
          <a:p>
            <a:pPr lvl="1">
              <a:defRPr sz="1600"/>
            </a:pPr>
            <a:r>
              <a:t>Determining what information should be included in logs.</a:t>
            </a:r>
          </a:p>
          <a:p>
            <a:pPr>
              <a:defRPr sz="2000"/>
            </a:pPr>
            <a:r>
              <a:t>Monitoring and Alerts</a:t>
            </a:r>
          </a:p>
          <a:p>
            <a:pPr lvl="1">
              <a:defRPr sz="1600"/>
            </a:pPr>
            <a:r>
              <a:t>Setting up monitoring systems and configuring alerts for security incidents.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Cryptography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Cryptography Basic Concepts</a:t>
            </a:r>
          </a:p>
          <a:p>
            <a:pPr lvl="1">
              <a:defRPr sz="1600"/>
            </a:pPr>
            <a:r>
              <a:t>Understanding encryption, decryption, and hashing.</a:t>
            </a:r>
          </a:p>
          <a:p>
            <a:pPr>
              <a:defRPr sz="2000"/>
            </a:pPr>
            <a:r>
              <a:t>Symmetric Key Cryptography</a:t>
            </a:r>
          </a:p>
          <a:p>
            <a:pPr lvl="1">
              <a:defRPr sz="1600"/>
            </a:pPr>
            <a:r>
              <a:t>Using the same key for both encryption and decryption.</a:t>
            </a:r>
          </a:p>
          <a:p>
            <a:pPr>
              <a:defRPr sz="2000"/>
            </a:pPr>
            <a:r>
              <a:t>Asymmetric Key Cryptography</a:t>
            </a:r>
          </a:p>
          <a:p>
            <a:pPr lvl="1">
              <a:defRPr sz="1600"/>
            </a:pPr>
            <a:r>
              <a:t>Using different keys for encryption and decryption.</a:t>
            </a:r>
          </a:p>
          <a:p>
            <a:pPr>
              <a:defRPr sz="2000"/>
            </a:pPr>
            <a:r>
              <a:t>Hashing Functions</a:t>
            </a:r>
          </a:p>
          <a:p>
            <a:pPr lvl="1">
              <a:defRPr sz="1600"/>
            </a:pPr>
            <a:r>
              <a:t>Ensuring data integrity and authenticity.</a:t>
            </a:r>
          </a:p>
          <a:p>
            <a:pPr>
              <a:defRPr sz="2000"/>
            </a:pPr>
            <a:r>
              <a:t>Public Key Infrastructure (PKI)</a:t>
            </a:r>
          </a:p>
          <a:p>
            <a:pPr lvl="1">
              <a:defRPr sz="1600"/>
            </a:pPr>
            <a:r>
              <a:t>Managing digital certificates and key pairs.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Digital Signatures and Certificates</a:t>
            </a:r>
          </a:p>
          <a:p>
            <a:pPr lvl="1">
              <a:defRPr sz="1600"/>
            </a:pPr>
            <a:r>
              <a:t>Verifying the authenticity and integrity of messages and documents.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Protect Data in Transit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 Data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Transport Security Overview</a:t>
            </a:r>
          </a:p>
          <a:p>
            <a:pPr lvl="1">
              <a:defRPr sz="1600"/>
            </a:pPr>
            <a:r>
              <a:t>Ensuring secure data transmission over networks.</a:t>
            </a:r>
          </a:p>
          <a:p>
            <a:pPr>
              <a:defRPr sz="2000"/>
            </a:pPr>
            <a:r>
              <a:t>SSL vs TLS</a:t>
            </a:r>
          </a:p>
          <a:p>
            <a:pPr lvl="1">
              <a:defRPr sz="1600"/>
            </a:pPr>
            <a:r>
              <a:t>Understanding the differences between SSL and TLS.</a:t>
            </a:r>
          </a:p>
          <a:p>
            <a:pPr>
              <a:defRPr sz="2000"/>
            </a:pPr>
            <a:r>
              <a:t>The TLS Handshake</a:t>
            </a:r>
          </a:p>
          <a:p>
            <a:pPr lvl="1">
              <a:defRPr sz="1600"/>
            </a:pPr>
            <a:r>
              <a:t>Establishing secure connections between clients and servers.</a:t>
            </a:r>
          </a:p>
          <a:p>
            <a:pPr>
              <a:defRPr sz="2000"/>
            </a:pPr>
            <a:r>
              <a:t>Certificates</a:t>
            </a:r>
          </a:p>
          <a:p>
            <a:pPr lvl="1">
              <a:defRPr sz="1600"/>
            </a:pPr>
            <a:r>
              <a:t>Authenticating and verifying the identity of servers and clients.</a:t>
            </a:r>
          </a:p>
          <a:p>
            <a:pPr>
              <a:defRPr sz="2000"/>
            </a:pPr>
            <a:r>
              <a:t>SSL Offloading and SSL Termination</a:t>
            </a:r>
          </a:p>
          <a:p>
            <a:pPr lvl="1">
              <a:defRPr sz="1600"/>
            </a:pPr>
            <a:r>
              <a:t>Offloading SSL processing to load balancers or terminating SSL at proxy servers.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Information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Information Security Principles</a:t>
            </a:r>
          </a:p>
          <a:p>
            <a:pPr lvl="1">
              <a:defRPr sz="1600"/>
            </a:pPr>
            <a:r>
              <a:t>Understanding the principles of information security: confidentiality, integrity, and availability.</a:t>
            </a:r>
          </a:p>
          <a:p>
            <a:pPr>
              <a:defRPr sz="2000"/>
            </a:pPr>
            <a:r>
              <a:t>Governance, Risk Management and Compliance</a:t>
            </a:r>
          </a:p>
          <a:p>
            <a:pPr lvl="1">
              <a:defRPr sz="1600"/>
            </a:pPr>
            <a:r>
              <a:t>Establishing frameworks to ensure security standards and regulatory compliance.</a:t>
            </a:r>
          </a:p>
          <a:p>
            <a:pPr>
              <a:defRPr sz="2000"/>
            </a:pPr>
            <a:r>
              <a:t>Protecting and Defending Assets</a:t>
            </a:r>
          </a:p>
          <a:p>
            <a:pPr lvl="1">
              <a:defRPr sz="1600"/>
            </a:pPr>
            <a:r>
              <a:t>Implementing security measures to safeguard data, systems, and infrastructure.</a:t>
            </a:r>
          </a:p>
          <a:p>
            <a:pPr>
              <a:defRPr sz="2000"/>
            </a:pPr>
            <a:r>
              <a:t>Security Management Plans</a:t>
            </a:r>
          </a:p>
          <a:p>
            <a:pPr lvl="1">
              <a:defRPr sz="1600"/>
            </a:pPr>
            <a:r>
              <a:t>Developing strategies and plans for ongoing security management and risk mitigation.</a:t>
            </a:r>
          </a:p>
          <a:p>
            <a:pPr>
              <a:defRPr sz="2000"/>
            </a:pPr>
            <a:r>
              <a:t>Managing Incidents and Operations</a:t>
            </a:r>
          </a:p>
          <a:p>
            <a:pPr lvl="1">
              <a:defRPr sz="1600"/>
            </a:pPr>
            <a:r>
              <a:t>Handling security incidents and ensuring operational continuity.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 Data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HTTP Strict Transport Security (HSTS)</a:t>
            </a:r>
          </a:p>
          <a:p>
            <a:pPr lvl="1">
              <a:defRPr sz="1600"/>
            </a:pPr>
            <a:r>
              <a:t>Enforcing secure communication by redirecting HTTP to HTTPS.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Protect Data at 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 Data at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Database Security Overview</a:t>
            </a:r>
          </a:p>
          <a:p>
            <a:pPr lvl="1">
              <a:defRPr sz="1600"/>
            </a:pPr>
            <a:r>
              <a:t>Securing databases to prevent unauthorized access.</a:t>
            </a:r>
          </a:p>
          <a:p>
            <a:pPr>
              <a:defRPr sz="2000"/>
            </a:pPr>
            <a:r>
              <a:t>Database Connection</a:t>
            </a:r>
          </a:p>
          <a:p>
            <a:pPr lvl="1">
              <a:defRPr sz="1600"/>
            </a:pPr>
            <a:r>
              <a:t>Establishing secure connections between applications and databases.</a:t>
            </a:r>
          </a:p>
          <a:p>
            <a:pPr>
              <a:defRPr sz="2000"/>
            </a:pPr>
            <a:r>
              <a:t>Managing Logins</a:t>
            </a:r>
          </a:p>
          <a:p>
            <a:pPr lvl="1">
              <a:defRPr sz="1600"/>
            </a:pPr>
            <a:r>
              <a:t>Controlling access to databases through user authentication.</a:t>
            </a:r>
          </a:p>
          <a:p>
            <a:pPr>
              <a:defRPr sz="2000"/>
            </a:pPr>
            <a:r>
              <a:t>Storing Sensitive Data</a:t>
            </a:r>
          </a:p>
          <a:p>
            <a:pPr lvl="1">
              <a:defRPr sz="1600"/>
            </a:pPr>
            <a:r>
              <a:t>Encrypting and protecting sensitive data stored in databases.</a:t>
            </a:r>
          </a:p>
          <a:p>
            <a:pPr>
              <a:defRPr sz="2000"/>
            </a:pPr>
            <a:r>
              <a:t>Database Configuration and Hardening</a:t>
            </a:r>
          </a:p>
          <a:p>
            <a:pPr lvl="1">
              <a:defRPr sz="1600"/>
            </a:pPr>
            <a:r>
              <a:t>Configuring databases securely and applying hardening measures.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Secrets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Secrets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Understanding Application Secrets</a:t>
            </a:r>
          </a:p>
          <a:p>
            <a:pPr lvl="1">
              <a:defRPr sz="1600"/>
            </a:pPr>
            <a:r>
              <a:t>Identifying and managing secrets such as API keys and passwords.</a:t>
            </a:r>
          </a:p>
          <a:p>
            <a:pPr>
              <a:defRPr sz="2000"/>
            </a:pPr>
            <a:r>
              <a:t>Safely Store Secrets in Development</a:t>
            </a:r>
          </a:p>
          <a:p>
            <a:pPr lvl="1">
              <a:defRPr sz="1600"/>
            </a:pPr>
            <a:r>
              <a:t>Securing secrets in development environments.</a:t>
            </a:r>
          </a:p>
          <a:p>
            <a:pPr>
              <a:defRPr sz="2000"/>
            </a:pPr>
            <a:r>
              <a:t>Protecting Production Secrets</a:t>
            </a:r>
          </a:p>
          <a:p>
            <a:pPr lvl="1">
              <a:defRPr sz="1600"/>
            </a:pPr>
            <a:r>
              <a:t>Ensuring the security of secrets in production environments.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Identity and Access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and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What is Identity and Access Management (IAM)</a:t>
            </a:r>
          </a:p>
          <a:p>
            <a:pPr lvl="1">
              <a:defRPr sz="1600"/>
            </a:pPr>
            <a:r>
              <a:t>Managing user identities and access rights.</a:t>
            </a:r>
          </a:p>
          <a:p>
            <a:pPr>
              <a:defRPr sz="2000"/>
            </a:pPr>
            <a:r>
              <a:t>Authentication</a:t>
            </a:r>
          </a:p>
          <a:p>
            <a:pPr lvl="1">
              <a:defRPr sz="1600"/>
            </a:pPr>
            <a:r>
              <a:t>Verifying user identities.</a:t>
            </a:r>
          </a:p>
          <a:p>
            <a:pPr>
              <a:defRPr sz="2000"/>
            </a:pPr>
            <a:r>
              <a:t>Authorization</a:t>
            </a:r>
          </a:p>
          <a:p>
            <a:pPr lvl="1">
              <a:defRPr sz="1600"/>
            </a:pPr>
            <a:r>
              <a:t>Granting permissions based on user identities and roles.</a:t>
            </a:r>
          </a:p>
          <a:p>
            <a:pPr>
              <a:defRPr sz="2000"/>
            </a:pPr>
            <a:r>
              <a:t>OAuth 2.0</a:t>
            </a:r>
          </a:p>
          <a:p>
            <a:pPr lvl="1">
              <a:defRPr sz="1600"/>
            </a:pPr>
            <a:r>
              <a:t>Implementing authorization framework for third-party applications.</a:t>
            </a:r>
          </a:p>
          <a:p>
            <a:pPr>
              <a:defRPr sz="2000"/>
            </a:pPr>
            <a:r>
              <a:t>OpenID Connect (OIDC)</a:t>
            </a:r>
          </a:p>
          <a:p>
            <a:pPr lvl="1">
              <a:defRPr sz="1600"/>
            </a:pPr>
            <a:r>
              <a:t>Identity layer on top of OAuth 2.0 for authentication and single sign-on.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and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JSON Web Token (JWT)</a:t>
            </a:r>
          </a:p>
          <a:p>
            <a:pPr lvl="1">
              <a:defRPr sz="1600"/>
            </a:pPr>
            <a:r>
              <a:t>Compact, URL-safe means of representing claims to be transferred between two parties.</a:t>
            </a:r>
          </a:p>
          <a:p>
            <a:pPr>
              <a:defRPr sz="2000"/>
            </a:pPr>
            <a:r>
              <a:t>JSON Object Signing and Encryption (JOSE)</a:t>
            </a:r>
          </a:p>
          <a:p>
            <a:pPr lvl="1">
              <a:defRPr sz="1600"/>
            </a:pPr>
            <a:r>
              <a:t>Set of standards for secure exchange of claims using JSON.</a:t>
            </a:r>
          </a:p>
          <a:p>
            <a:pPr>
              <a:defRPr sz="2000"/>
            </a:pPr>
            <a:r>
              <a:t>Bearer Tokens</a:t>
            </a:r>
          </a:p>
          <a:p>
            <a:pPr lvl="1">
              <a:defRPr sz="1600"/>
            </a:pPr>
            <a:r>
              <a:t>Tokens used to authenticate API requests and access rights.</a:t>
            </a:r>
          </a:p>
          <a:p>
            <a:pPr>
              <a:defRPr sz="2000"/>
            </a:pPr>
            <a:r>
              <a:t>Authentication</a:t>
            </a:r>
          </a:p>
          <a:p>
            <a:pPr lvl="1">
              <a:defRPr sz="1600"/>
            </a:pPr>
            <a:r>
              <a:t>Verifying user identities.</a:t>
            </a:r>
          </a:p>
          <a:p>
            <a:pPr>
              <a:defRPr sz="2000"/>
            </a:pPr>
            <a:r>
              <a:t>Authorization</a:t>
            </a:r>
          </a:p>
          <a:p>
            <a:pPr lvl="1">
              <a:defRPr sz="1600"/>
            </a:pPr>
            <a:r>
              <a:t>Granting permissions based on user identities and roles.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and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OAuth 2.0</a:t>
            </a:r>
          </a:p>
          <a:p>
            <a:pPr lvl="1">
              <a:defRPr sz="1600"/>
            </a:pPr>
            <a:r>
              <a:t>Implementing authorization framework for third-party applications.</a:t>
            </a:r>
          </a:p>
          <a:p>
            <a:pPr>
              <a:defRPr sz="2000"/>
            </a:pPr>
            <a:r>
              <a:t>OpenID Connect (OIDC)</a:t>
            </a:r>
          </a:p>
          <a:p>
            <a:pPr lvl="1">
              <a:defRPr sz="1600"/>
            </a:pPr>
            <a:r>
              <a:t>Identity layer on top of OAuth 2.0 for authentication and single sign-on.</a:t>
            </a:r>
          </a:p>
          <a:p>
            <a:pPr>
              <a:defRPr sz="2000"/>
            </a:pPr>
            <a:r>
              <a:t>JSON Web Token (JWT)</a:t>
            </a:r>
          </a:p>
          <a:p>
            <a:pPr lvl="1">
              <a:defRPr sz="1600"/>
            </a:pPr>
            <a:r>
              <a:t>Compact, URL-safe means of representing claims to be transferred between two parties.</a:t>
            </a:r>
          </a:p>
          <a:p>
            <a:pPr>
              <a:defRPr sz="2000"/>
            </a:pPr>
            <a:r>
              <a:t>JSON Object Signing and Encryption (JOSE)</a:t>
            </a:r>
          </a:p>
          <a:p>
            <a:pPr lvl="1">
              <a:defRPr sz="1600"/>
            </a:pPr>
            <a:r>
              <a:t>Specifies popular mechanisms for integrity and confidentiality protection for JSON data.</a:t>
            </a:r>
          </a:p>
          <a:p>
            <a:pPr>
              <a:defRPr sz="2000"/>
            </a:pPr>
            <a:r>
              <a:t>Bearer Tokens</a:t>
            </a:r>
          </a:p>
          <a:p>
            <a:pPr lvl="1">
              <a:defRPr sz="1600"/>
            </a:pPr>
            <a:r>
              <a:t>Type of access token used to authenticate HTTP requests.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Threat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Principles of Secure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What is Threat Modeling</a:t>
            </a:r>
          </a:p>
          <a:p>
            <a:pPr lvl="1">
              <a:defRPr sz="1600"/>
            </a:pPr>
            <a:r>
              <a:t>Identifying and mitigating security threats.</a:t>
            </a:r>
          </a:p>
          <a:p>
            <a:pPr>
              <a:defRPr sz="2000"/>
            </a:pPr>
            <a:r>
              <a:t>Threat Modeling Approaches</a:t>
            </a:r>
          </a:p>
          <a:p>
            <a:pPr lvl="1">
              <a:defRPr sz="1600"/>
            </a:pPr>
            <a:r>
              <a:t>Using STRIDE, DREAD, and other methodologies.</a:t>
            </a:r>
          </a:p>
          <a:p>
            <a:pPr>
              <a:defRPr sz="2000"/>
            </a:pPr>
            <a:r>
              <a:t>Threat Modeling Methodologies</a:t>
            </a:r>
          </a:p>
          <a:p>
            <a:pPr lvl="1">
              <a:defRPr sz="1600"/>
            </a:pPr>
            <a:r>
              <a:t>Applying Microsoft, PASTA, and OCTAVE methodologies.</a:t>
            </a:r>
          </a:p>
          <a:p>
            <a:pPr>
              <a:defRPr sz="2000"/>
            </a:pPr>
            <a:r>
              <a:t>Improve Application Security with Threat Modeling</a:t>
            </a:r>
          </a:p>
          <a:p>
            <a:pPr lvl="1">
              <a:defRPr sz="1600"/>
            </a:pPr>
            <a:r>
              <a:t>Enhancing security posture through threat modeling.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OWASP Top 10 Application Security Risks and Mitigations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OWASP Top 10 Application Security Risks and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Injection</a:t>
            </a:r>
          </a:p>
          <a:p>
            <a:pPr lvl="1">
              <a:defRPr sz="1600"/>
            </a:pPr>
            <a:r>
              <a:t>Preventing SQL injection and other injection attacks.</a:t>
            </a:r>
          </a:p>
          <a:p>
            <a:pPr>
              <a:defRPr sz="2000"/>
            </a:pPr>
            <a:r>
              <a:t>Broken Authentication</a:t>
            </a:r>
          </a:p>
          <a:p>
            <a:pPr lvl="1">
              <a:defRPr sz="1600"/>
            </a:pPr>
            <a:r>
              <a:t>Implementing secure authentication mechanisms.</a:t>
            </a:r>
          </a:p>
          <a:p>
            <a:pPr>
              <a:defRPr sz="2000"/>
            </a:pPr>
            <a:r>
              <a:t>Sensitive Data Exposure</a:t>
            </a:r>
          </a:p>
          <a:p>
            <a:pPr lvl="1">
              <a:defRPr sz="1600"/>
            </a:pPr>
            <a:r>
              <a:t>Protecting sensitive data from unauthorized access.</a:t>
            </a:r>
          </a:p>
          <a:p>
            <a:pPr>
              <a:defRPr sz="2000"/>
            </a:pPr>
            <a:r>
              <a:t>XML External Entity (XXE) Vulnerabilities</a:t>
            </a:r>
          </a:p>
          <a:p>
            <a:pPr lvl="1">
              <a:defRPr sz="1600"/>
            </a:pPr>
            <a:r>
              <a:t>Preventing XXE attacks through secure XML processing.</a:t>
            </a:r>
          </a:p>
          <a:p>
            <a:pPr>
              <a:defRPr sz="2000"/>
            </a:pPr>
            <a:r>
              <a:t>Broken Access Control</a:t>
            </a:r>
          </a:p>
          <a:p>
            <a:pPr lvl="1">
              <a:defRPr sz="1600"/>
            </a:pPr>
            <a:r>
              <a:t>Enforcing proper access controls to prevent unauthorized access.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OWASP Top 10 Application Security Risks and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Security Misconfiguration</a:t>
            </a:r>
          </a:p>
          <a:p>
            <a:pPr lvl="1">
              <a:defRPr sz="1600"/>
            </a:pPr>
            <a:r>
              <a:t>Ensuring secure configuration of application components.</a:t>
            </a:r>
          </a:p>
          <a:p>
            <a:pPr>
              <a:defRPr sz="2000"/>
            </a:pPr>
            <a:r>
              <a:t>Cross Site Scripting (XSS)</a:t>
            </a:r>
          </a:p>
          <a:p>
            <a:pPr lvl="1">
              <a:defRPr sz="1600"/>
            </a:pPr>
            <a:r>
              <a:t>Mitigating XSS vulnerabilities to prevent client-side attacks.</a:t>
            </a:r>
          </a:p>
          <a:p>
            <a:pPr>
              <a:defRPr sz="2000"/>
            </a:pPr>
            <a:r>
              <a:t>Insecure Deserialization</a:t>
            </a:r>
          </a:p>
          <a:p>
            <a:pPr lvl="1">
              <a:defRPr sz="1600"/>
            </a:pPr>
            <a:r>
              <a:t>Preventing malicious manipulation of serialized objects.</a:t>
            </a:r>
          </a:p>
          <a:p>
            <a:pPr>
              <a:defRPr sz="2000"/>
            </a:pPr>
            <a:r>
              <a:t>Using Components with Known Vulnerabilities</a:t>
            </a:r>
          </a:p>
          <a:p>
            <a:pPr lvl="1">
              <a:defRPr sz="1600"/>
            </a:pPr>
            <a:r>
              <a:t>Identifying and updating components with security vulnerabilities.</a:t>
            </a:r>
          </a:p>
          <a:p>
            <a:pPr>
              <a:defRPr sz="2000"/>
            </a:pPr>
            <a:r>
              <a:t>Insufficient Logging and Monitoring</a:t>
            </a:r>
          </a:p>
          <a:p>
            <a:pPr lvl="1">
              <a:defRPr sz="1600"/>
            </a:pPr>
            <a:r>
              <a:t>Ensuring adequate logging and monitoring to detect security incidents.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Security Analysis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Security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Applying Static Code Analysis (SCA)</a:t>
            </a:r>
          </a:p>
          <a:p>
            <a:pPr lvl="1">
              <a:defRPr sz="1600"/>
            </a:pPr>
            <a:r>
              <a:t>Identifying vulnerabilities in source code.</a:t>
            </a:r>
          </a:p>
          <a:p>
            <a:pPr>
              <a:defRPr sz="2000"/>
            </a:pPr>
            <a:r>
              <a:t>Detecting Vulnerable Libraries</a:t>
            </a:r>
          </a:p>
          <a:p>
            <a:pPr lvl="1">
              <a:defRPr sz="1600"/>
            </a:pPr>
            <a:r>
              <a:t>Identifying and patching vulnerable libraries.</a:t>
            </a:r>
          </a:p>
          <a:p>
            <a:pPr>
              <a:defRPr sz="2000"/>
            </a:pPr>
            <a:r>
              <a:t>Adding SCA and Vulnerable Library Detection to Build Pipelines</a:t>
            </a:r>
          </a:p>
          <a:p>
            <a:pPr lvl="1">
              <a:defRPr sz="1600"/>
            </a:pPr>
            <a:r>
              <a:t>Integrating security analysis tools into CI/CD pipelines.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Secure Application Development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Application Development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Security and Agile</a:t>
            </a:r>
          </a:p>
          <a:p>
            <a:pPr lvl="1">
              <a:defRPr sz="1600"/>
            </a:pPr>
            <a:r>
              <a:t>Integrating security practices into Agile development.</a:t>
            </a:r>
          </a:p>
          <a:p>
            <a:pPr>
              <a:defRPr sz="2000"/>
            </a:pPr>
            <a:r>
              <a:t>Secure DevOps (DevSecOps)</a:t>
            </a:r>
          </a:p>
          <a:p>
            <a:pPr lvl="1">
              <a:defRPr sz="1600"/>
            </a:pPr>
            <a:r>
              <a:t>Implementing security throughout the DevOps lifecycle.</a:t>
            </a:r>
          </a:p>
          <a:p>
            <a:pPr>
              <a:defRPr sz="2000"/>
            </a:pPr>
            <a:r>
              <a:t>Systems Development Life-Cycle (SDLC)</a:t>
            </a:r>
          </a:p>
          <a:p>
            <a:pPr lvl="1">
              <a:defRPr sz="1600"/>
            </a:pPr>
            <a:r>
              <a:t>Following secure software development practices.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Secure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Security by Design</a:t>
            </a:r>
          </a:p>
          <a:p>
            <a:pPr lvl="1">
              <a:defRPr sz="1600"/>
            </a:pPr>
            <a:r>
              <a:t>Integrating security considerations into the development process from the outset.</a:t>
            </a:r>
          </a:p>
          <a:p>
            <a:pPr>
              <a:defRPr sz="2000"/>
            </a:pPr>
            <a:r>
              <a:t>Identity and Access Control</a:t>
            </a:r>
          </a:p>
          <a:p>
            <a:pPr lvl="1">
              <a:defRPr sz="1600"/>
            </a:pPr>
            <a:r>
              <a:t>Managing user identities and access rights to systems and data.</a:t>
            </a:r>
          </a:p>
          <a:p>
            <a:pPr>
              <a:defRPr sz="2000"/>
            </a:pPr>
            <a:r>
              <a:t>Secrets Management</a:t>
            </a:r>
          </a:p>
          <a:p>
            <a:pPr lvl="1">
              <a:defRPr sz="1600"/>
            </a:pPr>
            <a:r>
              <a:t>Securely storing and managing sensitive information such as API keys and passwords.</a:t>
            </a:r>
          </a:p>
          <a:p>
            <a:pPr>
              <a:defRPr sz="2000"/>
            </a:pPr>
            <a:r>
              <a:t>Error Handling</a:t>
            </a:r>
          </a:p>
          <a:p>
            <a:pPr lvl="1">
              <a:defRPr sz="1600"/>
            </a:pPr>
            <a:r>
              <a:t>Implementing effective error handling mechanisms to prevent security vulnerabilities.</a:t>
            </a:r>
          </a:p>
          <a:p>
            <a:pPr>
              <a:defRPr sz="2000"/>
            </a:pPr>
            <a:r>
              <a:t>Logging and Monitoring</a:t>
            </a:r>
          </a:p>
          <a:p>
            <a:pPr lvl="1">
              <a:defRPr sz="1600"/>
            </a:pPr>
            <a:r>
              <a:t>Monitoring system activities and maintaining logs for security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Security Design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Defense-in-Depth</a:t>
            </a:r>
          </a:p>
          <a:p>
            <a:pPr lvl="1">
              <a:defRPr sz="1600"/>
            </a:pPr>
            <a:r>
              <a:t>Employing multiple layers of defense mechanisms to protect against threats.</a:t>
            </a:r>
          </a:p>
          <a:p>
            <a:pPr>
              <a:defRPr sz="2000"/>
            </a:pPr>
            <a:r>
              <a:t>Fail Safe</a:t>
            </a:r>
          </a:p>
          <a:p>
            <a:pPr lvl="1">
              <a:defRPr sz="1600"/>
            </a:pPr>
            <a:r>
              <a:t>Ensuring systems fail securely to prevent unauthorized access or data loss.</a:t>
            </a:r>
          </a:p>
          <a:p>
            <a:pPr>
              <a:defRPr sz="2000"/>
            </a:pPr>
            <a:r>
              <a:t>Least Privilege</a:t>
            </a:r>
          </a:p>
          <a:p>
            <a:pPr lvl="1">
              <a:defRPr sz="1600"/>
            </a:pPr>
            <a:r>
              <a:t>Limiting user access rights to the minimum necessary for performing tasks.</a:t>
            </a:r>
          </a:p>
          <a:p>
            <a:pPr>
              <a:defRPr sz="2000"/>
            </a:pPr>
            <a:r>
              <a:t>Separation of Duties</a:t>
            </a:r>
          </a:p>
          <a:p>
            <a:pPr lvl="1">
              <a:defRPr sz="1600"/>
            </a:pPr>
            <a:r>
              <a:t>Dividing responsibilities to prevent conflicts of interest and enhance security.</a:t>
            </a:r>
          </a:p>
          <a:p>
            <a:pPr>
              <a:defRPr sz="2000"/>
            </a:pPr>
            <a:r>
              <a:t>Economy of Mechanism</a:t>
            </a:r>
          </a:p>
          <a:p>
            <a:pPr lvl="1">
              <a:defRPr sz="1600"/>
            </a:pPr>
            <a:r>
              <a:t>Keeping security mechanisms simple to reduce the likelihood of vulnerabilities.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Complete Mediation</a:t>
            </a:r>
          </a:p>
          <a:p>
            <a:pPr lvl="1">
              <a:defRPr sz="1600"/>
            </a:pPr>
            <a:r>
              <a:t>Ensuring that every access to every object must be checked for authority.</a:t>
            </a:r>
          </a:p>
          <a:p>
            <a:pPr>
              <a:defRPr sz="2000"/>
            </a:pPr>
            <a:r>
              <a:t>Open Design</a:t>
            </a:r>
          </a:p>
          <a:p>
            <a:pPr lvl="1">
              <a:defRPr sz="1600"/>
            </a:pPr>
            <a:r>
              <a:t>The security of a system should not depend on secrecy of its design.</a:t>
            </a:r>
          </a:p>
          <a:p>
            <a:pPr>
              <a:defRPr sz="2000"/>
            </a:pPr>
            <a:r>
              <a:t>Least Common Mechanism</a:t>
            </a:r>
          </a:p>
          <a:p>
            <a:pPr lvl="1">
              <a:defRPr sz="1600"/>
            </a:pPr>
            <a:r>
              <a:t>Minimize the shared resources among users to reduce the impact of security breaches.</a:t>
            </a:r>
          </a:p>
          <a:p>
            <a:pPr>
              <a:defRPr sz="2000"/>
            </a:pPr>
            <a:r>
              <a:t>Psychological Acceptability</a:t>
            </a:r>
          </a:p>
          <a:p>
            <a:pPr lvl="1">
              <a:defRPr sz="1600"/>
            </a:pPr>
            <a:r>
              <a:t>Security mechanisms should not make the system difficult to use.</a:t>
            </a:r>
          </a:p>
          <a:p>
            <a:pPr>
              <a:defRPr sz="2000"/>
            </a:pPr>
            <a:r>
              <a:t>Weakest Link</a:t>
            </a:r>
          </a:p>
          <a:p>
            <a:pPr lvl="1">
              <a:defRPr sz="1600"/>
            </a:pPr>
            <a:r>
              <a:t>The security of a system is only as strong as its weakest link.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Leveraging Existing Components</a:t>
            </a:r>
          </a:p>
          <a:p>
            <a:pPr lvl="1">
              <a:defRPr sz="1600"/>
            </a:pPr>
            <a:r>
              <a:t>Utilizing proven and existing components to minimize risk.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Input Validation and Output Sanitization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