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0649E5-551B-41C3-8D24-45ABB25C44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A83E90-E691-4058-B125-49693D1214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56922F-46A1-4EED-831D-AE834FD4600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6CC7F2-55B3-44C7-9FFD-68F6ABE3697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9F6A79-09A7-45AD-82B0-2B8E9FC62E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544CCE-B825-42DD-99E7-D786D24396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0043B9-891E-4DFE-BFDC-75485B7091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7512F7-8136-470C-8427-2408C65DFB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726C0A-7593-44BA-B456-19DB68A0CE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F7E78D-7CF4-4B7E-929B-66730109E8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482891-C677-420E-8FBA-B245AC30B1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E90B73-CD40-4F69-8770-D110C24867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F38A38-DC75-4694-9F14-0C7DA6A31D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D593B7-6265-4536-AA92-9F2B0BC81E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979FB9-045F-4093-BBFC-3260E658C7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2D324D-F362-4D55-A040-D0A966E4E28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285CEB-BB53-45B1-ACA3-E4A54F92660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C3F721-7BFC-40C7-86E3-EB3E316604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718D75-2B45-4E98-AB76-F3EE66AE4D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70AAFC-B9E2-42EE-B48E-46C5E58AA0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67AC56-5CFF-405F-AD6F-51D6D7BF31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91AEDE-9507-41D7-BDEC-ED875169AE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1410B1-B56B-4505-8F86-94820C5BF2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A3D0BE-1552-480E-BC46-D58D456D21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L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L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L" sz="1400" spc="-1" strike="noStrike">
                <a:latin typeface="Times New Roman"/>
              </a:rPr>
              <a:t>&lt;footer&gt;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A4162A-9B66-45A3-8ABE-D498BF8816E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L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L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L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L" sz="1400" spc="-1" strike="noStrike">
                <a:latin typeface="Times New Roman"/>
              </a:rPr>
              <a:t>&lt;footer&gt;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CA070C-DDFE-4F5D-A454-C755DC2A0DA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L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Security Design Principles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Separation of Duties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Separation of Duties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Separation of duties is a control designed to minimize risk by breaking a task into multiple roles.</a:t>
            </a: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No role can perform the entire task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Therefore no role can compromise the system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Segregation of roles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Access controls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For example, a doctor gives a prescription but not the actual medicine.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Economy of Mechanism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Economy of Mechanism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Economy of mechanism is about designing systems with as few components as possible while still maintaining security, ensuring that every component has a clear purpose and function.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Simplify design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Avoid unnecessary complexity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Sometimes this principle conflicts with separation of duties and defense in depth...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6573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Economy of Mechanism</a:t>
            </a:r>
            <a:br>
              <a:rPr sz="4400"/>
            </a:b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 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80000" y="2709720"/>
            <a:ext cx="8799120" cy="2690280"/>
          </a:xfrm>
          <a:prstGeom prst="rect">
            <a:avLst/>
          </a:prstGeom>
          <a:ln w="0">
            <a:noFill/>
          </a:ln>
        </p:spPr>
      </p:pic>
      <p:sp>
        <p:nvSpPr>
          <p:cNvPr id="110" name=""/>
          <p:cNvSpPr txBox="1"/>
          <p:nvPr/>
        </p:nvSpPr>
        <p:spPr>
          <a:xfrm>
            <a:off x="180000" y="1993680"/>
            <a:ext cx="64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L" sz="1800" spc="-1" strike="noStrike">
                <a:latin typeface="Arial"/>
              </a:rPr>
              <a:t>The following does unnecessary iteration and adds risk:</a:t>
            </a:r>
            <a:endParaRPr b="0" lang="en-I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Complete Mediation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Complete Mediation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600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70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Complete mediation is about monitoring and controlling every action taken within a system.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It's an essential component of role-based access control (RBAC) systems, where each user has a clearly defined role and set of permissions.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Centralized access control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Monitor every interaction (realistically, authenticate every request)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Implement mandatory access control (MAC)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Conflicts with Economy of Mechanism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Open Design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Open Design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Open design is about building systems with open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interfaces and accessible documentation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Encourages transparency and collaboration in the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development community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This strategy can improve overall system security by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fostering a culture of collective responsibility for finding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and addressing vulnerabilities.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Public APIs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Security through transparency (not through obscurity)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Least Common Mechanism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Defense-in-Depth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Least Common Mechanism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Least common mechanism is about reducing the number of shared components or services within a system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Minimize the potential attack surface and decrease the risk of vulnerabilities being exploited across multiple systems.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Distributed architecture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Redundant processes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Psychological acceptability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Psychological acceptability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06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Psychological acceptability is about making your security transparent to the user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Security is not a feature (for standard apps)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Security is overhead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user is not the attacker (presumption of innocence)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Don’t make it hard on the user, make it hard on the attacker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Don’t convert the user to an attacker  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Weakest Link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Weakest Link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Your system is as secure as its weakest link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attacker will look for the weakest links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Vendor Security / Supply Chain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Continuous improvement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User awareness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Defense in Depth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Leveraging Existing Components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63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Leveraging Existing Components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Leveraging existing components is a strategy that involves using pre-built libraries, frameworks, or software to speed up development without sacrificing security.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However, it's essential to thoroughly assess these components for any potential vulnerabilities.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Vendor responsibility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Continuous monitoring and patching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6600" spc="-1" strike="noStrike" baseline="33000">
                <a:solidFill>
                  <a:srgbClr val="000000"/>
                </a:solidFill>
                <a:latin typeface="Calibri"/>
              </a:rPr>
              <a:t>Trade-offs</a:t>
            </a:r>
            <a:endParaRPr b="0" lang="en-US" sz="6600" spc="-1" strike="noStrike" baseline="330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80000" y="1260000"/>
            <a:ext cx="8691120" cy="444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L" sz="1800" spc="-1" strike="noStrike">
                <a:latin typeface="Arial"/>
              </a:rPr>
              <a:t>1. Defense-in-Depth:  can introduce redundancies and complexity that may impact efficiency. Additionally, having too many layers can make it more difficult to troubleshoot issues when they arise.</a:t>
            </a:r>
            <a:endParaRPr b="0" lang="en-IL" sz="1800" spc="-1" strike="noStrike">
              <a:latin typeface="Arial"/>
            </a:endParaRPr>
          </a:p>
          <a:p>
            <a:endParaRPr b="0" lang="en-IL" sz="1800" spc="-1" strike="noStrike">
              <a:latin typeface="Arial"/>
            </a:endParaRPr>
          </a:p>
          <a:p>
            <a:r>
              <a:rPr b="0" lang="en-IL" sz="1800" spc="-1" strike="noStrike">
                <a:latin typeface="Arial"/>
              </a:rPr>
              <a:t>2. Fail Safe:  may introduce performance degradation if implemented excessively. For example, implementing a fail-safe mechanism that prevents all access to a system in case of a breach could impact efficiency by limiting user interaction with the system.</a:t>
            </a:r>
            <a:endParaRPr b="0" lang="en-IL" sz="1800" spc="-1" strike="noStrike">
              <a:latin typeface="Arial"/>
            </a:endParaRPr>
          </a:p>
          <a:p>
            <a:endParaRPr b="0" lang="en-IL" sz="1800" spc="-1" strike="noStrike">
              <a:latin typeface="Arial"/>
            </a:endParaRPr>
          </a:p>
          <a:p>
            <a:r>
              <a:rPr b="0" lang="en-IL" sz="1800" spc="-1" strike="noStrike">
                <a:latin typeface="Arial"/>
              </a:rPr>
              <a:t>3. Least Privilege: can increase operational complexity and reduce efficiency if not implemented correctly. For instance, granting too few permissions may hinder employees' productivity, or granting too many permissions may pose a security risk.</a:t>
            </a:r>
            <a:endParaRPr b="0" lang="en-IL" sz="1800" spc="-1" strike="noStrike">
              <a:latin typeface="Arial"/>
            </a:endParaRPr>
          </a:p>
          <a:p>
            <a:endParaRPr b="0" lang="en-IL" sz="1800" spc="-1" strike="noStrike">
              <a:latin typeface="Arial"/>
            </a:endParaRPr>
          </a:p>
          <a:p>
            <a:r>
              <a:rPr b="0" lang="en-IL" sz="1800" spc="-1" strike="noStrike">
                <a:latin typeface="Arial"/>
              </a:rPr>
              <a:t>4. Separation of Duties: can introduce additional administrative overhead and decrease efficiency due to the need for more communication and coordination </a:t>
            </a:r>
            <a:endParaRPr b="0" lang="en-IL" sz="1800" spc="-1" strike="noStrike">
              <a:latin typeface="Arial"/>
            </a:endParaRPr>
          </a:p>
          <a:p>
            <a:r>
              <a:rPr b="0" lang="en-IL" sz="1800" spc="-1" strike="noStrike">
                <a:latin typeface="Arial"/>
              </a:rPr>
              <a:t>between team members.</a:t>
            </a:r>
            <a:endParaRPr b="0" lang="en-IL" sz="1800" spc="-1" strike="noStrike">
              <a:latin typeface="Arial"/>
            </a:endParaRPr>
          </a:p>
          <a:p>
            <a:endParaRPr b="0" lang="en-I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6600" spc="-1" strike="noStrike" baseline="33000">
                <a:solidFill>
                  <a:srgbClr val="000000"/>
                </a:solidFill>
                <a:latin typeface="Calibri"/>
              </a:rPr>
              <a:t>Trade-offs</a:t>
            </a:r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360000" y="1187280"/>
            <a:ext cx="7854120" cy="601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L" sz="1800" spc="-1" strike="noStrike">
              <a:latin typeface="Arial"/>
            </a:endParaRPr>
          </a:p>
          <a:p>
            <a:r>
              <a:rPr b="0" lang="en-IL" sz="1800" spc="-1" strike="noStrike">
                <a:latin typeface="Arial"/>
              </a:rPr>
              <a:t>5. Economy of Mechanism:  it may be difficult to apply this principle strictly </a:t>
            </a:r>
            <a:endParaRPr b="0" lang="en-IL" sz="1800" spc="-1" strike="noStrike">
              <a:latin typeface="Arial"/>
            </a:endParaRPr>
          </a:p>
          <a:p>
            <a:r>
              <a:rPr b="0" lang="en-IL" sz="1800" spc="-1" strike="noStrike">
                <a:latin typeface="Arial"/>
              </a:rPr>
              <a:t>without compromising system functionality or introducing potential vulnerabilities.</a:t>
            </a:r>
            <a:endParaRPr b="0" lang="en-IL" sz="1800" spc="-1" strike="noStrike">
              <a:latin typeface="Arial"/>
            </a:endParaRPr>
          </a:p>
          <a:p>
            <a:endParaRPr b="0" lang="en-IL" sz="1800" spc="-1" strike="noStrike">
              <a:latin typeface="Arial"/>
            </a:endParaRPr>
          </a:p>
          <a:p>
            <a:r>
              <a:rPr b="0" lang="en-IL" sz="1800" spc="-1" strike="noStrike">
                <a:latin typeface="Arial"/>
              </a:rPr>
              <a:t>6. Complete Mediation: can introduce performance degradation due to the additional processing required for each request.</a:t>
            </a:r>
            <a:endParaRPr b="0" lang="en-IL" sz="1800" spc="-1" strike="noStrike">
              <a:latin typeface="Arial"/>
            </a:endParaRPr>
          </a:p>
          <a:p>
            <a:endParaRPr b="0" lang="en-IL" sz="1800" spc="-1" strike="noStrike">
              <a:latin typeface="Arial"/>
            </a:endParaRPr>
          </a:p>
          <a:p>
            <a:r>
              <a:rPr b="0" lang="en-IL" sz="1800" spc="-1" strike="noStrike">
                <a:latin typeface="Arial"/>
              </a:rPr>
              <a:t>7. Open Design: may expose sensitive information and increase the risk of </a:t>
            </a:r>
            <a:endParaRPr b="0" lang="en-IL" sz="1800" spc="-1" strike="noStrike">
              <a:latin typeface="Arial"/>
            </a:endParaRPr>
          </a:p>
          <a:p>
            <a:r>
              <a:rPr b="0" lang="en-IL" sz="1800" spc="-1" strike="noStrike">
                <a:latin typeface="Arial"/>
              </a:rPr>
              <a:t>cyberattacks if not properly protected. Additionally, implementing this principle can introduce delays during the development phase due to the need for multiple iterations and reviews.</a:t>
            </a:r>
            <a:endParaRPr b="0" lang="en-IL" sz="1800" spc="-1" strike="noStrike">
              <a:latin typeface="Arial"/>
            </a:endParaRPr>
          </a:p>
          <a:p>
            <a:endParaRPr b="0" lang="en-IL" sz="1800" spc="-1" strike="noStrike">
              <a:latin typeface="Arial"/>
            </a:endParaRPr>
          </a:p>
          <a:p>
            <a:r>
              <a:rPr b="0" lang="en-IL" sz="1800" spc="-1" strike="noStrike">
                <a:latin typeface="Arial"/>
              </a:rPr>
              <a:t>8. Least Common Mechanism: may increase complexity and reduce efficiency by requiring additional resources and maintenance efforts.</a:t>
            </a:r>
            <a:endParaRPr b="0" lang="en-IL" sz="1800" spc="-1" strike="noStrike">
              <a:latin typeface="Arial"/>
            </a:endParaRPr>
          </a:p>
          <a:p>
            <a:endParaRPr b="0" lang="en-I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6600" spc="-1" strike="noStrike" baseline="33000">
                <a:solidFill>
                  <a:srgbClr val="000000"/>
                </a:solidFill>
                <a:latin typeface="Calibri"/>
              </a:rPr>
              <a:t>Trade-offs</a:t>
            </a:r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02240" y="1365840"/>
            <a:ext cx="9257760" cy="367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L" sz="1800" spc="-1" strike="noStrike">
              <a:latin typeface="Arial"/>
            </a:endParaRPr>
          </a:p>
          <a:p>
            <a:r>
              <a:rPr b="0" lang="en-IL" sz="1800" spc="-1" strike="noStrike">
                <a:latin typeface="Arial"/>
              </a:rPr>
              <a:t>9. Psychological Acceptability: may lead to the implementation of less secure but more user-friendly mechanisms.</a:t>
            </a:r>
            <a:endParaRPr b="0" lang="en-IL" sz="1800" spc="-1" strike="noStrike">
              <a:latin typeface="Arial"/>
            </a:endParaRPr>
          </a:p>
          <a:p>
            <a:endParaRPr b="0" lang="en-IL" sz="1800" spc="-1" strike="noStrike">
              <a:latin typeface="Arial"/>
            </a:endParaRPr>
          </a:p>
          <a:p>
            <a:r>
              <a:rPr b="0" lang="en-IL" sz="1800" spc="-1" strike="noStrike">
                <a:latin typeface="Arial"/>
              </a:rPr>
              <a:t>10. Weakest Link:  can lead to inadequate attention being given to other areas of the system, potentially introducing new weaknesses.</a:t>
            </a:r>
            <a:endParaRPr b="0" lang="en-IL" sz="1800" spc="-1" strike="noStrike">
              <a:latin typeface="Arial"/>
            </a:endParaRPr>
          </a:p>
          <a:p>
            <a:endParaRPr b="0" lang="en-I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Defense-in-Depth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8000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Defense-in-depth is a strategy to handle FAILURES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If one type of defense fails, you fall back to another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Multiple layers of security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Deterrence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Response and recovery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For example: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Input validation fails, but the attacker doesn’t have enough permissions to do anything useful.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The attacker manages to raise privileges, but there is no data on the container.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There is data, but the incident is logged and alerted. 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Fail Safe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Fail Safe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Fail safe, also known as fail-secure or graceful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degradation, is the principle of designing applications to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fail in a predictable and secure way when an unexpected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event occurs.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This strategy can help minimize damage to your system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and reduce the risk of data breaches.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Graceful error handling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Logging and monitoring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Least Privilege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Least Privilege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Principle of least privilege is about granting only necessary permissions to users or processes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idea is to minimize potential damage in case an account is compromised.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Periodic privilege reviews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193680"/>
            <a:ext cx="8229240" cy="130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Least Privilege Example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540000" y="1260000"/>
            <a:ext cx="8100000" cy="54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1800" spc="-1" strike="noStrike">
                <a:latin typeface="Arial"/>
              </a:rPr>
              <a:t>Imagine you have a Python script that needs to read a file from the filesystem. </a:t>
            </a:r>
            <a:endParaRPr b="0" lang="en-IL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L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1800" spc="-1" strike="noStrike">
                <a:latin typeface="Arial"/>
              </a:rPr>
              <a:t>The script should only have the minimum necessary permissions to perform this task, i.e., it should not have permission to write or execute any other files in the system.</a:t>
            </a:r>
            <a:endParaRPr b="0" lang="en-IL" sz="1800" spc="-1" strike="noStrike">
              <a:latin typeface="Arial"/>
            </a:endParaRPr>
          </a:p>
          <a:p>
            <a:endParaRPr b="0" lang="en-IL" sz="1800" spc="-1" strike="noStrike">
              <a:latin typeface="Arial"/>
            </a:endParaRPr>
          </a:p>
          <a:p>
            <a:r>
              <a:rPr b="0" lang="en-IL" sz="1800" spc="-1" strike="noStrike">
                <a:latin typeface="Arial"/>
              </a:rPr>
              <a:t>Here's an example of how you could implement this using Python:</a:t>
            </a:r>
            <a:endParaRPr b="0" lang="en-IL" sz="1800" spc="-1" strike="noStrike">
              <a:latin typeface="Arial"/>
            </a:endParaRPr>
          </a:p>
          <a:p>
            <a:endParaRPr b="0" lang="en-IL" sz="1800" spc="-1" strike="noStrike">
              <a:latin typeface="Arial"/>
            </a:endParaRPr>
          </a:p>
          <a:p>
            <a:endParaRPr b="0" lang="en-IL" sz="1800" spc="-1" strike="noStrike">
              <a:latin typeface="Arial"/>
            </a:endParaRPr>
          </a:p>
          <a:p>
            <a:endParaRPr b="0" lang="en-IL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440000" y="3780000"/>
            <a:ext cx="5686200" cy="280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Least Privilege and Defense in Depth</a:t>
            </a: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180000" y="1260000"/>
            <a:ext cx="8640000" cy="341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1800" spc="-1" strike="noStrike">
                <a:latin typeface="Arial"/>
              </a:rPr>
              <a:t>Acccording to Defense in Depth, there should be other protections in place in case someone compromises the script</a:t>
            </a:r>
            <a:endParaRPr b="0" lang="en-IL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L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1800" spc="-1" strike="noStrike">
                <a:latin typeface="Arial"/>
              </a:rPr>
              <a:t>For example, OS-level permissions to restrict the user running the script to read-only</a:t>
            </a:r>
            <a:endParaRPr b="0" lang="en-IL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L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1800" spc="-1" strike="noStrike">
                <a:latin typeface="Arial"/>
              </a:rPr>
              <a:t>This multi-layer defense ensures that even if the script is compromised, the damage is minimal.</a:t>
            </a:r>
            <a:endParaRPr b="0" lang="en-I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en-IL</dc:language>
  <cp:lastModifiedBy/>
  <dcterms:modified xsi:type="dcterms:W3CDTF">2024-04-02T15:34:31Z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