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89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Engine for Identification of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41007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 smtClean="0"/>
              <a:t>Functional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3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Year </a:t>
            </a:r>
            <a:r>
              <a:rPr lang="en-US" dirty="0" smtClean="0"/>
              <a:t>Score (pt.2)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5397"/>
          </a:xfrm>
        </p:spPr>
        <p:txBody>
          <a:bodyPr>
            <a:noAutofit/>
          </a:bodyPr>
          <a:lstStyle/>
          <a:p>
            <a:pPr lvl="0"/>
            <a:r>
              <a:rPr lang="en-US" sz="2000" b="1" dirty="0"/>
              <a:t>If we have Year Died and no Year </a:t>
            </a:r>
            <a:r>
              <a:rPr lang="en-US" sz="2000" b="1" dirty="0" smtClean="0"/>
              <a:t>Born:</a:t>
            </a:r>
            <a:endParaRPr lang="en-US" sz="2000" b="1" dirty="0"/>
          </a:p>
          <a:p>
            <a:pPr lvl="1"/>
            <a:r>
              <a:rPr lang="en-US" sz="1800" dirty="0"/>
              <a:t>If tax year is between (the earlier of either 45 years before death or the first dated record) and Year Died -  1.0</a:t>
            </a:r>
          </a:p>
          <a:p>
            <a:pPr lvl="1"/>
            <a:r>
              <a:rPr lang="en-US" sz="1800" dirty="0"/>
              <a:t>If tax year is between 65 year before death and (the earlier of either 45 years before death or the first dated record) -  0.75</a:t>
            </a:r>
          </a:p>
          <a:p>
            <a:pPr lvl="1"/>
            <a:r>
              <a:rPr lang="en-US" sz="1800" dirty="0"/>
              <a:t>If tax year is between 80 year before death and ten years after death – 0.5.</a:t>
            </a:r>
          </a:p>
          <a:p>
            <a:pPr lvl="1"/>
            <a:r>
              <a:rPr lang="en-US" sz="1800" dirty="0"/>
              <a:t>Otherwise – 0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06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Year Score (</a:t>
            </a:r>
            <a:r>
              <a:rPr lang="en-US" dirty="0" smtClean="0"/>
              <a:t>pt.3)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/>
              <a:t>If have no Year Born and no Year </a:t>
            </a:r>
            <a:r>
              <a:rPr lang="en-US" sz="2000" b="1" dirty="0" smtClean="0"/>
              <a:t>Died:</a:t>
            </a:r>
            <a:endParaRPr lang="en-US" sz="2000" b="1" dirty="0"/>
          </a:p>
          <a:p>
            <a:pPr lvl="1"/>
            <a:r>
              <a:rPr lang="en-US" sz="1800" dirty="0"/>
              <a:t>If tax year is between (30 years before the last dated record) and (30 year after first dated record) - 1</a:t>
            </a:r>
          </a:p>
          <a:p>
            <a:pPr lvl="1"/>
            <a:r>
              <a:rPr lang="en-US" sz="1800" dirty="0"/>
              <a:t>If tax year is between (45 years before the last dated record) and (45 year after first dated record) - .8</a:t>
            </a:r>
          </a:p>
          <a:p>
            <a:pPr lvl="1"/>
            <a:r>
              <a:rPr lang="en-US" sz="1800" dirty="0"/>
              <a:t>If tax year is between (65 years before the last dated record) and (65 year after first dated record) - .5</a:t>
            </a:r>
          </a:p>
          <a:p>
            <a:pPr lvl="1"/>
            <a:r>
              <a:rPr lang="en-US" sz="1800" dirty="0"/>
              <a:t>Otherwise – 0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0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This is a good point to stop and think about the algorithm as a whole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decisions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 in Python (probably)</a:t>
            </a:r>
          </a:p>
          <a:p>
            <a:r>
              <a:rPr lang="en-US" sz="2400" dirty="0" smtClean="0"/>
              <a:t>Modular, expendable, </a:t>
            </a:r>
            <a:r>
              <a:rPr lang="en-US" sz="2400" dirty="0" err="1" smtClean="0"/>
              <a:t>refinable</a:t>
            </a:r>
            <a:endParaRPr lang="en-US" sz="2400" dirty="0" smtClean="0"/>
          </a:p>
          <a:p>
            <a:r>
              <a:rPr lang="en-US" sz="2400" dirty="0" smtClean="0"/>
              <a:t>Test on Savonarola table</a:t>
            </a:r>
          </a:p>
          <a:p>
            <a:r>
              <a:rPr lang="en-US" sz="2400" dirty="0" smtClean="0"/>
              <a:t>Holding a software design review</a:t>
            </a:r>
          </a:p>
        </p:txBody>
      </p:sp>
    </p:spTree>
    <p:extLst>
      <p:ext uri="{BB962C8B-B14F-4D97-AF65-F5344CB8AC3E}">
        <p14:creationId xmlns:p14="http://schemas.microsoft.com/office/powerpoint/2010/main" val="21051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Outcome</a:t>
            </a:r>
          </a:p>
          <a:p>
            <a:r>
              <a:rPr lang="en-US" sz="2400" dirty="0" smtClean="0"/>
              <a:t>Algorithm for calculating Fit Score</a:t>
            </a:r>
          </a:p>
          <a:p>
            <a:r>
              <a:rPr lang="en-US" sz="2400" dirty="0" smtClean="0"/>
              <a:t>Other decisions</a:t>
            </a:r>
          </a:p>
        </p:txBody>
      </p:sp>
    </p:spTree>
    <p:extLst>
      <p:ext uri="{BB962C8B-B14F-4D97-AF65-F5344CB8AC3E}">
        <p14:creationId xmlns:p14="http://schemas.microsoft.com/office/powerpoint/2010/main" val="336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– a list of possible fits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605803"/>
              </p:ext>
            </p:extLst>
          </p:nvPr>
        </p:nvGraphicFramePr>
        <p:xfrm>
          <a:off x="108285" y="2755231"/>
          <a:ext cx="11959391" cy="3368845"/>
        </p:xfrm>
        <a:graphic>
          <a:graphicData uri="http://schemas.openxmlformats.org/drawingml/2006/table">
            <a:tbl>
              <a:tblPr/>
              <a:tblGrid>
                <a:gridCol w="1053822"/>
                <a:gridCol w="745837"/>
                <a:gridCol w="745837"/>
                <a:gridCol w="1528782"/>
                <a:gridCol w="1217090"/>
                <a:gridCol w="935081"/>
                <a:gridCol w="964767"/>
                <a:gridCol w="712443"/>
                <a:gridCol w="949924"/>
                <a:gridCol w="712443"/>
                <a:gridCol w="712443"/>
                <a:gridCol w="879424"/>
                <a:gridCol w="801498"/>
              </a:tblGrid>
              <a:tr h="727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Fit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MNAME2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Component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Born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Died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Dated Record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Dated Reord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Castellani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Alamanno</a:t>
                      </a:r>
                      <a:endParaRPr lang="en-US" sz="11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Larione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Alamanno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Castellani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Alamanno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Castellani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Alamanno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Lionardo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Alamanno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Ricasoli, da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Bernardo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Filippo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Ricasoli/Fibindacci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Ricasoli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Ricasoli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Fit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Fit Score gets a value between 0 and 1, the higher the better. </a:t>
            </a:r>
          </a:p>
          <a:p>
            <a:r>
              <a:rPr lang="en-US" sz="2400" dirty="0" smtClean="0"/>
              <a:t>Fit Score = Name Score x NGH Score x Year Score</a:t>
            </a:r>
          </a:p>
          <a:p>
            <a:r>
              <a:rPr lang="en-US" sz="2400" dirty="0" smtClean="0"/>
              <a:t>Name Score, NGH Score and Year Score also get values </a:t>
            </a:r>
            <a:r>
              <a:rPr lang="en-US" sz="2400" dirty="0"/>
              <a:t>between 0 and 1, the higher the better. </a:t>
            </a:r>
          </a:p>
        </p:txBody>
      </p:sp>
    </p:spTree>
    <p:extLst>
      <p:ext uri="{BB962C8B-B14F-4D97-AF65-F5344CB8AC3E}">
        <p14:creationId xmlns:p14="http://schemas.microsoft.com/office/powerpoint/2010/main" val="17880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Last Name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/>
              <a:t>the last name (stripped of all prefixes, such as “da”) is contained in a last name in Master, it matches. Otherwise, it doesn’t match. </a:t>
            </a:r>
          </a:p>
          <a:p>
            <a:r>
              <a:rPr lang="en-US" sz="2400" dirty="0"/>
              <a:t>For example, “</a:t>
            </a:r>
            <a:r>
              <a:rPr lang="en-US" sz="2400" dirty="0" err="1"/>
              <a:t>Ricasoli</a:t>
            </a:r>
            <a:r>
              <a:rPr lang="en-US" sz="2400" dirty="0"/>
              <a:t>, da” in the Decima would match “</a:t>
            </a:r>
            <a:r>
              <a:rPr lang="en-US" sz="2400" dirty="0" err="1"/>
              <a:t>Panzano</a:t>
            </a:r>
            <a:r>
              <a:rPr lang="en-US" sz="2400" dirty="0"/>
              <a:t>, da/</a:t>
            </a:r>
            <a:r>
              <a:rPr lang="en-US" sz="2400" dirty="0" err="1"/>
              <a:t>Ricasoli</a:t>
            </a:r>
            <a:r>
              <a:rPr lang="en-US" sz="2400" dirty="0"/>
              <a:t>” in Master.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dirty="0" smtClean="0"/>
              <a:t>First and Middle Name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I will create a table with all the associations </a:t>
            </a:r>
            <a:r>
              <a:rPr lang="en-US" sz="2400" dirty="0" smtClean="0"/>
              <a:t>of </a:t>
            </a:r>
            <a:r>
              <a:rPr lang="en-US" sz="2400" dirty="0"/>
              <a:t>standardized </a:t>
            </a:r>
            <a:r>
              <a:rPr lang="en-US" sz="2400" dirty="0" smtClean="0"/>
              <a:t>and </a:t>
            </a:r>
            <a:r>
              <a:rPr lang="en-US" sz="2400" dirty="0"/>
              <a:t>non-standardized </a:t>
            </a:r>
            <a:r>
              <a:rPr lang="en-US" sz="2400" dirty="0" smtClean="0"/>
              <a:t>names in Master.</a:t>
            </a:r>
            <a:endParaRPr lang="en-US" sz="2400" dirty="0"/>
          </a:p>
          <a:p>
            <a:pPr lvl="0"/>
            <a:r>
              <a:rPr lang="en-US" sz="2400" dirty="0"/>
              <a:t>If the name in component has ever been associated with the standardized name of a record in Master, they match. Otherwise, they don’t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Name Score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29636"/>
              </p:ext>
            </p:extLst>
          </p:nvPr>
        </p:nvGraphicFramePr>
        <p:xfrm>
          <a:off x="252663" y="2394271"/>
          <a:ext cx="11646568" cy="2731176"/>
        </p:xfrm>
        <a:graphic>
          <a:graphicData uri="http://schemas.openxmlformats.org/drawingml/2006/table">
            <a:tbl>
              <a:tblPr firstRow="1" firstCol="1" bandRow="1"/>
              <a:tblGrid>
                <a:gridCol w="2911018"/>
                <a:gridCol w="2911018"/>
                <a:gridCol w="2912266"/>
                <a:gridCol w="2912266"/>
              </a:tblGrid>
              <a:tr h="341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FNAME matches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matches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doesn’t match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missing in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 least 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matches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doesn’t match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missing in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 least 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FNAME doesn’t match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matches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doesn’t match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MNAME missing in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 least 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matches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doesn’t match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LNAME missing in at least 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737" y="5527589"/>
            <a:ext cx="6096000" cy="744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MNAME2 matches: +0.1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MNAME2 doesn’t match: -0.1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NGH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person has ever lived in the neighborhood – </a:t>
            </a:r>
            <a:r>
              <a:rPr lang="en-US" sz="2400" b="1" dirty="0"/>
              <a:t>1.0</a:t>
            </a:r>
            <a:endParaRPr lang="en-US" sz="2400" dirty="0"/>
          </a:p>
          <a:p>
            <a:r>
              <a:rPr lang="en-US" sz="2400" dirty="0"/>
              <a:t>If we only have quarter data and person has lived in the quarter – </a:t>
            </a:r>
            <a:r>
              <a:rPr lang="en-US" sz="2400" b="1" dirty="0"/>
              <a:t>0.8</a:t>
            </a:r>
            <a:endParaRPr lang="en-US" sz="2400" dirty="0"/>
          </a:p>
          <a:p>
            <a:r>
              <a:rPr lang="en-US" sz="2400" dirty="0"/>
              <a:t>No neighborhood data – </a:t>
            </a:r>
            <a:r>
              <a:rPr lang="en-US" sz="2400" b="1" dirty="0"/>
              <a:t>0.6</a:t>
            </a:r>
            <a:endParaRPr lang="en-US" sz="2400" dirty="0"/>
          </a:p>
          <a:p>
            <a:r>
              <a:rPr lang="en-US" sz="2400" dirty="0"/>
              <a:t>Otherwise – </a:t>
            </a:r>
            <a:r>
              <a:rPr lang="en-US" sz="2400" b="1" dirty="0"/>
              <a:t>0.5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Year Score (pt.1)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13812"/>
            <a:ext cx="10554574" cy="4355432"/>
          </a:xfrm>
        </p:spPr>
        <p:txBody>
          <a:bodyPr>
            <a:normAutofit/>
          </a:bodyPr>
          <a:lstStyle/>
          <a:p>
            <a:pPr lvl="0"/>
            <a:r>
              <a:rPr lang="en-US" sz="2000" b="1" dirty="0" smtClean="0"/>
              <a:t>If we have Year Born and Year Died: </a:t>
            </a:r>
            <a:endParaRPr lang="en-US" sz="2000" b="1" dirty="0"/>
          </a:p>
          <a:p>
            <a:pPr lvl="1"/>
            <a:r>
              <a:rPr lang="en-US" sz="1800" dirty="0"/>
              <a:t>If tax year is between age 15 and death – </a:t>
            </a:r>
            <a:r>
              <a:rPr lang="en-US" sz="1800" b="1" dirty="0"/>
              <a:t>1.0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If tax year is between birth and ten years after death – </a:t>
            </a:r>
            <a:r>
              <a:rPr lang="en-US" sz="1800" b="1" dirty="0"/>
              <a:t>0.5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Otherwise – </a:t>
            </a:r>
            <a:r>
              <a:rPr lang="en-US" sz="1800" b="1" dirty="0"/>
              <a:t>0</a:t>
            </a:r>
            <a:r>
              <a:rPr lang="en-US" sz="1800" dirty="0"/>
              <a:t>. </a:t>
            </a:r>
          </a:p>
          <a:p>
            <a:r>
              <a:rPr lang="en-US" sz="2000" b="1" dirty="0"/>
              <a:t>If have Year Born and no Year </a:t>
            </a:r>
            <a:r>
              <a:rPr lang="en-US" sz="2000" b="1" dirty="0" smtClean="0"/>
              <a:t>Died:</a:t>
            </a:r>
            <a:endParaRPr lang="en-US" sz="2000" b="1" dirty="0"/>
          </a:p>
          <a:p>
            <a:pPr lvl="1"/>
            <a:r>
              <a:rPr lang="en-US" dirty="0"/>
              <a:t>If tax year is between age 15 and (the later of either age 60 or the last dated record) -  </a:t>
            </a:r>
            <a:r>
              <a:rPr lang="en-US" b="1" dirty="0"/>
              <a:t>1.0</a:t>
            </a:r>
            <a:endParaRPr lang="en-US" dirty="0"/>
          </a:p>
          <a:p>
            <a:pPr lvl="1"/>
            <a:r>
              <a:rPr lang="en-US" sz="1800" dirty="0"/>
              <a:t>If tax year is between (the later of either age 60 or the last dated record) and age 80 – </a:t>
            </a:r>
            <a:r>
              <a:rPr lang="en-US" sz="1800" b="1" dirty="0"/>
              <a:t>0.75</a:t>
            </a:r>
            <a:endParaRPr lang="en-US" sz="1800" dirty="0"/>
          </a:p>
          <a:p>
            <a:pPr lvl="1"/>
            <a:r>
              <a:rPr lang="en-US" sz="1800" dirty="0"/>
              <a:t>If tax year is between birth and birth and 15, or between 80 and 90 – </a:t>
            </a:r>
            <a:r>
              <a:rPr lang="en-US" sz="1800" b="1" dirty="0"/>
              <a:t>0.5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Otherwise - </a:t>
            </a:r>
            <a:r>
              <a:rPr lang="en-US" b="1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756</Words>
  <Application>Microsoft Office PowerPoint</Application>
  <PresentationFormat>Custom</PresentationFormat>
  <Paragraphs>189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Recommendation Engine for Identification of Records</vt:lpstr>
      <vt:lpstr>Overview</vt:lpstr>
      <vt:lpstr>Outcome – a list of possible fits</vt:lpstr>
      <vt:lpstr>The Fit Score</vt:lpstr>
      <vt:lpstr>Determining Last Name fit</vt:lpstr>
      <vt:lpstr>Determining First and Middle Name fit</vt:lpstr>
      <vt:lpstr>Calculating the Name Score</vt:lpstr>
      <vt:lpstr>Calculating the NGH Score </vt:lpstr>
      <vt:lpstr>Calculating the Year Score (pt.1)</vt:lpstr>
      <vt:lpstr>Calculating the Year Score (pt.2)</vt:lpstr>
      <vt:lpstr>Calculating the Year Score (pt.3)</vt:lpstr>
      <vt:lpstr>This is a good point to stop and think about the algorithm as a whole</vt:lpstr>
      <vt:lpstr>Other decisions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 for Identification of Records</dc:title>
  <dc:creator>Tal Yifat</dc:creator>
  <cp:lastModifiedBy>Tal Yifat</cp:lastModifiedBy>
  <cp:revision>12</cp:revision>
  <dcterms:created xsi:type="dcterms:W3CDTF">2015-04-08T16:14:29Z</dcterms:created>
  <dcterms:modified xsi:type="dcterms:W3CDTF">2015-04-16T15:12:43Z</dcterms:modified>
</cp:coreProperties>
</file>