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3" r:id="rId2"/>
    <p:sldId id="469" r:id="rId3"/>
    <p:sldId id="470" r:id="rId4"/>
    <p:sldId id="477" r:id="rId5"/>
    <p:sldId id="478" r:id="rId6"/>
    <p:sldId id="479" r:id="rId7"/>
    <p:sldId id="386" r:id="rId8"/>
    <p:sldId id="481" r:id="rId9"/>
    <p:sldId id="480" r:id="rId10"/>
    <p:sldId id="43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B35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3218" autoAdjust="0"/>
  </p:normalViewPr>
  <p:slideViewPr>
    <p:cSldViewPr snapToGrid="0">
      <p:cViewPr>
        <p:scale>
          <a:sx n="71" d="100"/>
          <a:sy n="71" d="100"/>
        </p:scale>
        <p:origin x="-103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A3616-4ED2-47CC-8F17-D52AA1C75BD2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8B8D-C822-437C-8BA0-20A62BBB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0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C6692-170F-4076-890D-1195EFF843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225D-28B9-4953-9E6A-275D6F5DD88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csep50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usmv.fbk.e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98606"/>
            <a:ext cx="9144000" cy="145965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1807" y="1073176"/>
            <a:ext cx="76020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rbel" pitchFamily="34" charset="0"/>
              </a:rPr>
              <a:t>Principles of Software Engineering: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orbel" pitchFamily="34" charset="0"/>
              </a:rPr>
              <a:t> Command-and-Control Subsystem</a:t>
            </a:r>
            <a:endParaRPr lang="en-US" sz="40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75856" y="3519693"/>
            <a:ext cx="4153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Arial Narrow" pitchFamily="34" charset="0"/>
              </a:rPr>
              <a:t>Ethan Jackson And Wolfram Schulte, </a:t>
            </a:r>
          </a:p>
          <a:p>
            <a:pPr algn="ctr"/>
            <a:r>
              <a:rPr lang="en-US" sz="2000" dirty="0" smtClean="0">
                <a:latin typeface="Arial Narrow" pitchFamily="34" charset="0"/>
              </a:rPr>
              <a:t>Research in Software Engineering (</a:t>
            </a:r>
            <a:r>
              <a:rPr lang="en-US" sz="2000" dirty="0" err="1" smtClean="0">
                <a:latin typeface="Arial Narrow" pitchFamily="34" charset="0"/>
              </a:rPr>
              <a:t>RiSE</a:t>
            </a:r>
            <a:r>
              <a:rPr lang="en-US" sz="2000" dirty="0" smtClean="0">
                <a:latin typeface="Arial Narrow" pitchFamily="34" charset="0"/>
              </a:rPr>
              <a:t>)</a:t>
            </a:r>
          </a:p>
          <a:p>
            <a:pPr algn="ctr"/>
            <a:r>
              <a:rPr lang="en-US" sz="2000" dirty="0" smtClean="0">
                <a:latin typeface="Arial Narrow" pitchFamily="34" charset="0"/>
              </a:rPr>
              <a:t>Microsoft Research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6215877"/>
            <a:ext cx="9144000" cy="712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25" y="6215878"/>
            <a:ext cx="2366117" cy="7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9600" y="1783098"/>
            <a:ext cx="7924800" cy="1005829"/>
            <a:chOff x="609600" y="1600220"/>
            <a:chExt cx="7924800" cy="10058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Group 10"/>
            <p:cNvGrpSpPr/>
            <p:nvPr/>
          </p:nvGrpSpPr>
          <p:grpSpPr>
            <a:xfrm>
              <a:off x="609600" y="1600220"/>
              <a:ext cx="7924800" cy="1005829"/>
              <a:chOff x="609600" y="4127188"/>
              <a:chExt cx="7924800" cy="56530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9600" y="4127188"/>
                <a:ext cx="609600" cy="5653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H="1">
                <a:off x="7924800" y="4127188"/>
                <a:ext cx="609600" cy="5653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19200" y="4127188"/>
                <a:ext cx="6705600" cy="5653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atin typeface="Corbel" pitchFamily="34" charset="0"/>
                  </a:rPr>
                  <a:t>Thanks And Questions!</a:t>
                </a:r>
                <a:endParaRPr lang="en-US" sz="2800" dirty="0">
                  <a:latin typeface="Corbel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1644089"/>
              <a:ext cx="7924800" cy="870522"/>
              <a:chOff x="609600" y="4127188"/>
              <a:chExt cx="7924800" cy="56530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09600" y="4127188"/>
                <a:ext cx="609600" cy="5653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flipH="1">
                <a:off x="7924800" y="4127188"/>
                <a:ext cx="609600" cy="5653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0" y="6215877"/>
            <a:ext cx="9144000" cy="712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25" y="6215878"/>
            <a:ext cx="2366117" cy="71251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84182" y="3039331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www.cs.washington.edu/csep503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Goals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33318" y="1567408"/>
            <a:ext cx="566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Develop a docking controller that navigates smaller probes to dock with main probe.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1448564" y="1719318"/>
            <a:ext cx="201881" cy="176319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448564" y="3490733"/>
            <a:ext cx="201881" cy="176319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3318" y="3348059"/>
            <a:ext cx="5885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Controller should eventually dock the probes, but never crash them into each other.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810" cy="841248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 rot="5400000">
            <a:off x="1448564" y="5270227"/>
            <a:ext cx="201881" cy="176319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33318" y="5127553"/>
            <a:ext cx="5885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Apply the </a:t>
            </a:r>
            <a:r>
              <a:rPr lang="en-US" sz="2400" dirty="0" err="1" smtClean="0">
                <a:latin typeface="Arial Narrow" pitchFamily="34" charset="0"/>
                <a:cs typeface="Arial" pitchFamily="34" charset="0"/>
              </a:rPr>
              <a:t>NuSMV</a:t>
            </a: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model checker to </a:t>
            </a:r>
            <a:r>
              <a:rPr lang="en-US" sz="2400" dirty="0">
                <a:latin typeface="Arial Narrow" pitchFamily="34" charset="0"/>
                <a:cs typeface="Arial" pitchFamily="34" charset="0"/>
              </a:rPr>
              <a:t>verify properties: </a:t>
            </a:r>
            <a:r>
              <a:rPr lang="en-US" sz="2400" dirty="0">
                <a:latin typeface="Arial Narrow" pitchFamily="34" charset="0"/>
                <a:cs typeface="Arial" pitchFamily="34" charset="0"/>
                <a:hlinkClick r:id="rId4"/>
              </a:rPr>
              <a:t>http://nusmv.fbk.eu</a:t>
            </a:r>
            <a:r>
              <a:rPr lang="en-US" sz="2400" dirty="0" smtClean="0">
                <a:latin typeface="Arial Narrow" pitchFamily="34" charset="0"/>
                <a:cs typeface="Arial" pitchFamily="34" charset="0"/>
                <a:hlinkClick r:id="rId4"/>
              </a:rPr>
              <a:t>/</a:t>
            </a: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n 17"/>
          <p:cNvSpPr/>
          <p:nvPr/>
        </p:nvSpPr>
        <p:spPr>
          <a:xfrm rot="1929035">
            <a:off x="1710017" y="2387779"/>
            <a:ext cx="702389" cy="9961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810" cy="841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4" y="871922"/>
            <a:ext cx="912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Probes can dock to form a single large probe while not determining orientation.</a:t>
            </a:r>
          </a:p>
        </p:txBody>
      </p:sp>
      <p:sp>
        <p:nvSpPr>
          <p:cNvPr id="4" name="Can 3"/>
          <p:cNvSpPr/>
          <p:nvPr/>
        </p:nvSpPr>
        <p:spPr>
          <a:xfrm rot="2111030">
            <a:off x="1911359" y="2915879"/>
            <a:ext cx="364285" cy="8202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 rot="1929035">
            <a:off x="1474102" y="2640137"/>
            <a:ext cx="364285" cy="8202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993" y="6118412"/>
            <a:ext cx="290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Docked configuration</a:t>
            </a:r>
            <a:endParaRPr lang="en-US" sz="2400" b="1" dirty="0"/>
          </a:p>
        </p:txBody>
      </p:sp>
      <p:sp>
        <p:nvSpPr>
          <p:cNvPr id="19" name="Can 18"/>
          <p:cNvSpPr/>
          <p:nvPr/>
        </p:nvSpPr>
        <p:spPr>
          <a:xfrm rot="1929035">
            <a:off x="7335369" y="2371752"/>
            <a:ext cx="702389" cy="9961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 rot="2111030">
            <a:off x="7681623" y="4415994"/>
            <a:ext cx="364285" cy="8202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 rot="1929035">
            <a:off x="5268224" y="3083475"/>
            <a:ext cx="364285" cy="8202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19" idx="3"/>
            <a:endCxn id="21" idx="3"/>
          </p:cNvCxnSpPr>
          <p:nvPr/>
        </p:nvCxnSpPr>
        <p:spPr>
          <a:xfrm flipH="1">
            <a:off x="5232115" y="3291527"/>
            <a:ext cx="2189399" cy="54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3"/>
            <a:endCxn id="20" idx="3"/>
          </p:cNvCxnSpPr>
          <p:nvPr/>
        </p:nvCxnSpPr>
        <p:spPr>
          <a:xfrm>
            <a:off x="7421514" y="3291527"/>
            <a:ext cx="205931" cy="186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3"/>
            <a:endCxn id="21" idx="3"/>
          </p:cNvCxnSpPr>
          <p:nvPr/>
        </p:nvCxnSpPr>
        <p:spPr>
          <a:xfrm flipH="1" flipV="1">
            <a:off x="5232115" y="3840852"/>
            <a:ext cx="2395330" cy="1320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32115" y="6118411"/>
            <a:ext cx="324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Undocked configuration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00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810" cy="841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4" y="871922"/>
            <a:ext cx="912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When the main probe wants to dock the other probes it issues a series of commands to cause the probes to dock.</a:t>
            </a:r>
          </a:p>
        </p:txBody>
      </p:sp>
      <p:sp>
        <p:nvSpPr>
          <p:cNvPr id="19" name="Can 18"/>
          <p:cNvSpPr/>
          <p:nvPr/>
        </p:nvSpPr>
        <p:spPr>
          <a:xfrm rot="1929035">
            <a:off x="5033944" y="1927584"/>
            <a:ext cx="702389" cy="9961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 rot="2111030">
            <a:off x="5380198" y="5292297"/>
            <a:ext cx="364285" cy="8202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 rot="1929035">
            <a:off x="1870394" y="2459694"/>
            <a:ext cx="364285" cy="8202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C 0.00053 0.00856 0.0007 0.01689 0.00157 0.02546 C 0.00348 0.0449 0.01945 0.04884 0.03091 0.05092 C 0.04566 0.05023 0.06025 0.05023 0.075 0.04907 C 0.08594 0.04814 0.09862 0.04004 0.10886 0.03518 C 0.12344 0.01574 0.10434 0.03958 0.11771 0.02754 C 0.12032 0.02523 0.125 0.01643 0.12657 0.01365 C 0.12813 0.00671 0.13108 0.00046 0.13386 -0.00579 C 0.13577 -0.00973 0.13976 -0.0176 0.13976 -0.0176 C 0.14532 -0.0419 0.15973 -0.06575 0.175 -0.08033 C 0.17674 -0.08195 0.17778 -0.08473 0.17952 -0.08635 C 0.18612 -0.09237 0.19705 -0.09306 0.20452 -0.09607 C 0.21632 -0.09468 0.22813 -0.09514 0.23976 -0.09213 C 0.24462 -0.09075 0.24809 -0.0845 0.25296 -0.08241 C 0.26841 -0.06875 0.28282 -0.05996 0.30157 -0.05695 C 0.30851 -0.05741 0.32796 -0.05487 0.33542 -0.06482 " pathEditMode="relative" ptsTypes="fffffffffffffff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-4.44444E-6 C -0.00225 -0.00416 -0.00555 -0.0074 -0.00746 -0.0118 C -0.00919 -0.01597 -0.00919 -0.02106 -0.01041 -0.02546 C -0.0118 -0.04236 -0.01301 -0.06435 -0.0177 -0.08032 C -0.02065 -0.09027 -0.02308 -0.10254 -0.0309 -0.10578 C -0.03697 -0.11111 -0.0394 -0.12037 -0.04704 -0.12361 C -0.05972 -0.1287 -0.0736 -0.12731 -0.0868 -0.12939 C -0.08871 -0.13009 -0.09079 -0.13078 -0.0927 -0.13148 C -0.09565 -0.13264 -0.10156 -0.13518 -0.10156 -0.13518 C -0.11145 -0.15555 -0.09652 -0.12592 -0.10885 -0.14699 C -0.1111 -0.15069 -0.11475 -0.15879 -0.11475 -0.15879 C -0.11701 -0.16875 -0.11926 -0.17777 -0.12065 -0.18819 C -0.11857 -0.21435 -0.11718 -0.23009 -0.10294 -0.24907 C -0.10103 -0.2574 -0.096 -0.26597 -0.08975 -0.26852 C -0.08246 -0.28333 -0.07048 -0.28217 -0.06336 -0.29421 C -0.0618 -0.29676 -0.06024 -0.2993 -0.05885 -0.30185 C -0.05676 -0.30578 -0.05294 -0.31365 -0.05294 -0.31365 C -0.05138 -0.32014 -0.04565 -0.33148 -0.04565 -0.33148 C -0.04374 -0.34583 -0.03975 -0.35856 -0.0368 -0.37245 C -0.03333 -0.38865 -0.0309 -0.40578 -0.02656 -0.42152 C -0.02013 -0.44514 -0.02656 -0.41435 -0.02204 -0.43727 C -0.02117 -0.44814 -0.02204 -0.45694 -0.01614 -0.46481 " pathEditMode="relative" ptsTypes="fffffffffffffffffffff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Modeling the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810" cy="841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4" y="871922"/>
            <a:ext cx="912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View the main spacecraft as stationary at the location (0, 0, 0).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70314" y="3727967"/>
            <a:ext cx="477062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30880" y="2006743"/>
            <a:ext cx="0" cy="3859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523204" y="2946702"/>
            <a:ext cx="1815352" cy="15625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40940" y="3543301"/>
                <a:ext cx="541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940" y="3543301"/>
                <a:ext cx="54111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85072" y="1546875"/>
                <a:ext cx="541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072" y="1546875"/>
                <a:ext cx="54111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09994" y="4514159"/>
                <a:ext cx="541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94" y="4514159"/>
                <a:ext cx="54111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n 40"/>
          <p:cNvSpPr/>
          <p:nvPr/>
        </p:nvSpPr>
        <p:spPr>
          <a:xfrm rot="21046953">
            <a:off x="5742041" y="4538038"/>
            <a:ext cx="364285" cy="8202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 rot="1929035">
            <a:off x="2576759" y="2375203"/>
            <a:ext cx="364285" cy="8202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2" idx="0"/>
          </p:cNvCxnSpPr>
          <p:nvPr/>
        </p:nvCxnSpPr>
        <p:spPr>
          <a:xfrm flipV="1">
            <a:off x="2928691" y="2205318"/>
            <a:ext cx="202674" cy="309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1" idx="0"/>
          </p:cNvCxnSpPr>
          <p:nvPr/>
        </p:nvCxnSpPr>
        <p:spPr>
          <a:xfrm flipH="1" flipV="1">
            <a:off x="5795682" y="4289612"/>
            <a:ext cx="77394" cy="343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108" y="6241781"/>
            <a:ext cx="912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The state variables for each probe are (x, y, z, </a:t>
            </a:r>
            <a:r>
              <a:rPr lang="en-US" sz="2400" dirty="0" err="1" smtClean="0">
                <a:latin typeface="Arial Narrow" pitchFamily="34" charset="0"/>
                <a:cs typeface="Arial" pitchFamily="34" charset="0"/>
              </a:rPr>
              <a:t>vx</a:t>
            </a: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  <a:cs typeface="Arial" pitchFamily="34" charset="0"/>
              </a:rPr>
              <a:t>vy</a:t>
            </a: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  <a:cs typeface="Arial" pitchFamily="34" charset="0"/>
              </a:rPr>
              <a:t>vz</a:t>
            </a: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903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Modeling the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810" cy="841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4" y="871922"/>
            <a:ext cx="912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At each tick the probes update their position according to the equations: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72247" y="1673254"/>
                <a:ext cx="3445880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𝑛𝑒𝑥𝑡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247" y="1673254"/>
                <a:ext cx="3445880" cy="7838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2247" y="2828492"/>
                <a:ext cx="3469668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𝑛𝑒𝑥𝑡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247" y="2828492"/>
                <a:ext cx="3469668" cy="7838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40664" y="4094587"/>
                <a:ext cx="3377463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𝑛𝑒𝑥𝑡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64" y="4094587"/>
                <a:ext cx="3377463" cy="7838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033" y="6356165"/>
            <a:ext cx="912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At each tick, the controller may change the velocities of the probes.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034" y="5381970"/>
                <a:ext cx="912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 Narrow" pitchFamily="34" charset="0"/>
                    <a:cs typeface="Arial" pitchFamily="34" charset="0"/>
                  </a:rPr>
                  <a:t>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Arial Narrow" pitchFamily="34" charset="0"/>
                    <a:cs typeface="Arial" pitchFamily="34" charset="0"/>
                  </a:rPr>
                  <a:t> denote the velocities from the previous step.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" y="5381970"/>
                <a:ext cx="9121966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6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Invariants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810" cy="8412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4" y="871922"/>
            <a:ext cx="912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Probes must maintain a safe separation distance, if they haven’t docked.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22697" y="1878006"/>
                <a:ext cx="2155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|≥10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1878006"/>
                <a:ext cx="215591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6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41091" y="1878006"/>
                <a:ext cx="2159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|≥10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091" y="1878006"/>
                <a:ext cx="2159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8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62948" y="1878006"/>
                <a:ext cx="2159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|≥10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948" y="1878006"/>
                <a:ext cx="21593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2034" y="2853122"/>
            <a:ext cx="912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The probes must be moving slowly once they arrive at (0, 0, 0).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50289" y="3948735"/>
                <a:ext cx="1320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≤3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89" y="3948735"/>
                <a:ext cx="132061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50869" y="3948735"/>
                <a:ext cx="1329658" cy="517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≤3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869" y="3948735"/>
                <a:ext cx="1329658" cy="51725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60489" y="3948735"/>
                <a:ext cx="1320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≤3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89" y="3948735"/>
                <a:ext cx="1320618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0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Controllable 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810" cy="8412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4" y="871922"/>
            <a:ext cx="912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At each step the controller can adjust each velocity by zero, one, or two units.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18998" y="2010309"/>
                <a:ext cx="67915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𝑛𝑒𝑥𝑡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𝑣</m:t>
                      </m:r>
                      <m:r>
                        <a:rPr lang="en-US" sz="2400" b="0" i="1" smtClean="0">
                          <a:latin typeface="Cambria Math"/>
                        </a:rPr>
                        <m:t> −2)∨(</m:t>
                      </m:r>
                      <m:r>
                        <a:rPr lang="en-US" sz="2400" b="0" i="1" smtClean="0">
                          <a:latin typeface="Cambria Math"/>
                        </a:rPr>
                        <m:t>𝑣</m:t>
                      </m:r>
                      <m:r>
                        <a:rPr lang="en-US" sz="2400" b="0" i="1" smtClean="0">
                          <a:latin typeface="Cambria Math"/>
                        </a:rPr>
                        <m:t> −1)∨</m:t>
                      </m:r>
                      <m:r>
                        <a:rPr lang="en-US" sz="2400" b="0" i="1" smtClean="0">
                          <a:latin typeface="Cambria Math"/>
                        </a:rPr>
                        <m:t>𝑣</m:t>
                      </m:r>
                      <m:r>
                        <a:rPr lang="en-US" sz="2400" b="0" i="1" smtClean="0">
                          <a:latin typeface="Cambria Math"/>
                        </a:rPr>
                        <m:t>∨(</m:t>
                      </m:r>
                      <m:r>
                        <a:rPr lang="en-US" sz="2400" b="0" i="1" smtClean="0">
                          <a:latin typeface="Cambria Math"/>
                        </a:rPr>
                        <m:t>𝑣</m:t>
                      </m:r>
                      <m:r>
                        <a:rPr lang="en-US" sz="2400" b="0" i="1" smtClean="0">
                          <a:latin typeface="Cambria Math"/>
                        </a:rPr>
                        <m:t>+1)∨(</m:t>
                      </m:r>
                      <m:r>
                        <a:rPr lang="en-US" sz="2400" b="0" i="1" smtClean="0">
                          <a:latin typeface="Cambria Math"/>
                        </a:rPr>
                        <m:t>𝑣</m:t>
                      </m:r>
                      <m:r>
                        <a:rPr lang="en-US" sz="2400" b="0" i="1" smtClean="0">
                          <a:latin typeface="Cambria Math"/>
                        </a:rPr>
                        <m:t>+2)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998" y="2010309"/>
                <a:ext cx="679153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8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Details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33318" y="1567408"/>
            <a:ext cx="5664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itchFamily="34" charset="0"/>
                <a:cs typeface="Arial" pitchFamily="34" charset="0"/>
              </a:rPr>
              <a:t>NuSMV</a:t>
            </a: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only supports bounded integers, so pick variables in some range, e.g. -256…256. The controller must keep the values in this range. 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1448564" y="1719318"/>
            <a:ext cx="201881" cy="176319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448564" y="3490733"/>
            <a:ext cx="201881" cy="176319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3318" y="3348059"/>
            <a:ext cx="5885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How fast can you make the probes dock?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810" cy="841248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 rot="5400000">
            <a:off x="1448564" y="5122310"/>
            <a:ext cx="201881" cy="176319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33318" y="4979636"/>
            <a:ext cx="5885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Are there some initial conditions where the docking fails? What are the constraints on these initial conditions?</a:t>
            </a:r>
          </a:p>
        </p:txBody>
      </p:sp>
    </p:spTree>
    <p:extLst>
      <p:ext uri="{BB962C8B-B14F-4D97-AF65-F5344CB8AC3E}">
        <p14:creationId xmlns:p14="http://schemas.microsoft.com/office/powerpoint/2010/main" val="27106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15528</TotalTime>
  <Words>469</Words>
  <Application>Microsoft Office PowerPoint</Application>
  <PresentationFormat>On-screen Show (4:3)</PresentationFormat>
  <Paragraphs>55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Jackson</dc:creator>
  <cp:lastModifiedBy>Ethan Jackson</cp:lastModifiedBy>
  <cp:revision>616</cp:revision>
  <dcterms:created xsi:type="dcterms:W3CDTF">2010-10-12T19:05:13Z</dcterms:created>
  <dcterms:modified xsi:type="dcterms:W3CDTF">2012-02-11T06:22:52Z</dcterms:modified>
</cp:coreProperties>
</file>