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654" r:id="rId2"/>
    <p:sldId id="655" r:id="rId3"/>
    <p:sldId id="656" r:id="rId4"/>
    <p:sldId id="657" r:id="rId5"/>
    <p:sldId id="658" r:id="rId6"/>
    <p:sldId id="659" r:id="rId7"/>
    <p:sldId id="547" r:id="rId8"/>
  </p:sldIdLst>
  <p:sldSz cx="9144000" cy="6858000" type="screen4x3"/>
  <p:notesSz cx="6858000" cy="10287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Geneva" pitchFamily="3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94E"/>
    <a:srgbClr val="4E3821"/>
    <a:srgbClr val="DCF2E8"/>
    <a:srgbClr val="E3E0E9"/>
    <a:srgbClr val="D4F2E8"/>
    <a:srgbClr val="626371"/>
    <a:srgbClr val="597E83"/>
    <a:srgbClr val="58838C"/>
    <a:srgbClr val="6E4B7D"/>
    <a:srgbClr val="2A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460" autoAdjust="0"/>
    <p:restoredTop sz="95833" autoAdjust="0"/>
  </p:normalViewPr>
  <p:slideViewPr>
    <p:cSldViewPr showGuides="1">
      <p:cViewPr>
        <p:scale>
          <a:sx n="94" d="100"/>
          <a:sy n="94" d="100"/>
        </p:scale>
        <p:origin x="-3408" y="-1528"/>
      </p:cViewPr>
      <p:guideLst>
        <p:guide orient="horz" pos="43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1416" y="-112"/>
      </p:cViewPr>
      <p:guideLst>
        <p:guide orient="horz" pos="324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952701224847"/>
          <c:y val="0.121637930994787"/>
          <c:w val="0.857585425061304"/>
          <c:h val="0.748130143745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SMV + SOF x 8 weeks</c:v>
                </c:pt>
              </c:strCache>
            </c:strRef>
          </c:tx>
          <c:spPr>
            <a:solidFill>
              <a:srgbClr val="597E83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numFmt formatCode="0" sourceLinked="0"/>
            <c:spPr>
              <a:solidFill>
                <a:sysClr val="window" lastClr="FFFFFF">
                  <a:alpha val="50000"/>
                </a:sysClr>
              </a:solidFill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All</c:v>
                </c:pt>
                <c:pt idx="1">
                  <c:v>Treatment Naive</c:v>
                </c:pt>
                <c:pt idx="2">
                  <c:v>Treatment Experienced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82.6</c:v>
                </c:pt>
                <c:pt idx="1">
                  <c:v>85.4</c:v>
                </c:pt>
                <c:pt idx="2">
                  <c:v>76.9</c:v>
                </c:pt>
              </c:numCache>
            </c:numRef>
          </c:val>
        </c:ser>
        <c:ser>
          <c:idx val="1"/>
          <c:order val="1"/>
          <c:tx>
            <c:v>SMV + SOF  x 12 weeks</c:v>
          </c:tx>
          <c:spPr>
            <a:solidFill>
              <a:srgbClr val="626371"/>
            </a:solidFill>
            <a:ln w="12700">
              <a:solidFill>
                <a:srgbClr val="000000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0" sourceLinked="0"/>
            <c:spPr>
              <a:solidFill>
                <a:sysClr val="window" lastClr="FFFFFF">
                  <a:alpha val="50000"/>
                </a:sysClr>
              </a:solidFill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All</c:v>
                </c:pt>
                <c:pt idx="1">
                  <c:v>Treatment Naive</c:v>
                </c:pt>
                <c:pt idx="2">
                  <c:v>Treatment Experienced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96.8</c:v>
                </c:pt>
                <c:pt idx="1">
                  <c:v>97.4</c:v>
                </c:pt>
                <c:pt idx="2">
                  <c:v>95.0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5"/>
        <c:axId val="-2115287016"/>
        <c:axId val="1924748360"/>
      </c:barChart>
      <c:catAx>
        <c:axId val="-21152870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 cap="flat" cmpd="sng" algn="ctr">
            <a:solidFill>
              <a:prstClr val="black"/>
            </a:solidFill>
            <a:prstDash val="solid"/>
            <a:round/>
            <a:headEnd type="none" w="med" len="med"/>
            <a:tailEnd type="none" w="med" len="med"/>
          </a:ln>
        </c:spPr>
        <c:txPr>
          <a:bodyPr/>
          <a:lstStyle/>
          <a:p>
            <a:pPr>
              <a:defRPr sz="1600" b="1" i="0">
                <a:latin typeface="Arial"/>
                <a:cs typeface="Arial"/>
              </a:defRPr>
            </a:pPr>
            <a:endParaRPr lang="en-US"/>
          </a:p>
        </c:txPr>
        <c:crossAx val="1924748360"/>
        <c:crosses val="autoZero"/>
        <c:auto val="1"/>
        <c:lblAlgn val="ctr"/>
        <c:lblOffset val="10"/>
        <c:tickLblSkip val="1"/>
        <c:tickMarkSkip val="1"/>
        <c:noMultiLvlLbl val="0"/>
      </c:catAx>
      <c:valAx>
        <c:axId val="1924748360"/>
        <c:scaling>
          <c:orientation val="minMax"/>
          <c:max val="100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600">
                    <a:latin typeface="Arial"/>
                    <a:cs typeface="Arial"/>
                  </a:defRPr>
                </a:pPr>
                <a:r>
                  <a:rPr lang="en-US" sz="1600" b="1" i="0" baseline="0" dirty="0" smtClean="0">
                    <a:effectLst/>
                  </a:rPr>
                  <a:t>Patients (%) with SVR 12</a:t>
                </a:r>
                <a:endParaRPr lang="en-US" sz="16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0312989045383411"/>
              <c:y val="0.19380625149129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115287016"/>
        <c:crosses val="autoZero"/>
        <c:crossBetween val="between"/>
        <c:majorUnit val="20.0"/>
        <c:minorUnit val="20.0"/>
      </c:valAx>
      <c:spPr>
        <a:solidFill>
          <a:srgbClr val="E6EBF2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c:spPr>
    </c:plotArea>
    <c:legend>
      <c:legendPos val="t"/>
      <c:layout>
        <c:manualLayout>
          <c:xMode val="edge"/>
          <c:yMode val="edge"/>
          <c:x val="0.188367528002662"/>
          <c:y val="0.0181818181818182"/>
          <c:w val="0.77847621160031"/>
          <c:h val="0.081576292391505"/>
        </c:manualLayout>
      </c:layout>
      <c:overlay val="0"/>
      <c:spPr>
        <a:noFill/>
        <a:ln>
          <a:noFill/>
        </a:ln>
      </c:spPr>
    </c:legend>
    <c:plotVisOnly val="1"/>
    <c:dispBlanksAs val="gap"/>
    <c:showDLblsOverMax val="0"/>
  </c:chart>
  <c:spPr>
    <a:solidFill>
      <a:srgbClr val="FFFFFF"/>
    </a:solidFill>
    <a:ln w="25400" cap="flat" cmpd="sng" algn="ctr">
      <a:noFill/>
      <a:prstDash val="solid"/>
      <a:round/>
      <a:headEnd type="none" w="med" len="med"/>
      <a:tailEnd type="none" w="med" len="med"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952701224847"/>
          <c:y val="0.121637930994787"/>
          <c:w val="0.857585425061304"/>
          <c:h val="0.7177607629919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SMV + SOF x 8 weeks</c:v>
                </c:pt>
              </c:strCache>
            </c:strRef>
          </c:tx>
          <c:spPr>
            <a:solidFill>
              <a:srgbClr val="597E83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numFmt formatCode="0" sourceLinked="0"/>
            <c:spPr>
              <a:solidFill>
                <a:sysClr val="window" lastClr="FFFFFF">
                  <a:alpha val="50000"/>
                </a:sysClr>
              </a:solidFill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GT1a</c:v>
                </c:pt>
                <c:pt idx="1">
                  <c:v>GT1a_x000d_(with Q80K)</c:v>
                </c:pt>
                <c:pt idx="2">
                  <c:v>GT1a_x000d_(without Q80K)</c:v>
                </c:pt>
                <c:pt idx="3">
                  <c:v>GT1b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79.3</c:v>
                </c:pt>
                <c:pt idx="1">
                  <c:v>73.4</c:v>
                </c:pt>
                <c:pt idx="2">
                  <c:v>83.6</c:v>
                </c:pt>
                <c:pt idx="3">
                  <c:v>92.3</c:v>
                </c:pt>
              </c:numCache>
            </c:numRef>
          </c:val>
        </c:ser>
        <c:ser>
          <c:idx val="1"/>
          <c:order val="1"/>
          <c:tx>
            <c:v>SMV + SOF  x 12 weeks</c:v>
          </c:tx>
          <c:spPr>
            <a:solidFill>
              <a:srgbClr val="626371"/>
            </a:solidFill>
            <a:ln w="12700">
              <a:solidFill>
                <a:srgbClr val="000000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0" sourceLinked="0"/>
            <c:spPr>
              <a:solidFill>
                <a:sysClr val="window" lastClr="FFFFFF">
                  <a:alpha val="50000"/>
                </a:sysClr>
              </a:solidFill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GT1a</c:v>
                </c:pt>
                <c:pt idx="1">
                  <c:v>GT1a_x000d_(with Q80K)</c:v>
                </c:pt>
                <c:pt idx="2">
                  <c:v>GT1a_x000d_(without Q80K)</c:v>
                </c:pt>
                <c:pt idx="3">
                  <c:v>GT1b</c:v>
                </c:pt>
              </c:strCache>
            </c:strRef>
          </c:cat>
          <c:val>
            <c:numRef>
              <c:f>Sheet1!$C$2:$C$5</c:f>
              <c:numCache>
                <c:formatCode>0.0</c:formatCode>
                <c:ptCount val="4"/>
                <c:pt idx="0">
                  <c:v>96.6</c:v>
                </c:pt>
                <c:pt idx="1">
                  <c:v>95.7</c:v>
                </c:pt>
                <c:pt idx="2">
                  <c:v>97.1</c:v>
                </c:pt>
                <c:pt idx="3" formatCode="General">
                  <c:v>97.4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924565208"/>
        <c:axId val="1884077512"/>
      </c:barChart>
      <c:catAx>
        <c:axId val="19245652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 cap="flat" cmpd="sng" algn="ctr">
            <a:solidFill>
              <a:prstClr val="black"/>
            </a:solidFill>
            <a:prstDash val="solid"/>
            <a:round/>
            <a:headEnd type="none" w="med" len="med"/>
            <a:tailEnd type="none" w="med" len="med"/>
          </a:ln>
        </c:spPr>
        <c:txPr>
          <a:bodyPr/>
          <a:lstStyle/>
          <a:p>
            <a:pPr>
              <a:defRPr sz="1600" b="1" i="0">
                <a:latin typeface="Arial"/>
                <a:cs typeface="Arial"/>
              </a:defRPr>
            </a:pPr>
            <a:endParaRPr lang="en-US"/>
          </a:p>
        </c:txPr>
        <c:crossAx val="1884077512"/>
        <c:crosses val="autoZero"/>
        <c:auto val="1"/>
        <c:lblAlgn val="ctr"/>
        <c:lblOffset val="10"/>
        <c:tickLblSkip val="1"/>
        <c:tickMarkSkip val="1"/>
        <c:noMultiLvlLbl val="0"/>
      </c:catAx>
      <c:valAx>
        <c:axId val="1884077512"/>
        <c:scaling>
          <c:orientation val="minMax"/>
          <c:max val="100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600">
                    <a:latin typeface="Arial"/>
                    <a:cs typeface="Arial"/>
                  </a:defRPr>
                </a:pPr>
                <a:r>
                  <a:rPr lang="en-US" sz="1600" b="1" i="0" baseline="0" dirty="0" smtClean="0">
                    <a:effectLst/>
                  </a:rPr>
                  <a:t>Patients (%) with SVR 12</a:t>
                </a:r>
                <a:endParaRPr lang="en-US" sz="16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0312989045383411"/>
              <c:y val="0.19380625149129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1924565208"/>
        <c:crosses val="autoZero"/>
        <c:crossBetween val="between"/>
        <c:majorUnit val="20.0"/>
        <c:minorUnit val="20.0"/>
      </c:valAx>
      <c:spPr>
        <a:solidFill>
          <a:srgbClr val="E6EBF2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c:spPr>
    </c:plotArea>
    <c:legend>
      <c:legendPos val="t"/>
      <c:layout>
        <c:manualLayout>
          <c:xMode val="edge"/>
          <c:yMode val="edge"/>
          <c:x val="0.188367528002662"/>
          <c:y val="0.0181818181818182"/>
          <c:w val="0.77847621160031"/>
          <c:h val="0.081576292391505"/>
        </c:manualLayout>
      </c:layout>
      <c:overlay val="0"/>
      <c:spPr>
        <a:noFill/>
        <a:ln>
          <a:noFill/>
        </a:ln>
      </c:spPr>
    </c:legend>
    <c:plotVisOnly val="1"/>
    <c:dispBlanksAs val="gap"/>
    <c:showDLblsOverMax val="0"/>
  </c:chart>
  <c:spPr>
    <a:solidFill>
      <a:srgbClr val="FFFFFF"/>
    </a:solidFill>
    <a:ln w="25400" cap="flat" cmpd="sng" algn="ctr">
      <a:noFill/>
      <a:prstDash val="solid"/>
      <a:round/>
      <a:headEnd type="none" w="med" len="med"/>
      <a:tailEnd type="none" w="med" len="med"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15000" y="533400"/>
            <a:ext cx="37510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AFADDE07-A3B2-714E-914F-4081EC661B9E}" type="slidenum">
              <a:rPr lang="en-US" sz="1200">
                <a:latin typeface="Arial"/>
                <a:cs typeface="Arial"/>
              </a:rPr>
              <a:pPr>
                <a:defRPr/>
              </a:p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90525" y="282575"/>
            <a:ext cx="91598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873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857250"/>
            <a:ext cx="5024438" cy="3768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897438"/>
            <a:ext cx="5013325" cy="464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80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770865"/>
            <a:ext cx="2971800" cy="514350"/>
          </a:xfrm>
          <a:prstGeom prst="rect">
            <a:avLst/>
          </a:prstGeom>
        </p:spPr>
        <p:txBody>
          <a:bodyPr/>
          <a:lstStyle/>
          <a:p>
            <a:fld id="{68048787-E73A-F24F-A294-0EF32128AD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770865"/>
            <a:ext cx="2971800" cy="514350"/>
          </a:xfrm>
          <a:prstGeom prst="rect">
            <a:avLst/>
          </a:prstGeom>
        </p:spPr>
        <p:txBody>
          <a:bodyPr/>
          <a:lstStyle/>
          <a:p>
            <a:fld id="{68048787-E73A-F24F-A294-0EF32128AD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6.png"/><Relationship Id="rId9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6.png"/><Relationship Id="rId8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openxmlformats.org/officeDocument/2006/relationships/image" Target="../media/image6.png"/><Relationship Id="rId10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22499"/>
            <a:ext cx="9157371" cy="3895344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479299" y="2057400"/>
            <a:ext cx="4092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Aft>
                <a:spcPts val="300"/>
              </a:spcAft>
            </a:pPr>
            <a:r>
              <a:rPr lang="en-US" sz="1800" cap="smal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Hepatitis Web</a:t>
            </a:r>
            <a:r>
              <a:rPr lang="en-US" sz="1800" cap="small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Study</a:t>
            </a:r>
            <a:endParaRPr lang="en-US" sz="1800" cap="small" dirty="0" smtClean="0">
              <a:solidFill>
                <a:schemeClr val="accent5">
                  <a:lumMod val="40000"/>
                  <a:lumOff val="60000"/>
                </a:schemeClr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2597460" y="457201"/>
            <a:ext cx="910232" cy="908413"/>
            <a:chOff x="1573527" y="457200"/>
            <a:chExt cx="1093473" cy="1091294"/>
          </a:xfrm>
          <a:solidFill>
            <a:srgbClr val="C0504D"/>
          </a:solidFill>
        </p:grpSpPr>
        <p:sp>
          <p:nvSpPr>
            <p:cNvPr id="22" name="Dodecagon 21"/>
            <p:cNvSpPr>
              <a:spLocks noChangeAspect="1"/>
            </p:cNvSpPr>
            <p:nvPr userDrawn="1"/>
          </p:nvSpPr>
          <p:spPr>
            <a:xfrm>
              <a:off x="2092643" y="45720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decagon 22"/>
            <p:cNvSpPr>
              <a:spLocks noChangeAspect="1"/>
            </p:cNvSpPr>
            <p:nvPr userDrawn="1"/>
          </p:nvSpPr>
          <p:spPr>
            <a:xfrm>
              <a:off x="1896750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decagon 23"/>
            <p:cNvSpPr>
              <a:spLocks noChangeAspect="1"/>
            </p:cNvSpPr>
            <p:nvPr userDrawn="1"/>
          </p:nvSpPr>
          <p:spPr>
            <a:xfrm>
              <a:off x="2268946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decagon 24"/>
            <p:cNvSpPr>
              <a:spLocks noChangeAspect="1"/>
            </p:cNvSpPr>
            <p:nvPr userDrawn="1"/>
          </p:nvSpPr>
          <p:spPr>
            <a:xfrm>
              <a:off x="2435455" y="599493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decagon 25"/>
            <p:cNvSpPr>
              <a:spLocks noChangeAspect="1"/>
            </p:cNvSpPr>
            <p:nvPr userDrawn="1"/>
          </p:nvSpPr>
          <p:spPr>
            <a:xfrm>
              <a:off x="2547117" y="76747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decagon 26"/>
            <p:cNvSpPr>
              <a:spLocks noChangeAspect="1"/>
            </p:cNvSpPr>
            <p:nvPr userDrawn="1"/>
          </p:nvSpPr>
          <p:spPr>
            <a:xfrm>
              <a:off x="2582374" y="9552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decagon 27"/>
            <p:cNvSpPr>
              <a:spLocks noChangeAspect="1"/>
            </p:cNvSpPr>
            <p:nvPr userDrawn="1"/>
          </p:nvSpPr>
          <p:spPr>
            <a:xfrm>
              <a:off x="1740036" y="6054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decagon 28"/>
            <p:cNvSpPr>
              <a:spLocks noChangeAspect="1"/>
            </p:cNvSpPr>
            <p:nvPr userDrawn="1"/>
          </p:nvSpPr>
          <p:spPr>
            <a:xfrm>
              <a:off x="2543196" y="115877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decagon 29"/>
            <p:cNvSpPr>
              <a:spLocks noChangeAspect="1"/>
            </p:cNvSpPr>
            <p:nvPr userDrawn="1"/>
          </p:nvSpPr>
          <p:spPr>
            <a:xfrm>
              <a:off x="1622500" y="77340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decagon 30"/>
            <p:cNvSpPr>
              <a:spLocks noChangeAspect="1"/>
            </p:cNvSpPr>
            <p:nvPr userDrawn="1"/>
          </p:nvSpPr>
          <p:spPr>
            <a:xfrm>
              <a:off x="2445249" y="1326752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decagon 31"/>
            <p:cNvSpPr>
              <a:spLocks noChangeAspect="1"/>
            </p:cNvSpPr>
            <p:nvPr userDrawn="1"/>
          </p:nvSpPr>
          <p:spPr>
            <a:xfrm>
              <a:off x="2278741" y="14295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decagon 32"/>
            <p:cNvSpPr>
              <a:spLocks noChangeAspect="1"/>
            </p:cNvSpPr>
            <p:nvPr userDrawn="1"/>
          </p:nvSpPr>
          <p:spPr>
            <a:xfrm>
              <a:off x="2092643" y="14631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decagon 33"/>
            <p:cNvSpPr>
              <a:spLocks noChangeAspect="1"/>
            </p:cNvSpPr>
            <p:nvPr userDrawn="1"/>
          </p:nvSpPr>
          <p:spPr>
            <a:xfrm>
              <a:off x="1896750" y="143544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decagon 34"/>
            <p:cNvSpPr>
              <a:spLocks noChangeAspect="1"/>
            </p:cNvSpPr>
            <p:nvPr userDrawn="1"/>
          </p:nvSpPr>
          <p:spPr>
            <a:xfrm>
              <a:off x="1730241" y="131884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decagon 35"/>
            <p:cNvSpPr>
              <a:spLocks noChangeAspect="1"/>
            </p:cNvSpPr>
            <p:nvPr userDrawn="1"/>
          </p:nvSpPr>
          <p:spPr>
            <a:xfrm>
              <a:off x="1573527" y="97102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decagon 36"/>
            <p:cNvSpPr>
              <a:spLocks noChangeAspect="1"/>
            </p:cNvSpPr>
            <p:nvPr userDrawn="1"/>
          </p:nvSpPr>
          <p:spPr>
            <a:xfrm>
              <a:off x="1622500" y="114888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decagon 37"/>
            <p:cNvSpPr>
              <a:spLocks noChangeAspect="1"/>
            </p:cNvSpPr>
            <p:nvPr userDrawn="1"/>
          </p:nvSpPr>
          <p:spPr>
            <a:xfrm>
              <a:off x="1984902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decagon 38"/>
            <p:cNvSpPr>
              <a:spLocks noChangeAspect="1"/>
            </p:cNvSpPr>
            <p:nvPr userDrawn="1"/>
          </p:nvSpPr>
          <p:spPr>
            <a:xfrm>
              <a:off x="2190589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 userDrawn="1"/>
          </p:nvSpPr>
          <p:spPr>
            <a:xfrm rot="2305559" flipH="1" flipV="1">
              <a:off x="2077326" y="78515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 userDrawn="1"/>
          </p:nvSpPr>
          <p:spPr>
            <a:xfrm rot="2305559" flipH="1" flipV="1">
              <a:off x="2087121" y="110794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 userDrawn="1"/>
          </p:nvSpPr>
          <p:spPr>
            <a:xfrm rot="2305559" flipH="1" flipV="1">
              <a:off x="2288924" y="1067365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 userDrawn="1"/>
          </p:nvSpPr>
          <p:spPr>
            <a:xfrm rot="2305559" flipH="1" flipV="1">
              <a:off x="1906933" y="1085297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 userDrawn="1"/>
          </p:nvSpPr>
          <p:spPr>
            <a:xfrm rot="2305559" flipH="1" flipV="1">
              <a:off x="2175899" y="127842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 userDrawn="1"/>
          </p:nvSpPr>
          <p:spPr>
            <a:xfrm rot="2305559" flipH="1" flipV="1">
              <a:off x="2175899" y="127734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 userDrawn="1"/>
          </p:nvSpPr>
          <p:spPr>
            <a:xfrm rot="2305559" flipH="1" flipV="1">
              <a:off x="1978562" y="128171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 userDrawn="1"/>
          </p:nvSpPr>
          <p:spPr>
            <a:xfrm rot="2305559" flipH="1" flipV="1">
              <a:off x="1978562" y="128063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 userDrawn="1"/>
          </p:nvSpPr>
          <p:spPr>
            <a:xfrm rot="2305559" flipH="1" flipV="1">
              <a:off x="1800812" y="118618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 userDrawn="1"/>
          </p:nvSpPr>
          <p:spPr>
            <a:xfrm rot="2305559" flipH="1" flipV="1">
              <a:off x="1800812" y="118510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 userDrawn="1"/>
          </p:nvSpPr>
          <p:spPr>
            <a:xfrm rot="2305559" flipH="1" flipV="1">
              <a:off x="1739838" y="100172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 userDrawn="1"/>
          </p:nvSpPr>
          <p:spPr>
            <a:xfrm rot="2305559" flipH="1" flipV="1">
              <a:off x="1739838" y="100064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 userDrawn="1"/>
          </p:nvSpPr>
          <p:spPr>
            <a:xfrm rot="2305559" flipH="1" flipV="1">
              <a:off x="1788812" y="83703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 userDrawn="1"/>
          </p:nvSpPr>
          <p:spPr>
            <a:xfrm rot="2305559" flipH="1" flipV="1">
              <a:off x="1788812" y="83595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 userDrawn="1"/>
          </p:nvSpPr>
          <p:spPr>
            <a:xfrm rot="2305559" flipH="1" flipV="1">
              <a:off x="1903083" y="70197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 userDrawn="1"/>
          </p:nvSpPr>
          <p:spPr>
            <a:xfrm rot="2305559" flipH="1" flipV="1">
              <a:off x="1903083" y="7008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 userDrawn="1"/>
          </p:nvSpPr>
          <p:spPr>
            <a:xfrm rot="2305559" flipH="1" flipV="1">
              <a:off x="2077952" y="6064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 userDrawn="1"/>
          </p:nvSpPr>
          <p:spPr>
            <a:xfrm rot="2305559" flipH="1" flipV="1">
              <a:off x="2077952" y="60541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 userDrawn="1"/>
          </p:nvSpPr>
          <p:spPr>
            <a:xfrm rot="2305559" flipH="1" flipV="1">
              <a:off x="2278938" y="70201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 userDrawn="1"/>
          </p:nvSpPr>
          <p:spPr>
            <a:xfrm rot="2305559" flipH="1" flipV="1">
              <a:off x="2278938" y="70093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 userDrawn="1"/>
          </p:nvSpPr>
          <p:spPr>
            <a:xfrm rot="2305559" flipH="1" flipV="1">
              <a:off x="2359128" y="84694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 userDrawn="1"/>
          </p:nvSpPr>
          <p:spPr>
            <a:xfrm rot="2305559" flipH="1" flipV="1">
              <a:off x="2359128" y="84586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 userDrawn="1"/>
          </p:nvSpPr>
          <p:spPr>
            <a:xfrm rot="2305559" flipH="1" flipV="1">
              <a:off x="2356903" y="119937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 userDrawn="1"/>
          </p:nvSpPr>
          <p:spPr>
            <a:xfrm rot="2305559" flipH="1" flipV="1">
              <a:off x="2356903" y="119829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 userDrawn="1"/>
          </p:nvSpPr>
          <p:spPr>
            <a:xfrm rot="2305559" flipH="1" flipV="1">
              <a:off x="2430559" y="103139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 userDrawn="1"/>
          </p:nvSpPr>
          <p:spPr>
            <a:xfrm rot="2305559" flipH="1" flipV="1">
              <a:off x="2430559" y="103031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>
            <a:grpSpLocks noChangeAspect="1"/>
          </p:cNvGrpSpPr>
          <p:nvPr userDrawn="1"/>
        </p:nvGrpSpPr>
        <p:grpSpPr>
          <a:xfrm>
            <a:off x="5645460" y="457201"/>
            <a:ext cx="910232" cy="908413"/>
            <a:chOff x="4011927" y="457200"/>
            <a:chExt cx="1093473" cy="1091294"/>
          </a:xfrm>
          <a:solidFill>
            <a:srgbClr val="B36C34"/>
          </a:solidFill>
        </p:grpSpPr>
        <p:sp>
          <p:nvSpPr>
            <p:cNvPr id="67" name="Dodecagon 66"/>
            <p:cNvSpPr>
              <a:spLocks noChangeAspect="1"/>
            </p:cNvSpPr>
            <p:nvPr userDrawn="1"/>
          </p:nvSpPr>
          <p:spPr>
            <a:xfrm>
              <a:off x="4531043" y="45720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decagon 67"/>
            <p:cNvSpPr>
              <a:spLocks noChangeAspect="1"/>
            </p:cNvSpPr>
            <p:nvPr userDrawn="1"/>
          </p:nvSpPr>
          <p:spPr>
            <a:xfrm>
              <a:off x="4335150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decagon 68"/>
            <p:cNvSpPr>
              <a:spLocks noChangeAspect="1"/>
            </p:cNvSpPr>
            <p:nvPr userDrawn="1"/>
          </p:nvSpPr>
          <p:spPr>
            <a:xfrm>
              <a:off x="4707346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odecagon 69"/>
            <p:cNvSpPr>
              <a:spLocks noChangeAspect="1"/>
            </p:cNvSpPr>
            <p:nvPr userDrawn="1"/>
          </p:nvSpPr>
          <p:spPr>
            <a:xfrm>
              <a:off x="4873855" y="599493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odecagon 70"/>
            <p:cNvSpPr>
              <a:spLocks noChangeAspect="1"/>
            </p:cNvSpPr>
            <p:nvPr userDrawn="1"/>
          </p:nvSpPr>
          <p:spPr>
            <a:xfrm>
              <a:off x="4985517" y="76747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odecagon 71"/>
            <p:cNvSpPr>
              <a:spLocks noChangeAspect="1"/>
            </p:cNvSpPr>
            <p:nvPr userDrawn="1"/>
          </p:nvSpPr>
          <p:spPr>
            <a:xfrm>
              <a:off x="5020774" y="9552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odecagon 72"/>
            <p:cNvSpPr>
              <a:spLocks noChangeAspect="1"/>
            </p:cNvSpPr>
            <p:nvPr userDrawn="1"/>
          </p:nvSpPr>
          <p:spPr>
            <a:xfrm>
              <a:off x="4178436" y="6054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odecagon 73"/>
            <p:cNvSpPr>
              <a:spLocks noChangeAspect="1"/>
            </p:cNvSpPr>
            <p:nvPr userDrawn="1"/>
          </p:nvSpPr>
          <p:spPr>
            <a:xfrm>
              <a:off x="4981596" y="115877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odecagon 74"/>
            <p:cNvSpPr>
              <a:spLocks noChangeAspect="1"/>
            </p:cNvSpPr>
            <p:nvPr userDrawn="1"/>
          </p:nvSpPr>
          <p:spPr>
            <a:xfrm>
              <a:off x="4060900" y="77340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odecagon 75"/>
            <p:cNvSpPr>
              <a:spLocks noChangeAspect="1"/>
            </p:cNvSpPr>
            <p:nvPr userDrawn="1"/>
          </p:nvSpPr>
          <p:spPr>
            <a:xfrm>
              <a:off x="4883649" y="1326752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decagon 76"/>
            <p:cNvSpPr>
              <a:spLocks noChangeAspect="1"/>
            </p:cNvSpPr>
            <p:nvPr userDrawn="1"/>
          </p:nvSpPr>
          <p:spPr>
            <a:xfrm>
              <a:off x="4717141" y="14295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odecagon 77"/>
            <p:cNvSpPr>
              <a:spLocks noChangeAspect="1"/>
            </p:cNvSpPr>
            <p:nvPr userDrawn="1"/>
          </p:nvSpPr>
          <p:spPr>
            <a:xfrm>
              <a:off x="4531043" y="14631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decagon 78"/>
            <p:cNvSpPr>
              <a:spLocks noChangeAspect="1"/>
            </p:cNvSpPr>
            <p:nvPr userDrawn="1"/>
          </p:nvSpPr>
          <p:spPr>
            <a:xfrm>
              <a:off x="4335150" y="143544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odecagon 79"/>
            <p:cNvSpPr>
              <a:spLocks noChangeAspect="1"/>
            </p:cNvSpPr>
            <p:nvPr userDrawn="1"/>
          </p:nvSpPr>
          <p:spPr>
            <a:xfrm>
              <a:off x="4168641" y="131884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decagon 80"/>
            <p:cNvSpPr>
              <a:spLocks noChangeAspect="1"/>
            </p:cNvSpPr>
            <p:nvPr userDrawn="1"/>
          </p:nvSpPr>
          <p:spPr>
            <a:xfrm>
              <a:off x="4011927" y="97102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decagon 81"/>
            <p:cNvSpPr>
              <a:spLocks noChangeAspect="1"/>
            </p:cNvSpPr>
            <p:nvPr userDrawn="1"/>
          </p:nvSpPr>
          <p:spPr>
            <a:xfrm>
              <a:off x="4060900" y="114888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decagon 82"/>
            <p:cNvSpPr>
              <a:spLocks noChangeAspect="1"/>
            </p:cNvSpPr>
            <p:nvPr userDrawn="1"/>
          </p:nvSpPr>
          <p:spPr>
            <a:xfrm>
              <a:off x="4423302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odecagon 83"/>
            <p:cNvSpPr>
              <a:spLocks noChangeAspect="1"/>
            </p:cNvSpPr>
            <p:nvPr userDrawn="1"/>
          </p:nvSpPr>
          <p:spPr>
            <a:xfrm>
              <a:off x="4628989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 userDrawn="1"/>
          </p:nvSpPr>
          <p:spPr>
            <a:xfrm rot="2305559" flipH="1" flipV="1">
              <a:off x="4515726" y="78515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 userDrawn="1"/>
          </p:nvSpPr>
          <p:spPr>
            <a:xfrm rot="2305559" flipH="1" flipV="1">
              <a:off x="4525521" y="110794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 userDrawn="1"/>
          </p:nvSpPr>
          <p:spPr>
            <a:xfrm rot="2305559" flipH="1" flipV="1">
              <a:off x="4727324" y="1067365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 userDrawn="1"/>
          </p:nvSpPr>
          <p:spPr>
            <a:xfrm rot="2305559" flipH="1" flipV="1">
              <a:off x="4345333" y="1085297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 userDrawn="1"/>
          </p:nvSpPr>
          <p:spPr>
            <a:xfrm rot="2305559" flipH="1" flipV="1">
              <a:off x="4614299" y="127842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 userDrawn="1"/>
          </p:nvSpPr>
          <p:spPr>
            <a:xfrm rot="2305559" flipH="1" flipV="1">
              <a:off x="4614299" y="127734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 userDrawn="1"/>
          </p:nvSpPr>
          <p:spPr>
            <a:xfrm rot="2305559" flipH="1" flipV="1">
              <a:off x="4416962" y="128171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 userDrawn="1"/>
          </p:nvSpPr>
          <p:spPr>
            <a:xfrm rot="2305559" flipH="1" flipV="1">
              <a:off x="4416962" y="128063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 userDrawn="1"/>
          </p:nvSpPr>
          <p:spPr>
            <a:xfrm rot="2305559" flipH="1" flipV="1">
              <a:off x="4239212" y="118618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 userDrawn="1"/>
          </p:nvSpPr>
          <p:spPr>
            <a:xfrm rot="2305559" flipH="1" flipV="1">
              <a:off x="4239212" y="118510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 userDrawn="1"/>
          </p:nvSpPr>
          <p:spPr>
            <a:xfrm rot="2305559" flipH="1" flipV="1">
              <a:off x="4178238" y="100172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 userDrawn="1"/>
          </p:nvSpPr>
          <p:spPr>
            <a:xfrm rot="2305559" flipH="1" flipV="1">
              <a:off x="4178238" y="100064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 userDrawn="1"/>
          </p:nvSpPr>
          <p:spPr>
            <a:xfrm rot="2305559" flipH="1" flipV="1">
              <a:off x="4227212" y="83703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 userDrawn="1"/>
          </p:nvSpPr>
          <p:spPr>
            <a:xfrm rot="2305559" flipH="1" flipV="1">
              <a:off x="4227212" y="83595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 userDrawn="1"/>
          </p:nvSpPr>
          <p:spPr>
            <a:xfrm rot="2305559" flipH="1" flipV="1">
              <a:off x="4341483" y="70197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 userDrawn="1"/>
          </p:nvSpPr>
          <p:spPr>
            <a:xfrm rot="2305559" flipH="1" flipV="1">
              <a:off x="4341483" y="7008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 userDrawn="1"/>
          </p:nvSpPr>
          <p:spPr>
            <a:xfrm rot="2305559" flipH="1" flipV="1">
              <a:off x="4516352" y="6064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 userDrawn="1"/>
          </p:nvSpPr>
          <p:spPr>
            <a:xfrm rot="2305559" flipH="1" flipV="1">
              <a:off x="4516352" y="60541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 userDrawn="1"/>
          </p:nvSpPr>
          <p:spPr>
            <a:xfrm rot="2305559" flipH="1" flipV="1">
              <a:off x="4717338" y="70201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 userDrawn="1"/>
          </p:nvSpPr>
          <p:spPr>
            <a:xfrm rot="2305559" flipH="1" flipV="1">
              <a:off x="4717338" y="70093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 userDrawn="1"/>
          </p:nvSpPr>
          <p:spPr>
            <a:xfrm rot="2305559" flipH="1" flipV="1">
              <a:off x="4797528" y="84694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 userDrawn="1"/>
          </p:nvSpPr>
          <p:spPr>
            <a:xfrm rot="2305559" flipH="1" flipV="1">
              <a:off x="4797528" y="84586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 userDrawn="1"/>
          </p:nvSpPr>
          <p:spPr>
            <a:xfrm rot="2305559" flipH="1" flipV="1">
              <a:off x="4795303" y="119937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 userDrawn="1"/>
          </p:nvSpPr>
          <p:spPr>
            <a:xfrm rot="2305559" flipH="1" flipV="1">
              <a:off x="4795303" y="119829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 userDrawn="1"/>
          </p:nvSpPr>
          <p:spPr>
            <a:xfrm rot="2305559" flipH="1" flipV="1">
              <a:off x="4868959" y="103139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 userDrawn="1"/>
          </p:nvSpPr>
          <p:spPr>
            <a:xfrm rot="2305559" flipH="1" flipV="1">
              <a:off x="4868959" y="103031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>
            <a:grpSpLocks noChangeAspect="1"/>
          </p:cNvGrpSpPr>
          <p:nvPr userDrawn="1"/>
        </p:nvGrpSpPr>
        <p:grpSpPr>
          <a:xfrm>
            <a:off x="7169460" y="457201"/>
            <a:ext cx="910232" cy="908413"/>
            <a:chOff x="4011927" y="457200"/>
            <a:chExt cx="1093473" cy="1091294"/>
          </a:xfrm>
          <a:solidFill>
            <a:schemeClr val="accent4">
              <a:lumMod val="75000"/>
            </a:schemeClr>
          </a:solidFill>
        </p:grpSpPr>
        <p:sp>
          <p:nvSpPr>
            <p:cNvPr id="112" name="Dodecagon 111"/>
            <p:cNvSpPr>
              <a:spLocks noChangeAspect="1"/>
            </p:cNvSpPr>
            <p:nvPr userDrawn="1"/>
          </p:nvSpPr>
          <p:spPr>
            <a:xfrm>
              <a:off x="4531043" y="45720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Dodecagon 112"/>
            <p:cNvSpPr>
              <a:spLocks noChangeAspect="1"/>
            </p:cNvSpPr>
            <p:nvPr userDrawn="1"/>
          </p:nvSpPr>
          <p:spPr>
            <a:xfrm>
              <a:off x="4335150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decagon 113"/>
            <p:cNvSpPr>
              <a:spLocks noChangeAspect="1"/>
            </p:cNvSpPr>
            <p:nvPr userDrawn="1"/>
          </p:nvSpPr>
          <p:spPr>
            <a:xfrm>
              <a:off x="4707346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decagon 114"/>
            <p:cNvSpPr>
              <a:spLocks noChangeAspect="1"/>
            </p:cNvSpPr>
            <p:nvPr userDrawn="1"/>
          </p:nvSpPr>
          <p:spPr>
            <a:xfrm>
              <a:off x="4873855" y="599493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odecagon 115"/>
            <p:cNvSpPr>
              <a:spLocks noChangeAspect="1"/>
            </p:cNvSpPr>
            <p:nvPr userDrawn="1"/>
          </p:nvSpPr>
          <p:spPr>
            <a:xfrm>
              <a:off x="4985517" y="76747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decagon 116"/>
            <p:cNvSpPr>
              <a:spLocks noChangeAspect="1"/>
            </p:cNvSpPr>
            <p:nvPr userDrawn="1"/>
          </p:nvSpPr>
          <p:spPr>
            <a:xfrm>
              <a:off x="5020774" y="9552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odecagon 117"/>
            <p:cNvSpPr>
              <a:spLocks noChangeAspect="1"/>
            </p:cNvSpPr>
            <p:nvPr userDrawn="1"/>
          </p:nvSpPr>
          <p:spPr>
            <a:xfrm>
              <a:off x="4178436" y="6054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decagon 118"/>
            <p:cNvSpPr>
              <a:spLocks noChangeAspect="1"/>
            </p:cNvSpPr>
            <p:nvPr userDrawn="1"/>
          </p:nvSpPr>
          <p:spPr>
            <a:xfrm>
              <a:off x="4981596" y="115877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odecagon 119"/>
            <p:cNvSpPr>
              <a:spLocks noChangeAspect="1"/>
            </p:cNvSpPr>
            <p:nvPr userDrawn="1"/>
          </p:nvSpPr>
          <p:spPr>
            <a:xfrm>
              <a:off x="4060900" y="77340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odecagon 120"/>
            <p:cNvSpPr>
              <a:spLocks noChangeAspect="1"/>
            </p:cNvSpPr>
            <p:nvPr userDrawn="1"/>
          </p:nvSpPr>
          <p:spPr>
            <a:xfrm>
              <a:off x="4883649" y="1326752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odecagon 121"/>
            <p:cNvSpPr>
              <a:spLocks noChangeAspect="1"/>
            </p:cNvSpPr>
            <p:nvPr userDrawn="1"/>
          </p:nvSpPr>
          <p:spPr>
            <a:xfrm>
              <a:off x="4717141" y="14295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decagon 122"/>
            <p:cNvSpPr>
              <a:spLocks noChangeAspect="1"/>
            </p:cNvSpPr>
            <p:nvPr userDrawn="1"/>
          </p:nvSpPr>
          <p:spPr>
            <a:xfrm>
              <a:off x="4531043" y="14631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decagon 123"/>
            <p:cNvSpPr>
              <a:spLocks noChangeAspect="1"/>
            </p:cNvSpPr>
            <p:nvPr userDrawn="1"/>
          </p:nvSpPr>
          <p:spPr>
            <a:xfrm>
              <a:off x="4335150" y="143544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decagon 124"/>
            <p:cNvSpPr>
              <a:spLocks noChangeAspect="1"/>
            </p:cNvSpPr>
            <p:nvPr userDrawn="1"/>
          </p:nvSpPr>
          <p:spPr>
            <a:xfrm>
              <a:off x="4168641" y="131884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Dodecagon 125"/>
            <p:cNvSpPr>
              <a:spLocks noChangeAspect="1"/>
            </p:cNvSpPr>
            <p:nvPr userDrawn="1"/>
          </p:nvSpPr>
          <p:spPr>
            <a:xfrm>
              <a:off x="4011927" y="97102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Dodecagon 126"/>
            <p:cNvSpPr>
              <a:spLocks noChangeAspect="1"/>
            </p:cNvSpPr>
            <p:nvPr userDrawn="1"/>
          </p:nvSpPr>
          <p:spPr>
            <a:xfrm>
              <a:off x="4060900" y="114888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odecagon 127"/>
            <p:cNvSpPr>
              <a:spLocks noChangeAspect="1"/>
            </p:cNvSpPr>
            <p:nvPr userDrawn="1"/>
          </p:nvSpPr>
          <p:spPr>
            <a:xfrm>
              <a:off x="4423302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Dodecagon 128"/>
            <p:cNvSpPr>
              <a:spLocks noChangeAspect="1"/>
            </p:cNvSpPr>
            <p:nvPr userDrawn="1"/>
          </p:nvSpPr>
          <p:spPr>
            <a:xfrm>
              <a:off x="4628989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 noChangeAspect="1"/>
            </p:cNvSpPr>
            <p:nvPr userDrawn="1"/>
          </p:nvSpPr>
          <p:spPr>
            <a:xfrm rot="2305559" flipH="1" flipV="1">
              <a:off x="4515726" y="78515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 noChangeAspect="1"/>
            </p:cNvSpPr>
            <p:nvPr userDrawn="1"/>
          </p:nvSpPr>
          <p:spPr>
            <a:xfrm rot="2305559" flipH="1" flipV="1">
              <a:off x="4525521" y="110794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 userDrawn="1"/>
          </p:nvSpPr>
          <p:spPr>
            <a:xfrm rot="2305559" flipH="1" flipV="1">
              <a:off x="4727324" y="1067365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 userDrawn="1"/>
          </p:nvSpPr>
          <p:spPr>
            <a:xfrm rot="2305559" flipH="1" flipV="1">
              <a:off x="4345333" y="1085297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 noChangeAspect="1"/>
            </p:cNvSpPr>
            <p:nvPr userDrawn="1"/>
          </p:nvSpPr>
          <p:spPr>
            <a:xfrm rot="2305559" flipH="1" flipV="1">
              <a:off x="4614299" y="127842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 userDrawn="1"/>
          </p:nvSpPr>
          <p:spPr>
            <a:xfrm rot="2305559" flipH="1" flipV="1">
              <a:off x="4614299" y="127734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 userDrawn="1"/>
          </p:nvSpPr>
          <p:spPr>
            <a:xfrm rot="2305559" flipH="1" flipV="1">
              <a:off x="4416962" y="128171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 userDrawn="1"/>
          </p:nvSpPr>
          <p:spPr>
            <a:xfrm rot="2305559" flipH="1" flipV="1">
              <a:off x="4416962" y="128063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 userDrawn="1"/>
          </p:nvSpPr>
          <p:spPr>
            <a:xfrm rot="2305559" flipH="1" flipV="1">
              <a:off x="4239212" y="118618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 userDrawn="1"/>
          </p:nvSpPr>
          <p:spPr>
            <a:xfrm rot="2305559" flipH="1" flipV="1">
              <a:off x="4239212" y="118510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>
              <a:spLocks noChangeAspect="1"/>
            </p:cNvSpPr>
            <p:nvPr userDrawn="1"/>
          </p:nvSpPr>
          <p:spPr>
            <a:xfrm rot="2305559" flipH="1" flipV="1">
              <a:off x="4178238" y="100172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>
              <a:spLocks noChangeAspect="1"/>
            </p:cNvSpPr>
            <p:nvPr userDrawn="1"/>
          </p:nvSpPr>
          <p:spPr>
            <a:xfrm rot="2305559" flipH="1" flipV="1">
              <a:off x="4178238" y="100064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>
              <a:spLocks noChangeAspect="1"/>
            </p:cNvSpPr>
            <p:nvPr userDrawn="1"/>
          </p:nvSpPr>
          <p:spPr>
            <a:xfrm rot="2305559" flipH="1" flipV="1">
              <a:off x="4227212" y="83703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 noChangeAspect="1"/>
            </p:cNvSpPr>
            <p:nvPr userDrawn="1"/>
          </p:nvSpPr>
          <p:spPr>
            <a:xfrm rot="2305559" flipH="1" flipV="1">
              <a:off x="4227212" y="83595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 noChangeAspect="1"/>
            </p:cNvSpPr>
            <p:nvPr userDrawn="1"/>
          </p:nvSpPr>
          <p:spPr>
            <a:xfrm rot="2305559" flipH="1" flipV="1">
              <a:off x="4341483" y="70197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>
              <a:spLocks noChangeAspect="1"/>
            </p:cNvSpPr>
            <p:nvPr userDrawn="1"/>
          </p:nvSpPr>
          <p:spPr>
            <a:xfrm rot="2305559" flipH="1" flipV="1">
              <a:off x="4341483" y="7008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 userDrawn="1"/>
          </p:nvSpPr>
          <p:spPr>
            <a:xfrm rot="2305559" flipH="1" flipV="1">
              <a:off x="4516352" y="6064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 userDrawn="1"/>
          </p:nvSpPr>
          <p:spPr>
            <a:xfrm rot="2305559" flipH="1" flipV="1">
              <a:off x="4516352" y="60541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>
              <a:spLocks noChangeAspect="1"/>
            </p:cNvSpPr>
            <p:nvPr userDrawn="1"/>
          </p:nvSpPr>
          <p:spPr>
            <a:xfrm rot="2305559" flipH="1" flipV="1">
              <a:off x="4717338" y="70201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 userDrawn="1"/>
          </p:nvSpPr>
          <p:spPr>
            <a:xfrm rot="2305559" flipH="1" flipV="1">
              <a:off x="4717338" y="70093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 userDrawn="1"/>
          </p:nvSpPr>
          <p:spPr>
            <a:xfrm rot="2305559" flipH="1" flipV="1">
              <a:off x="4797528" y="84694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 userDrawn="1"/>
          </p:nvSpPr>
          <p:spPr>
            <a:xfrm rot="2305559" flipH="1" flipV="1">
              <a:off x="4797528" y="84586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 userDrawn="1"/>
          </p:nvSpPr>
          <p:spPr>
            <a:xfrm rot="2305559" flipH="1" flipV="1">
              <a:off x="4795303" y="119937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 userDrawn="1"/>
          </p:nvSpPr>
          <p:spPr>
            <a:xfrm rot="2305559" flipH="1" flipV="1">
              <a:off x="4795303" y="119829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 userDrawn="1"/>
          </p:nvSpPr>
          <p:spPr>
            <a:xfrm rot="2305559" flipH="1" flipV="1">
              <a:off x="4868959" y="103139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>
              <a:spLocks noChangeAspect="1"/>
            </p:cNvSpPr>
            <p:nvPr userDrawn="1"/>
          </p:nvSpPr>
          <p:spPr>
            <a:xfrm rot="2305559" flipH="1" flipV="1">
              <a:off x="4868959" y="103031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>
            <a:grpSpLocks noChangeAspect="1"/>
          </p:cNvGrpSpPr>
          <p:nvPr userDrawn="1"/>
        </p:nvGrpSpPr>
        <p:grpSpPr>
          <a:xfrm>
            <a:off x="1073460" y="457201"/>
            <a:ext cx="910232" cy="908413"/>
            <a:chOff x="1573527" y="457200"/>
            <a:chExt cx="1093473" cy="1091294"/>
          </a:xfrm>
          <a:solidFill>
            <a:schemeClr val="tx2"/>
          </a:solidFill>
        </p:grpSpPr>
        <p:sp>
          <p:nvSpPr>
            <p:cNvPr id="157" name="Dodecagon 156"/>
            <p:cNvSpPr>
              <a:spLocks noChangeAspect="1"/>
            </p:cNvSpPr>
            <p:nvPr userDrawn="1"/>
          </p:nvSpPr>
          <p:spPr>
            <a:xfrm>
              <a:off x="2092643" y="45720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decagon 157"/>
            <p:cNvSpPr>
              <a:spLocks noChangeAspect="1"/>
            </p:cNvSpPr>
            <p:nvPr userDrawn="1"/>
          </p:nvSpPr>
          <p:spPr>
            <a:xfrm>
              <a:off x="1896750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decagon 158"/>
            <p:cNvSpPr>
              <a:spLocks noChangeAspect="1"/>
            </p:cNvSpPr>
            <p:nvPr userDrawn="1"/>
          </p:nvSpPr>
          <p:spPr>
            <a:xfrm>
              <a:off x="2268946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decagon 159"/>
            <p:cNvSpPr>
              <a:spLocks noChangeAspect="1"/>
            </p:cNvSpPr>
            <p:nvPr userDrawn="1"/>
          </p:nvSpPr>
          <p:spPr>
            <a:xfrm>
              <a:off x="2435455" y="599493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odecagon 160"/>
            <p:cNvSpPr>
              <a:spLocks noChangeAspect="1"/>
            </p:cNvSpPr>
            <p:nvPr userDrawn="1"/>
          </p:nvSpPr>
          <p:spPr>
            <a:xfrm>
              <a:off x="2547117" y="76747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Dodecagon 161"/>
            <p:cNvSpPr>
              <a:spLocks noChangeAspect="1"/>
            </p:cNvSpPr>
            <p:nvPr userDrawn="1"/>
          </p:nvSpPr>
          <p:spPr>
            <a:xfrm>
              <a:off x="2582374" y="9552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Dodecagon 162"/>
            <p:cNvSpPr>
              <a:spLocks noChangeAspect="1"/>
            </p:cNvSpPr>
            <p:nvPr userDrawn="1"/>
          </p:nvSpPr>
          <p:spPr>
            <a:xfrm>
              <a:off x="1740036" y="6054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Dodecagon 163"/>
            <p:cNvSpPr>
              <a:spLocks noChangeAspect="1"/>
            </p:cNvSpPr>
            <p:nvPr userDrawn="1"/>
          </p:nvSpPr>
          <p:spPr>
            <a:xfrm>
              <a:off x="2543196" y="115877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Dodecagon 164"/>
            <p:cNvSpPr>
              <a:spLocks noChangeAspect="1"/>
            </p:cNvSpPr>
            <p:nvPr userDrawn="1"/>
          </p:nvSpPr>
          <p:spPr>
            <a:xfrm>
              <a:off x="1622500" y="77340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Dodecagon 165"/>
            <p:cNvSpPr>
              <a:spLocks noChangeAspect="1"/>
            </p:cNvSpPr>
            <p:nvPr userDrawn="1"/>
          </p:nvSpPr>
          <p:spPr>
            <a:xfrm>
              <a:off x="2445249" y="1326752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odecagon 166"/>
            <p:cNvSpPr>
              <a:spLocks noChangeAspect="1"/>
            </p:cNvSpPr>
            <p:nvPr userDrawn="1"/>
          </p:nvSpPr>
          <p:spPr>
            <a:xfrm>
              <a:off x="2278741" y="14295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odecagon 167"/>
            <p:cNvSpPr>
              <a:spLocks noChangeAspect="1"/>
            </p:cNvSpPr>
            <p:nvPr userDrawn="1"/>
          </p:nvSpPr>
          <p:spPr>
            <a:xfrm>
              <a:off x="2092643" y="14631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Dodecagon 168"/>
            <p:cNvSpPr>
              <a:spLocks noChangeAspect="1"/>
            </p:cNvSpPr>
            <p:nvPr userDrawn="1"/>
          </p:nvSpPr>
          <p:spPr>
            <a:xfrm>
              <a:off x="1896750" y="143544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odecagon 169"/>
            <p:cNvSpPr>
              <a:spLocks noChangeAspect="1"/>
            </p:cNvSpPr>
            <p:nvPr userDrawn="1"/>
          </p:nvSpPr>
          <p:spPr>
            <a:xfrm>
              <a:off x="1730241" y="131884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odecagon 170"/>
            <p:cNvSpPr>
              <a:spLocks noChangeAspect="1"/>
            </p:cNvSpPr>
            <p:nvPr userDrawn="1"/>
          </p:nvSpPr>
          <p:spPr>
            <a:xfrm>
              <a:off x="1573527" y="97102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Dodecagon 171"/>
            <p:cNvSpPr>
              <a:spLocks noChangeAspect="1"/>
            </p:cNvSpPr>
            <p:nvPr userDrawn="1"/>
          </p:nvSpPr>
          <p:spPr>
            <a:xfrm>
              <a:off x="1622500" y="114888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Dodecagon 172"/>
            <p:cNvSpPr>
              <a:spLocks noChangeAspect="1"/>
            </p:cNvSpPr>
            <p:nvPr userDrawn="1"/>
          </p:nvSpPr>
          <p:spPr>
            <a:xfrm>
              <a:off x="1984902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Dodecagon 173"/>
            <p:cNvSpPr>
              <a:spLocks noChangeAspect="1"/>
            </p:cNvSpPr>
            <p:nvPr userDrawn="1"/>
          </p:nvSpPr>
          <p:spPr>
            <a:xfrm>
              <a:off x="2190589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 userDrawn="1"/>
          </p:nvSpPr>
          <p:spPr>
            <a:xfrm rot="2305559" flipH="1" flipV="1">
              <a:off x="2077326" y="78515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 userDrawn="1"/>
          </p:nvSpPr>
          <p:spPr>
            <a:xfrm rot="2305559" flipH="1" flipV="1">
              <a:off x="2087121" y="110794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>
              <a:spLocks noChangeAspect="1"/>
            </p:cNvSpPr>
            <p:nvPr userDrawn="1"/>
          </p:nvSpPr>
          <p:spPr>
            <a:xfrm rot="2305559" flipH="1" flipV="1">
              <a:off x="2288924" y="1067365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>
              <a:spLocks noChangeAspect="1"/>
            </p:cNvSpPr>
            <p:nvPr userDrawn="1"/>
          </p:nvSpPr>
          <p:spPr>
            <a:xfrm rot="2305559" flipH="1" flipV="1">
              <a:off x="1906933" y="1085297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>
              <a:spLocks noChangeAspect="1"/>
            </p:cNvSpPr>
            <p:nvPr userDrawn="1"/>
          </p:nvSpPr>
          <p:spPr>
            <a:xfrm rot="2305559" flipH="1" flipV="1">
              <a:off x="2175899" y="127842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>
              <a:spLocks noChangeAspect="1"/>
            </p:cNvSpPr>
            <p:nvPr userDrawn="1"/>
          </p:nvSpPr>
          <p:spPr>
            <a:xfrm rot="2305559" flipH="1" flipV="1">
              <a:off x="2175899" y="127734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>
              <a:spLocks noChangeAspect="1"/>
            </p:cNvSpPr>
            <p:nvPr userDrawn="1"/>
          </p:nvSpPr>
          <p:spPr>
            <a:xfrm rot="2305559" flipH="1" flipV="1">
              <a:off x="1978562" y="128171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>
              <a:spLocks noChangeAspect="1"/>
            </p:cNvSpPr>
            <p:nvPr userDrawn="1"/>
          </p:nvSpPr>
          <p:spPr>
            <a:xfrm rot="2305559" flipH="1" flipV="1">
              <a:off x="1978562" y="128063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 userDrawn="1"/>
          </p:nvSpPr>
          <p:spPr>
            <a:xfrm rot="2305559" flipH="1" flipV="1">
              <a:off x="1800812" y="118618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 userDrawn="1"/>
          </p:nvSpPr>
          <p:spPr>
            <a:xfrm rot="2305559" flipH="1" flipV="1">
              <a:off x="1800812" y="118510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 userDrawn="1"/>
          </p:nvSpPr>
          <p:spPr>
            <a:xfrm rot="2305559" flipH="1" flipV="1">
              <a:off x="1739838" y="100172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 userDrawn="1"/>
          </p:nvSpPr>
          <p:spPr>
            <a:xfrm rot="2305559" flipH="1" flipV="1">
              <a:off x="1739838" y="100064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 userDrawn="1"/>
          </p:nvSpPr>
          <p:spPr>
            <a:xfrm rot="2305559" flipH="1" flipV="1">
              <a:off x="1788812" y="83703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 userDrawn="1"/>
          </p:nvSpPr>
          <p:spPr>
            <a:xfrm rot="2305559" flipH="1" flipV="1">
              <a:off x="1788812" y="83595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 userDrawn="1"/>
          </p:nvSpPr>
          <p:spPr>
            <a:xfrm rot="2305559" flipH="1" flipV="1">
              <a:off x="1903083" y="70197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 userDrawn="1"/>
          </p:nvSpPr>
          <p:spPr>
            <a:xfrm rot="2305559" flipH="1" flipV="1">
              <a:off x="1903083" y="7008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 userDrawn="1"/>
          </p:nvSpPr>
          <p:spPr>
            <a:xfrm rot="2305559" flipH="1" flipV="1">
              <a:off x="2077952" y="6064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>
              <a:spLocks noChangeAspect="1"/>
            </p:cNvSpPr>
            <p:nvPr userDrawn="1"/>
          </p:nvSpPr>
          <p:spPr>
            <a:xfrm rot="2305559" flipH="1" flipV="1">
              <a:off x="2077952" y="60541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 userDrawn="1"/>
          </p:nvSpPr>
          <p:spPr>
            <a:xfrm rot="2305559" flipH="1" flipV="1">
              <a:off x="2278938" y="70201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 userDrawn="1"/>
          </p:nvSpPr>
          <p:spPr>
            <a:xfrm rot="2305559" flipH="1" flipV="1">
              <a:off x="2278938" y="70093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 userDrawn="1"/>
          </p:nvSpPr>
          <p:spPr>
            <a:xfrm rot="2305559" flipH="1" flipV="1">
              <a:off x="2359128" y="84694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 userDrawn="1"/>
          </p:nvSpPr>
          <p:spPr>
            <a:xfrm rot="2305559" flipH="1" flipV="1">
              <a:off x="2359128" y="84586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 userDrawn="1"/>
          </p:nvSpPr>
          <p:spPr>
            <a:xfrm rot="2305559" flipH="1" flipV="1">
              <a:off x="2356903" y="119937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 userDrawn="1"/>
          </p:nvSpPr>
          <p:spPr>
            <a:xfrm rot="2305559" flipH="1" flipV="1">
              <a:off x="2356903" y="119829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 noChangeAspect="1"/>
            </p:cNvSpPr>
            <p:nvPr userDrawn="1"/>
          </p:nvSpPr>
          <p:spPr>
            <a:xfrm rot="2305559" flipH="1" flipV="1">
              <a:off x="2430559" y="103139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>
              <a:spLocks noChangeAspect="1"/>
            </p:cNvSpPr>
            <p:nvPr userDrawn="1"/>
          </p:nvSpPr>
          <p:spPr>
            <a:xfrm rot="2305559" flipH="1" flipV="1">
              <a:off x="2430559" y="103031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>
            <a:grpSpLocks noChangeAspect="1"/>
          </p:cNvGrpSpPr>
          <p:nvPr userDrawn="1"/>
        </p:nvGrpSpPr>
        <p:grpSpPr>
          <a:xfrm>
            <a:off x="4121460" y="457201"/>
            <a:ext cx="910232" cy="908413"/>
            <a:chOff x="1573527" y="457200"/>
            <a:chExt cx="1093473" cy="1091294"/>
          </a:xfrm>
          <a:solidFill>
            <a:srgbClr val="687E3C"/>
          </a:solidFill>
        </p:grpSpPr>
        <p:sp>
          <p:nvSpPr>
            <p:cNvPr id="202" name="Dodecagon 201"/>
            <p:cNvSpPr>
              <a:spLocks noChangeAspect="1"/>
            </p:cNvSpPr>
            <p:nvPr userDrawn="1"/>
          </p:nvSpPr>
          <p:spPr>
            <a:xfrm>
              <a:off x="2092643" y="45720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Dodecagon 202"/>
            <p:cNvSpPr>
              <a:spLocks noChangeAspect="1"/>
            </p:cNvSpPr>
            <p:nvPr userDrawn="1"/>
          </p:nvSpPr>
          <p:spPr>
            <a:xfrm>
              <a:off x="1896750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Dodecagon 203"/>
            <p:cNvSpPr>
              <a:spLocks noChangeAspect="1"/>
            </p:cNvSpPr>
            <p:nvPr userDrawn="1"/>
          </p:nvSpPr>
          <p:spPr>
            <a:xfrm>
              <a:off x="2268946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Dodecagon 204"/>
            <p:cNvSpPr>
              <a:spLocks noChangeAspect="1"/>
            </p:cNvSpPr>
            <p:nvPr userDrawn="1"/>
          </p:nvSpPr>
          <p:spPr>
            <a:xfrm>
              <a:off x="2435455" y="599493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Dodecagon 205"/>
            <p:cNvSpPr>
              <a:spLocks noChangeAspect="1"/>
            </p:cNvSpPr>
            <p:nvPr userDrawn="1"/>
          </p:nvSpPr>
          <p:spPr>
            <a:xfrm>
              <a:off x="2547117" y="76747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Dodecagon 206"/>
            <p:cNvSpPr>
              <a:spLocks noChangeAspect="1"/>
            </p:cNvSpPr>
            <p:nvPr userDrawn="1"/>
          </p:nvSpPr>
          <p:spPr>
            <a:xfrm>
              <a:off x="2582374" y="9552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Dodecagon 207"/>
            <p:cNvSpPr>
              <a:spLocks noChangeAspect="1"/>
            </p:cNvSpPr>
            <p:nvPr userDrawn="1"/>
          </p:nvSpPr>
          <p:spPr>
            <a:xfrm>
              <a:off x="1740036" y="6054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Dodecagon 208"/>
            <p:cNvSpPr>
              <a:spLocks noChangeAspect="1"/>
            </p:cNvSpPr>
            <p:nvPr userDrawn="1"/>
          </p:nvSpPr>
          <p:spPr>
            <a:xfrm>
              <a:off x="2543196" y="115877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decagon 209"/>
            <p:cNvSpPr>
              <a:spLocks noChangeAspect="1"/>
            </p:cNvSpPr>
            <p:nvPr userDrawn="1"/>
          </p:nvSpPr>
          <p:spPr>
            <a:xfrm>
              <a:off x="1622500" y="77340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Dodecagon 210"/>
            <p:cNvSpPr>
              <a:spLocks noChangeAspect="1"/>
            </p:cNvSpPr>
            <p:nvPr userDrawn="1"/>
          </p:nvSpPr>
          <p:spPr>
            <a:xfrm>
              <a:off x="2445249" y="1326752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Dodecagon 211"/>
            <p:cNvSpPr>
              <a:spLocks noChangeAspect="1"/>
            </p:cNvSpPr>
            <p:nvPr userDrawn="1"/>
          </p:nvSpPr>
          <p:spPr>
            <a:xfrm>
              <a:off x="2278741" y="14295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odecagon 212"/>
            <p:cNvSpPr>
              <a:spLocks noChangeAspect="1"/>
            </p:cNvSpPr>
            <p:nvPr userDrawn="1"/>
          </p:nvSpPr>
          <p:spPr>
            <a:xfrm>
              <a:off x="2092643" y="14631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odecagon 213"/>
            <p:cNvSpPr>
              <a:spLocks noChangeAspect="1"/>
            </p:cNvSpPr>
            <p:nvPr userDrawn="1"/>
          </p:nvSpPr>
          <p:spPr>
            <a:xfrm>
              <a:off x="1896750" y="143544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Dodecagon 214"/>
            <p:cNvSpPr>
              <a:spLocks noChangeAspect="1"/>
            </p:cNvSpPr>
            <p:nvPr userDrawn="1"/>
          </p:nvSpPr>
          <p:spPr>
            <a:xfrm>
              <a:off x="1730241" y="131884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odecagon 215"/>
            <p:cNvSpPr>
              <a:spLocks noChangeAspect="1"/>
            </p:cNvSpPr>
            <p:nvPr userDrawn="1"/>
          </p:nvSpPr>
          <p:spPr>
            <a:xfrm>
              <a:off x="1573527" y="97102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odecagon 216"/>
            <p:cNvSpPr>
              <a:spLocks noChangeAspect="1"/>
            </p:cNvSpPr>
            <p:nvPr userDrawn="1"/>
          </p:nvSpPr>
          <p:spPr>
            <a:xfrm>
              <a:off x="1622500" y="114888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Dodecagon 217"/>
            <p:cNvSpPr>
              <a:spLocks noChangeAspect="1"/>
            </p:cNvSpPr>
            <p:nvPr userDrawn="1"/>
          </p:nvSpPr>
          <p:spPr>
            <a:xfrm>
              <a:off x="1984902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Dodecagon 218"/>
            <p:cNvSpPr>
              <a:spLocks noChangeAspect="1"/>
            </p:cNvSpPr>
            <p:nvPr userDrawn="1"/>
          </p:nvSpPr>
          <p:spPr>
            <a:xfrm>
              <a:off x="2190589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>
              <a:spLocks noChangeAspect="1"/>
            </p:cNvSpPr>
            <p:nvPr userDrawn="1"/>
          </p:nvSpPr>
          <p:spPr>
            <a:xfrm rot="2305559" flipH="1" flipV="1">
              <a:off x="2077326" y="78515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>
              <a:spLocks noChangeAspect="1"/>
            </p:cNvSpPr>
            <p:nvPr userDrawn="1"/>
          </p:nvSpPr>
          <p:spPr>
            <a:xfrm rot="2305559" flipH="1" flipV="1">
              <a:off x="2087121" y="110794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>
              <a:spLocks noChangeAspect="1"/>
            </p:cNvSpPr>
            <p:nvPr userDrawn="1"/>
          </p:nvSpPr>
          <p:spPr>
            <a:xfrm rot="2305559" flipH="1" flipV="1">
              <a:off x="2288924" y="1067365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>
              <a:spLocks noChangeAspect="1"/>
            </p:cNvSpPr>
            <p:nvPr userDrawn="1"/>
          </p:nvSpPr>
          <p:spPr>
            <a:xfrm rot="2305559" flipH="1" flipV="1">
              <a:off x="1906933" y="1085297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>
              <a:spLocks noChangeAspect="1"/>
            </p:cNvSpPr>
            <p:nvPr userDrawn="1"/>
          </p:nvSpPr>
          <p:spPr>
            <a:xfrm rot="2305559" flipH="1" flipV="1">
              <a:off x="2175899" y="127842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>
              <a:spLocks noChangeAspect="1"/>
            </p:cNvSpPr>
            <p:nvPr userDrawn="1"/>
          </p:nvSpPr>
          <p:spPr>
            <a:xfrm rot="2305559" flipH="1" flipV="1">
              <a:off x="2175899" y="127734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>
              <a:spLocks noChangeAspect="1"/>
            </p:cNvSpPr>
            <p:nvPr userDrawn="1"/>
          </p:nvSpPr>
          <p:spPr>
            <a:xfrm rot="2305559" flipH="1" flipV="1">
              <a:off x="1978562" y="128171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>
              <a:spLocks noChangeAspect="1"/>
            </p:cNvSpPr>
            <p:nvPr userDrawn="1"/>
          </p:nvSpPr>
          <p:spPr>
            <a:xfrm rot="2305559" flipH="1" flipV="1">
              <a:off x="1978562" y="128063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>
              <a:spLocks noChangeAspect="1"/>
            </p:cNvSpPr>
            <p:nvPr userDrawn="1"/>
          </p:nvSpPr>
          <p:spPr>
            <a:xfrm rot="2305559" flipH="1" flipV="1">
              <a:off x="1800812" y="118618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>
              <a:spLocks noChangeAspect="1"/>
            </p:cNvSpPr>
            <p:nvPr userDrawn="1"/>
          </p:nvSpPr>
          <p:spPr>
            <a:xfrm rot="2305559" flipH="1" flipV="1">
              <a:off x="1800812" y="118510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>
              <a:spLocks noChangeAspect="1"/>
            </p:cNvSpPr>
            <p:nvPr userDrawn="1"/>
          </p:nvSpPr>
          <p:spPr>
            <a:xfrm rot="2305559" flipH="1" flipV="1">
              <a:off x="1739838" y="100172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>
              <a:spLocks noChangeAspect="1"/>
            </p:cNvSpPr>
            <p:nvPr userDrawn="1"/>
          </p:nvSpPr>
          <p:spPr>
            <a:xfrm rot="2305559" flipH="1" flipV="1">
              <a:off x="1739838" y="100064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>
              <a:spLocks noChangeAspect="1"/>
            </p:cNvSpPr>
            <p:nvPr userDrawn="1"/>
          </p:nvSpPr>
          <p:spPr>
            <a:xfrm rot="2305559" flipH="1" flipV="1">
              <a:off x="1788812" y="83703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>
              <a:spLocks noChangeAspect="1"/>
            </p:cNvSpPr>
            <p:nvPr userDrawn="1"/>
          </p:nvSpPr>
          <p:spPr>
            <a:xfrm rot="2305559" flipH="1" flipV="1">
              <a:off x="1788812" y="83595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>
              <a:spLocks noChangeAspect="1"/>
            </p:cNvSpPr>
            <p:nvPr userDrawn="1"/>
          </p:nvSpPr>
          <p:spPr>
            <a:xfrm rot="2305559" flipH="1" flipV="1">
              <a:off x="1903083" y="70197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>
              <a:spLocks noChangeAspect="1"/>
            </p:cNvSpPr>
            <p:nvPr userDrawn="1"/>
          </p:nvSpPr>
          <p:spPr>
            <a:xfrm rot="2305559" flipH="1" flipV="1">
              <a:off x="1903083" y="7008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>
              <a:spLocks noChangeAspect="1"/>
            </p:cNvSpPr>
            <p:nvPr userDrawn="1"/>
          </p:nvSpPr>
          <p:spPr>
            <a:xfrm rot="2305559" flipH="1" flipV="1">
              <a:off x="2077952" y="6064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>
              <a:spLocks noChangeAspect="1"/>
            </p:cNvSpPr>
            <p:nvPr userDrawn="1"/>
          </p:nvSpPr>
          <p:spPr>
            <a:xfrm rot="2305559" flipH="1" flipV="1">
              <a:off x="2077952" y="60541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>
              <a:spLocks noChangeAspect="1"/>
            </p:cNvSpPr>
            <p:nvPr userDrawn="1"/>
          </p:nvSpPr>
          <p:spPr>
            <a:xfrm rot="2305559" flipH="1" flipV="1">
              <a:off x="2278938" y="70201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>
              <a:spLocks noChangeAspect="1"/>
            </p:cNvSpPr>
            <p:nvPr userDrawn="1"/>
          </p:nvSpPr>
          <p:spPr>
            <a:xfrm rot="2305559" flipH="1" flipV="1">
              <a:off x="2278938" y="70093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>
              <a:spLocks noChangeAspect="1"/>
            </p:cNvSpPr>
            <p:nvPr userDrawn="1"/>
          </p:nvSpPr>
          <p:spPr>
            <a:xfrm rot="2305559" flipH="1" flipV="1">
              <a:off x="2359128" y="84694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>
              <a:spLocks noChangeAspect="1"/>
            </p:cNvSpPr>
            <p:nvPr userDrawn="1"/>
          </p:nvSpPr>
          <p:spPr>
            <a:xfrm rot="2305559" flipH="1" flipV="1">
              <a:off x="2359128" y="84586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>
              <a:spLocks noChangeAspect="1"/>
            </p:cNvSpPr>
            <p:nvPr userDrawn="1"/>
          </p:nvSpPr>
          <p:spPr>
            <a:xfrm rot="2305559" flipH="1" flipV="1">
              <a:off x="2356903" y="119937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>
              <a:spLocks noChangeAspect="1"/>
            </p:cNvSpPr>
            <p:nvPr userDrawn="1"/>
          </p:nvSpPr>
          <p:spPr>
            <a:xfrm rot="2305559" flipH="1" flipV="1">
              <a:off x="2356903" y="119829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>
              <a:spLocks noChangeAspect="1"/>
            </p:cNvSpPr>
            <p:nvPr userDrawn="1"/>
          </p:nvSpPr>
          <p:spPr>
            <a:xfrm rot="2305559" flipH="1" flipV="1">
              <a:off x="2430559" y="103139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>
              <a:spLocks noChangeAspect="1"/>
            </p:cNvSpPr>
            <p:nvPr userDrawn="1"/>
          </p:nvSpPr>
          <p:spPr>
            <a:xfrm rot="2305559" flipH="1" flipV="1">
              <a:off x="2430559" y="103031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Title 1"/>
          <p:cNvSpPr>
            <a:spLocks noGrp="1"/>
          </p:cNvSpPr>
          <p:nvPr>
            <p:ph type="ctrTitle" hasCustomPrompt="1"/>
          </p:nvPr>
        </p:nvSpPr>
        <p:spPr>
          <a:xfrm>
            <a:off x="431652" y="3318780"/>
            <a:ext cx="8314182" cy="11315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247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430890" y="5162255"/>
            <a:ext cx="8314944" cy="545592"/>
          </a:xfrm>
          <a:prstGeom prst="rect">
            <a:avLst/>
          </a:prstGeom>
        </p:spPr>
        <p:txBody>
          <a:bodyPr vert="horz" anchor="ctr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en-US" dirty="0" smtClean="0"/>
              <a:t>Add Presenter Information</a:t>
            </a:r>
          </a:p>
        </p:txBody>
      </p:sp>
      <p:grpSp>
        <p:nvGrpSpPr>
          <p:cNvPr id="248" name="Group 247"/>
          <p:cNvGrpSpPr>
            <a:grpSpLocks noChangeAspect="1"/>
          </p:cNvGrpSpPr>
          <p:nvPr userDrawn="1"/>
        </p:nvGrpSpPr>
        <p:grpSpPr>
          <a:xfrm>
            <a:off x="2861580" y="2150932"/>
            <a:ext cx="223524" cy="223072"/>
            <a:chOff x="1573527" y="457200"/>
            <a:chExt cx="1093473" cy="1091294"/>
          </a:xfrm>
          <a:solidFill>
            <a:srgbClr val="FFFFFF"/>
          </a:solidFill>
        </p:grpSpPr>
        <p:sp>
          <p:nvSpPr>
            <p:cNvPr id="249" name="Dodecagon 248"/>
            <p:cNvSpPr>
              <a:spLocks noChangeAspect="1"/>
            </p:cNvSpPr>
            <p:nvPr userDrawn="1"/>
          </p:nvSpPr>
          <p:spPr>
            <a:xfrm>
              <a:off x="2092643" y="45720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Dodecagon 249"/>
            <p:cNvSpPr>
              <a:spLocks noChangeAspect="1"/>
            </p:cNvSpPr>
            <p:nvPr userDrawn="1"/>
          </p:nvSpPr>
          <p:spPr>
            <a:xfrm>
              <a:off x="1896750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Dodecagon 250"/>
            <p:cNvSpPr>
              <a:spLocks noChangeAspect="1"/>
            </p:cNvSpPr>
            <p:nvPr userDrawn="1"/>
          </p:nvSpPr>
          <p:spPr>
            <a:xfrm>
              <a:off x="2268946" y="49672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Dodecagon 251"/>
            <p:cNvSpPr>
              <a:spLocks noChangeAspect="1"/>
            </p:cNvSpPr>
            <p:nvPr userDrawn="1"/>
          </p:nvSpPr>
          <p:spPr>
            <a:xfrm>
              <a:off x="2435455" y="599493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Dodecagon 252"/>
            <p:cNvSpPr>
              <a:spLocks noChangeAspect="1"/>
            </p:cNvSpPr>
            <p:nvPr userDrawn="1"/>
          </p:nvSpPr>
          <p:spPr>
            <a:xfrm>
              <a:off x="2547117" y="767475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Dodecagon 253"/>
            <p:cNvSpPr>
              <a:spLocks noChangeAspect="1"/>
            </p:cNvSpPr>
            <p:nvPr userDrawn="1"/>
          </p:nvSpPr>
          <p:spPr>
            <a:xfrm>
              <a:off x="2582374" y="9552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Dodecagon 254"/>
            <p:cNvSpPr>
              <a:spLocks noChangeAspect="1"/>
            </p:cNvSpPr>
            <p:nvPr userDrawn="1"/>
          </p:nvSpPr>
          <p:spPr>
            <a:xfrm>
              <a:off x="1740036" y="60541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Dodecagon 255"/>
            <p:cNvSpPr>
              <a:spLocks noChangeAspect="1"/>
            </p:cNvSpPr>
            <p:nvPr userDrawn="1"/>
          </p:nvSpPr>
          <p:spPr>
            <a:xfrm>
              <a:off x="2543196" y="115877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Dodecagon 256"/>
            <p:cNvSpPr>
              <a:spLocks noChangeAspect="1"/>
            </p:cNvSpPr>
            <p:nvPr userDrawn="1"/>
          </p:nvSpPr>
          <p:spPr>
            <a:xfrm>
              <a:off x="1622500" y="77340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odecagon 257"/>
            <p:cNvSpPr>
              <a:spLocks noChangeAspect="1"/>
            </p:cNvSpPr>
            <p:nvPr userDrawn="1"/>
          </p:nvSpPr>
          <p:spPr>
            <a:xfrm>
              <a:off x="2445249" y="1326752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odecagon 258"/>
            <p:cNvSpPr>
              <a:spLocks noChangeAspect="1"/>
            </p:cNvSpPr>
            <p:nvPr userDrawn="1"/>
          </p:nvSpPr>
          <p:spPr>
            <a:xfrm>
              <a:off x="2278741" y="14295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Dodecagon 259"/>
            <p:cNvSpPr>
              <a:spLocks noChangeAspect="1"/>
            </p:cNvSpPr>
            <p:nvPr userDrawn="1"/>
          </p:nvSpPr>
          <p:spPr>
            <a:xfrm>
              <a:off x="2092643" y="1463120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Dodecagon 260"/>
            <p:cNvSpPr>
              <a:spLocks noChangeAspect="1"/>
            </p:cNvSpPr>
            <p:nvPr userDrawn="1"/>
          </p:nvSpPr>
          <p:spPr>
            <a:xfrm>
              <a:off x="1896750" y="143544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Dodecagon 261"/>
            <p:cNvSpPr>
              <a:spLocks noChangeAspect="1"/>
            </p:cNvSpPr>
            <p:nvPr userDrawn="1"/>
          </p:nvSpPr>
          <p:spPr>
            <a:xfrm>
              <a:off x="1730241" y="1318841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Dodecagon 262"/>
            <p:cNvSpPr>
              <a:spLocks noChangeAspect="1"/>
            </p:cNvSpPr>
            <p:nvPr userDrawn="1"/>
          </p:nvSpPr>
          <p:spPr>
            <a:xfrm>
              <a:off x="1573527" y="971026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Dodecagon 263"/>
            <p:cNvSpPr>
              <a:spLocks noChangeAspect="1"/>
            </p:cNvSpPr>
            <p:nvPr userDrawn="1"/>
          </p:nvSpPr>
          <p:spPr>
            <a:xfrm>
              <a:off x="1622500" y="1148889"/>
              <a:ext cx="84626" cy="85374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Dodecagon 264"/>
            <p:cNvSpPr>
              <a:spLocks noChangeAspect="1"/>
            </p:cNvSpPr>
            <p:nvPr userDrawn="1"/>
          </p:nvSpPr>
          <p:spPr>
            <a:xfrm>
              <a:off x="1984902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Dodecagon 265"/>
            <p:cNvSpPr>
              <a:spLocks noChangeAspect="1"/>
            </p:cNvSpPr>
            <p:nvPr userDrawn="1"/>
          </p:nvSpPr>
          <p:spPr>
            <a:xfrm>
              <a:off x="2190589" y="941382"/>
              <a:ext cx="98730" cy="99603"/>
            </a:xfrm>
            <a:prstGeom prst="dodecagon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>
              <a:spLocks noChangeAspect="1"/>
            </p:cNvSpPr>
            <p:nvPr userDrawn="1"/>
          </p:nvSpPr>
          <p:spPr>
            <a:xfrm rot="2305559" flipH="1" flipV="1">
              <a:off x="2077326" y="78515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>
              <a:spLocks noChangeAspect="1"/>
            </p:cNvSpPr>
            <p:nvPr userDrawn="1"/>
          </p:nvSpPr>
          <p:spPr>
            <a:xfrm rot="2305559" flipH="1" flipV="1">
              <a:off x="2087121" y="1107942"/>
              <a:ext cx="98730" cy="9960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>
              <a:spLocks noChangeAspect="1"/>
            </p:cNvSpPr>
            <p:nvPr userDrawn="1"/>
          </p:nvSpPr>
          <p:spPr>
            <a:xfrm rot="2305559" flipH="1" flipV="1">
              <a:off x="2288924" y="1067365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>
              <a:spLocks noChangeAspect="1"/>
            </p:cNvSpPr>
            <p:nvPr userDrawn="1"/>
          </p:nvSpPr>
          <p:spPr>
            <a:xfrm rot="2305559" flipH="1" flipV="1">
              <a:off x="1906933" y="1085297"/>
              <a:ext cx="84626" cy="8537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>
              <a:spLocks noChangeAspect="1"/>
            </p:cNvSpPr>
            <p:nvPr userDrawn="1"/>
          </p:nvSpPr>
          <p:spPr>
            <a:xfrm rot="2305559" flipH="1" flipV="1">
              <a:off x="2175899" y="127842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>
              <a:spLocks noChangeAspect="1"/>
            </p:cNvSpPr>
            <p:nvPr userDrawn="1"/>
          </p:nvSpPr>
          <p:spPr>
            <a:xfrm rot="2305559" flipH="1" flipV="1">
              <a:off x="2175899" y="127734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>
              <a:spLocks noChangeAspect="1"/>
            </p:cNvSpPr>
            <p:nvPr userDrawn="1"/>
          </p:nvSpPr>
          <p:spPr>
            <a:xfrm rot="2305559" flipH="1" flipV="1">
              <a:off x="1978562" y="128171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>
              <a:spLocks noChangeAspect="1"/>
            </p:cNvSpPr>
            <p:nvPr userDrawn="1"/>
          </p:nvSpPr>
          <p:spPr>
            <a:xfrm rot="2305559" flipH="1" flipV="1">
              <a:off x="1978562" y="128063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 noChangeAspect="1"/>
            </p:cNvSpPr>
            <p:nvPr userDrawn="1"/>
          </p:nvSpPr>
          <p:spPr>
            <a:xfrm rot="2305559" flipH="1" flipV="1">
              <a:off x="1800812" y="118618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 noChangeAspect="1"/>
            </p:cNvSpPr>
            <p:nvPr userDrawn="1"/>
          </p:nvSpPr>
          <p:spPr>
            <a:xfrm rot="2305559" flipH="1" flipV="1">
              <a:off x="1800812" y="118510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 noChangeAspect="1"/>
            </p:cNvSpPr>
            <p:nvPr userDrawn="1"/>
          </p:nvSpPr>
          <p:spPr>
            <a:xfrm rot="2305559" flipH="1" flipV="1">
              <a:off x="1739838" y="100172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 noChangeAspect="1"/>
            </p:cNvSpPr>
            <p:nvPr userDrawn="1"/>
          </p:nvSpPr>
          <p:spPr>
            <a:xfrm rot="2305559" flipH="1" flipV="1">
              <a:off x="1739838" y="1000648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 noChangeAspect="1"/>
            </p:cNvSpPr>
            <p:nvPr userDrawn="1"/>
          </p:nvSpPr>
          <p:spPr>
            <a:xfrm rot="2305559" flipH="1" flipV="1">
              <a:off x="1788812" y="83703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 noChangeAspect="1"/>
            </p:cNvSpPr>
            <p:nvPr userDrawn="1"/>
          </p:nvSpPr>
          <p:spPr>
            <a:xfrm rot="2305559" flipH="1" flipV="1">
              <a:off x="1788812" y="835953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 userDrawn="1"/>
          </p:nvSpPr>
          <p:spPr>
            <a:xfrm rot="2305559" flipH="1" flipV="1">
              <a:off x="1903083" y="70197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rot="2305559" flipH="1" flipV="1">
              <a:off x="1903083" y="7008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 noChangeAspect="1"/>
            </p:cNvSpPr>
            <p:nvPr userDrawn="1"/>
          </p:nvSpPr>
          <p:spPr>
            <a:xfrm rot="2305559" flipH="1" flipV="1">
              <a:off x="2077952" y="60649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 noChangeAspect="1"/>
            </p:cNvSpPr>
            <p:nvPr userDrawn="1"/>
          </p:nvSpPr>
          <p:spPr>
            <a:xfrm rot="2305559" flipH="1" flipV="1">
              <a:off x="2077952" y="605419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 noChangeAspect="1"/>
            </p:cNvSpPr>
            <p:nvPr userDrawn="1"/>
          </p:nvSpPr>
          <p:spPr>
            <a:xfrm rot="2305559" flipH="1" flipV="1">
              <a:off x="2278938" y="70201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 noChangeAspect="1"/>
            </p:cNvSpPr>
            <p:nvPr userDrawn="1"/>
          </p:nvSpPr>
          <p:spPr>
            <a:xfrm rot="2305559" flipH="1" flipV="1">
              <a:off x="2278938" y="700936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 noChangeAspect="1"/>
            </p:cNvSpPr>
            <p:nvPr userDrawn="1"/>
          </p:nvSpPr>
          <p:spPr>
            <a:xfrm rot="2305559" flipH="1" flipV="1">
              <a:off x="2359128" y="84694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 noChangeAspect="1"/>
            </p:cNvSpPr>
            <p:nvPr userDrawn="1"/>
          </p:nvSpPr>
          <p:spPr>
            <a:xfrm rot="2305559" flipH="1" flipV="1">
              <a:off x="2359128" y="845862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 noChangeAspect="1"/>
            </p:cNvSpPr>
            <p:nvPr userDrawn="1"/>
          </p:nvSpPr>
          <p:spPr>
            <a:xfrm rot="2305559" flipH="1" flipV="1">
              <a:off x="2356903" y="119937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>
              <a:spLocks noChangeAspect="1"/>
            </p:cNvSpPr>
            <p:nvPr userDrawn="1"/>
          </p:nvSpPr>
          <p:spPr>
            <a:xfrm rot="2305559" flipH="1" flipV="1">
              <a:off x="2356903" y="1198295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>
              <a:spLocks noChangeAspect="1"/>
            </p:cNvSpPr>
            <p:nvPr userDrawn="1"/>
          </p:nvSpPr>
          <p:spPr>
            <a:xfrm rot="2305559" flipH="1" flipV="1">
              <a:off x="2430559" y="103139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>
              <a:spLocks noChangeAspect="1"/>
            </p:cNvSpPr>
            <p:nvPr userDrawn="1"/>
          </p:nvSpPr>
          <p:spPr>
            <a:xfrm rot="2305559" flipH="1" flipV="1">
              <a:off x="2430559" y="1030314"/>
              <a:ext cx="84626" cy="84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3" name="Rectangle 292"/>
          <p:cNvSpPr/>
          <p:nvPr userDrawn="1"/>
        </p:nvSpPr>
        <p:spPr>
          <a:xfrm>
            <a:off x="3123619" y="2057400"/>
            <a:ext cx="4092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spcAft>
                <a:spcPts val="300"/>
              </a:spcAft>
            </a:pPr>
            <a:r>
              <a:rPr lang="en-US" sz="1800" cap="smal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Hepatitis C Online</a:t>
            </a:r>
          </a:p>
        </p:txBody>
      </p:sp>
    </p:spTree>
    <p:extLst>
      <p:ext uri="{BB962C8B-B14F-4D97-AF65-F5344CB8AC3E}">
        <p14:creationId xmlns:p14="http://schemas.microsoft.com/office/powerpoint/2010/main" val="671851443"/>
      </p:ext>
    </p:extLst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9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Data/Image Slide One Line Title: click to add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-5856" y="2819400"/>
            <a:ext cx="9162288" cy="4038600"/>
          </a:xfrm>
          <a:prstGeom prst="rect">
            <a:avLst/>
          </a:prstGeom>
          <a:gradFill flip="none" rotWithShape="1">
            <a:gsLst>
              <a:gs pos="15000">
                <a:srgbClr val="DAE4DF"/>
              </a:gs>
              <a:gs pos="95000">
                <a:srgbClr val="757A7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2700" y="2683933"/>
            <a:ext cx="9186333" cy="176742"/>
            <a:chOff x="-12700" y="2683933"/>
            <a:chExt cx="9186333" cy="176742"/>
          </a:xfrm>
        </p:grpSpPr>
        <p:pic>
          <p:nvPicPr>
            <p:cNvPr id="13" name="Picture 12" descr="Membrane_Light.png"/>
            <p:cNvPicPr>
              <a:picLocks noChangeAspect="1"/>
            </p:cNvPicPr>
            <p:nvPr/>
          </p:nvPicPr>
          <p:blipFill rotWithShape="1">
            <a:blip r:embed="rId3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700" y="2694831"/>
              <a:ext cx="3276646" cy="165844"/>
            </a:xfrm>
            <a:prstGeom prst="rect">
              <a:avLst/>
            </a:prstGeom>
          </p:spPr>
        </p:pic>
        <p:pic>
          <p:nvPicPr>
            <p:cNvPr id="14" name="Picture 13" descr="Membrane_Light.png"/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56596" y="2694831"/>
              <a:ext cx="1651513" cy="165844"/>
            </a:xfrm>
            <a:prstGeom prst="rect">
              <a:avLst/>
            </a:prstGeom>
          </p:spPr>
        </p:pic>
        <p:pic>
          <p:nvPicPr>
            <p:cNvPr id="15" name="Picture 14" descr="Membrane_Light.png"/>
            <p:cNvPicPr>
              <a:picLocks noChangeAspect="1"/>
            </p:cNvPicPr>
            <p:nvPr/>
          </p:nvPicPr>
          <p:blipFill rotWithShape="1">
            <a:blip r:embed="rId3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90892" y="2694831"/>
              <a:ext cx="3276646" cy="165844"/>
            </a:xfrm>
            <a:prstGeom prst="rect">
              <a:avLst/>
            </a:prstGeom>
          </p:spPr>
        </p:pic>
        <p:pic>
          <p:nvPicPr>
            <p:cNvPr id="16" name="Picture 15" descr="Membrane_Light.png"/>
            <p:cNvPicPr>
              <a:picLocks noChangeAspect="1"/>
            </p:cNvPicPr>
            <p:nvPr/>
          </p:nvPicPr>
          <p:blipFill rotWithShape="1">
            <a:blip r:embed="rId8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6571"/>
            <a:stretch/>
          </p:blipFill>
          <p:spPr>
            <a:xfrm>
              <a:off x="8160188" y="2683933"/>
              <a:ext cx="1013445" cy="17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75138"/>
      </p:ext>
    </p:extLst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c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62288" cy="1773934"/>
          </a:xfrm>
          <a:prstGeom prst="rect">
            <a:avLst/>
          </a:prstGeom>
          <a:gradFill flip="none" rotWithShape="1">
            <a:gsLst>
              <a:gs pos="14000">
                <a:srgbClr val="DAE4DF">
                  <a:alpha val="30000"/>
                </a:srgbClr>
              </a:gs>
              <a:gs pos="95000">
                <a:srgbClr val="757A78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5856" y="1905001"/>
            <a:ext cx="9162288" cy="4980431"/>
          </a:xfrm>
          <a:prstGeom prst="rect">
            <a:avLst/>
          </a:prstGeom>
          <a:gradFill flip="none" rotWithShape="1">
            <a:gsLst>
              <a:gs pos="15000">
                <a:srgbClr val="DAE4DF"/>
              </a:gs>
              <a:gs pos="95000">
                <a:srgbClr val="757A7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2700" y="1752600"/>
            <a:ext cx="9186333" cy="176742"/>
            <a:chOff x="-12700" y="2683933"/>
            <a:chExt cx="9186333" cy="176742"/>
          </a:xfrm>
        </p:grpSpPr>
        <p:pic>
          <p:nvPicPr>
            <p:cNvPr id="13" name="Picture 12" descr="Membrane_Light.png"/>
            <p:cNvPicPr>
              <a:picLocks noChangeAspect="1"/>
            </p:cNvPicPr>
            <p:nvPr/>
          </p:nvPicPr>
          <p:blipFill rotWithShape="1">
            <a:blip r:embed="rId2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700" y="2694831"/>
              <a:ext cx="3276646" cy="165844"/>
            </a:xfrm>
            <a:prstGeom prst="rect">
              <a:avLst/>
            </a:prstGeom>
          </p:spPr>
        </p:pic>
        <p:pic>
          <p:nvPicPr>
            <p:cNvPr id="14" name="Picture 13" descr="Membrane_Light.png"/>
            <p:cNvPicPr>
              <a:picLocks noChangeAspect="1"/>
            </p:cNvPicPr>
            <p:nvPr/>
          </p:nvPicPr>
          <p:blipFill rotWithShape="1">
            <a:blip r:embed="rId4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56596" y="2694831"/>
              <a:ext cx="1651513" cy="165844"/>
            </a:xfrm>
            <a:prstGeom prst="rect">
              <a:avLst/>
            </a:prstGeom>
          </p:spPr>
        </p:pic>
        <p:pic>
          <p:nvPicPr>
            <p:cNvPr id="15" name="Picture 14" descr="Membrane_Light.png"/>
            <p:cNvPicPr>
              <a:picLocks noChangeAspect="1"/>
            </p:cNvPicPr>
            <p:nvPr/>
          </p:nvPicPr>
          <p:blipFill rotWithShape="1">
            <a:blip r:embed="rId2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90892" y="2694831"/>
              <a:ext cx="3276646" cy="165844"/>
            </a:xfrm>
            <a:prstGeom prst="rect">
              <a:avLst/>
            </a:prstGeom>
          </p:spPr>
        </p:pic>
        <p:pic>
          <p:nvPicPr>
            <p:cNvPr id="16" name="Picture 15" descr="Membrane_Light.png"/>
            <p:cNvPicPr>
              <a:picLocks noChangeAspect="1"/>
            </p:cNvPicPr>
            <p:nvPr/>
          </p:nvPicPr>
          <p:blipFill rotWithShape="1">
            <a:blip r:embed="rId7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6571"/>
            <a:stretch/>
          </p:blipFill>
          <p:spPr>
            <a:xfrm>
              <a:off x="8160188" y="2683933"/>
              <a:ext cx="1013445" cy="17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6873"/>
      </p:ext>
    </p:extLst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01" y="6461760"/>
            <a:ext cx="7382254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rgbClr val="28507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  <p:sp>
        <p:nvSpPr>
          <p:cNvPr id="9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Data/Image slide two line title: click to add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54219"/>
      </p:ext>
    </p:extLst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295401"/>
            <a:ext cx="9162288" cy="5590031"/>
          </a:xfrm>
          <a:prstGeom prst="rect">
            <a:avLst/>
          </a:prstGeom>
          <a:gradFill>
            <a:gsLst>
              <a:gs pos="0">
                <a:srgbClr val="194A5A"/>
              </a:gs>
              <a:gs pos="80000">
                <a:srgbClr val="24708B"/>
              </a:gs>
              <a:gs pos="100000">
                <a:srgbClr val="2E84A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22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10" name="Rectangle 9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13" name="Dodecagon 12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decagon 13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decagon 14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decagon 15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decagon 34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decagon 35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decagon 36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18" y="6461760"/>
            <a:ext cx="7388319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27498"/>
      </p:ext>
    </p:extLst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687324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10" name="Rectangle 9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13" name="Dodecagon 12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decagon 13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decagon 14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decagon 15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decagon 34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decagon 35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decagon 36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18" y="6461760"/>
            <a:ext cx="7388319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13818"/>
      </p:ext>
    </p:extLst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687324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10" name="Rectangle 9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13" name="Dodecagon 12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decagon 13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decagon 14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decagon 15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decagon 34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decagon 35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decagon 36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18" y="6461760"/>
            <a:ext cx="7388319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5856" y="2832089"/>
            <a:ext cx="9162288" cy="4038600"/>
          </a:xfrm>
          <a:prstGeom prst="rect">
            <a:avLst/>
          </a:prstGeom>
          <a:gradFill flip="none" rotWithShape="1">
            <a:gsLst>
              <a:gs pos="15000">
                <a:srgbClr val="DAE4DF"/>
              </a:gs>
              <a:gs pos="95000">
                <a:srgbClr val="757A7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Nucleus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486" y="4673600"/>
            <a:ext cx="9388705" cy="2221990"/>
          </a:xfrm>
          <a:prstGeom prst="rect">
            <a:avLst/>
          </a:prstGeom>
        </p:spPr>
      </p:pic>
      <p:grpSp>
        <p:nvGrpSpPr>
          <p:cNvPr id="67" name="Group 66"/>
          <p:cNvGrpSpPr/>
          <p:nvPr userDrawn="1"/>
        </p:nvGrpSpPr>
        <p:grpSpPr>
          <a:xfrm>
            <a:off x="-12700" y="2683933"/>
            <a:ext cx="9186333" cy="176742"/>
            <a:chOff x="-12700" y="2683933"/>
            <a:chExt cx="9186333" cy="176742"/>
          </a:xfrm>
        </p:grpSpPr>
        <p:pic>
          <p:nvPicPr>
            <p:cNvPr id="68" name="Picture 67" descr="Membrane_Light.png"/>
            <p:cNvPicPr>
              <a:picLocks noChangeAspect="1"/>
            </p:cNvPicPr>
            <p:nvPr/>
          </p:nvPicPr>
          <p:blipFill rotWithShape="1">
            <a:blip r:embed="rId4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2700" y="2694831"/>
              <a:ext cx="3276646" cy="165844"/>
            </a:xfrm>
            <a:prstGeom prst="rect">
              <a:avLst/>
            </a:prstGeom>
          </p:spPr>
        </p:pic>
        <p:pic>
          <p:nvPicPr>
            <p:cNvPr id="69" name="Picture 68" descr="Membrane_Light.png"/>
            <p:cNvPicPr>
              <a:picLocks noChangeAspect="1"/>
            </p:cNvPicPr>
            <p:nvPr/>
          </p:nvPicPr>
          <p:blipFill rotWithShape="1">
            <a:blip r:embed="rId6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56596" y="2694831"/>
              <a:ext cx="1651513" cy="165844"/>
            </a:xfrm>
            <a:prstGeom prst="rect">
              <a:avLst/>
            </a:prstGeom>
          </p:spPr>
        </p:pic>
        <p:pic>
          <p:nvPicPr>
            <p:cNvPr id="70" name="Picture 69" descr="Membrane_Light.png"/>
            <p:cNvPicPr>
              <a:picLocks noChangeAspect="1"/>
            </p:cNvPicPr>
            <p:nvPr/>
          </p:nvPicPr>
          <p:blipFill rotWithShape="1">
            <a:blip r:embed="rId4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90892" y="2694831"/>
              <a:ext cx="3276646" cy="165844"/>
            </a:xfrm>
            <a:prstGeom prst="rect">
              <a:avLst/>
            </a:prstGeom>
          </p:spPr>
        </p:pic>
        <p:pic>
          <p:nvPicPr>
            <p:cNvPr id="71" name="Picture 70" descr="Membrane_Light.png"/>
            <p:cNvPicPr>
              <a:picLocks noChangeAspect="1"/>
            </p:cNvPicPr>
            <p:nvPr/>
          </p:nvPicPr>
          <p:blipFill rotWithShape="1">
            <a:blip r:embed="rId9" cstate="print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6571"/>
            <a:stretch/>
          </p:blipFill>
          <p:spPr>
            <a:xfrm>
              <a:off x="8160188" y="2683933"/>
              <a:ext cx="1013445" cy="17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66962"/>
      </p:ext>
    </p:extLst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828798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5029202"/>
            <a:ext cx="9157371" cy="1828798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 userDrawn="1"/>
        </p:nvSpPr>
        <p:spPr>
          <a:xfrm>
            <a:off x="0" y="1828800"/>
            <a:ext cx="9143999" cy="3200400"/>
          </a:xfrm>
          <a:prstGeom prst="rect">
            <a:avLst/>
          </a:prstGeom>
          <a:solidFill>
            <a:srgbClr val="F0EADC"/>
          </a:solidFill>
        </p:spPr>
        <p:txBody>
          <a:bodyPr t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01" y="2705100"/>
            <a:ext cx="8686800" cy="1457706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ctr">
              <a:lnSpc>
                <a:spcPts val="3600"/>
              </a:lnSpc>
              <a:spcBef>
                <a:spcPts val="800"/>
              </a:spcBef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5040312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" y="1822978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9" name="Rectangle 8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decagon 17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decagon 18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decagon 19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decagon 20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decagon 21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decagon 22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decagon 23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5" name="Title 1"/>
          <p:cNvSpPr txBox="1">
            <a:spLocks/>
          </p:cNvSpPr>
          <p:nvPr userDrawn="1"/>
        </p:nvSpPr>
        <p:spPr>
          <a:xfrm>
            <a:off x="228600" y="-4763"/>
            <a:ext cx="8610600" cy="309563"/>
          </a:xfrm>
          <a:prstGeom prst="rect">
            <a:avLst/>
          </a:prstGeom>
        </p:spPr>
        <p:txBody>
          <a:bodyPr t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solidFill>
                <a:srgbClr val="D3E5FF"/>
              </a:solidFill>
            </a:endParaRPr>
          </a:p>
        </p:txBody>
      </p:sp>
      <p:sp>
        <p:nvSpPr>
          <p:cNvPr id="6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-9525"/>
            <a:ext cx="8839200" cy="304800"/>
          </a:xfrm>
          <a:prstGeom prst="rect">
            <a:avLst/>
          </a:prstGeom>
        </p:spPr>
        <p:txBody>
          <a:bodyPr lIns="274320" anchor="b">
            <a:normAutofit/>
          </a:bodyPr>
          <a:lstStyle>
            <a:lvl1pPr marL="0" indent="0">
              <a:buNone/>
              <a:defRPr sz="1200" b="0" baseline="0">
                <a:solidFill>
                  <a:srgbClr val="D3E5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TOPIC (OPTIONAL)</a:t>
            </a:r>
          </a:p>
        </p:txBody>
      </p:sp>
    </p:spTree>
    <p:extLst>
      <p:ext uri="{BB962C8B-B14F-4D97-AF65-F5344CB8AC3E}">
        <p14:creationId xmlns:p14="http://schemas.microsoft.com/office/powerpoint/2010/main" val="46119431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82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1" y="3276600"/>
            <a:ext cx="8077200" cy="1238250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ctr">
              <a:defRPr sz="3200" b="0" cap="none">
                <a:solidFill>
                  <a:srgbClr val="003A78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1" y="2476500"/>
            <a:ext cx="8077200" cy="790576"/>
          </a:xfrm>
          <a:prstGeom prst="rect">
            <a:avLst/>
          </a:prstGeom>
        </p:spPr>
        <p:txBody>
          <a:bodyPr bIns="0" anchor="b"/>
          <a:lstStyle>
            <a:lvl1pPr marL="0" indent="0" algn="ctr">
              <a:buNone/>
              <a:defRPr sz="2000" cap="small" baseline="0">
                <a:solidFill>
                  <a:srgbClr val="003A7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HEADER TEXT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5029202"/>
            <a:ext cx="9157371" cy="182879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" y="5040312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" y="1822978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11" name="Rectangle 10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20" name="Dodecagon 19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decagon 20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decagon 21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decagon 22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decagon 23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decagon 34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decagon 35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decagon 36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600325"/>
            <a:ext cx="3657600" cy="685800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defRPr sz="3200" b="0" cap="none">
                <a:solidFill>
                  <a:srgbClr val="003A78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028825"/>
            <a:ext cx="3657600" cy="533400"/>
          </a:xfrm>
          <a:prstGeom prst="rect">
            <a:avLst/>
          </a:prstGeom>
        </p:spPr>
        <p:txBody>
          <a:bodyPr bIns="0" anchor="b"/>
          <a:lstStyle>
            <a:lvl1pPr marL="0" indent="0" algn="l">
              <a:buNone/>
              <a:defRPr sz="2400" cap="small" baseline="0">
                <a:solidFill>
                  <a:srgbClr val="003A7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25" y="3429002"/>
            <a:ext cx="4572001" cy="1612899"/>
          </a:xfrm>
          <a:prstGeom prst="rect">
            <a:avLst/>
          </a:prstGeom>
          <a:solidFill>
            <a:srgbClr val="F0EADC"/>
          </a:solidFill>
          <a:ln>
            <a:solidFill>
              <a:srgbClr val="78A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88933" y="1828800"/>
            <a:ext cx="4572001" cy="1581150"/>
          </a:xfrm>
          <a:prstGeom prst="rect">
            <a:avLst/>
          </a:prstGeom>
          <a:solidFill>
            <a:srgbClr val="F0EADC"/>
          </a:solidFill>
          <a:ln>
            <a:solidFill>
              <a:srgbClr val="78A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76800" y="3581400"/>
            <a:ext cx="3962400" cy="1219200"/>
          </a:xfrm>
          <a:prstGeom prst="rect">
            <a:avLst/>
          </a:prstGeom>
        </p:spPr>
        <p:txBody>
          <a:bodyPr/>
          <a:lstStyle>
            <a:lvl1pPr marL="228600" indent="-228600">
              <a:defRPr sz="2000">
                <a:solidFill>
                  <a:srgbClr val="003A78"/>
                </a:solidFill>
              </a:defRPr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8" name="Picture 1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828798"/>
          </a:xfrm>
          <a:prstGeom prst="rect">
            <a:avLst/>
          </a:prstGeom>
        </p:spPr>
      </p:pic>
      <p:sp>
        <p:nvSpPr>
          <p:cNvPr id="19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1822978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5029202"/>
            <a:ext cx="9157371" cy="1828798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1" y="5040312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16" name="Rectangle 15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decagon 34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decagon 35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decagon 36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odecagon 37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odecagon 38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odecagon 39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odecagon 40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decagon 41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odecagon 42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828798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5029202"/>
            <a:ext cx="9157371" cy="1828798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 userDrawn="1"/>
        </p:nvSpPr>
        <p:spPr>
          <a:xfrm>
            <a:off x="0" y="2794000"/>
            <a:ext cx="9143999" cy="1295400"/>
          </a:xfrm>
          <a:prstGeom prst="rect">
            <a:avLst/>
          </a:prstGeom>
          <a:solidFill>
            <a:srgbClr val="F0EADC"/>
          </a:solidFill>
        </p:spPr>
        <p:txBody>
          <a:bodyPr t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01" y="2806700"/>
            <a:ext cx="8686800" cy="1274826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5040312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" y="1822978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9" name="Rectangle 8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decagon 17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decagon 18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decagon 19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decagon 20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decagon 21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decagon 22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decagon 23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87319"/>
      </p:ext>
    </p:extLst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828798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5029202"/>
            <a:ext cx="9157371" cy="1828798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 userDrawn="1"/>
        </p:nvSpPr>
        <p:spPr>
          <a:xfrm>
            <a:off x="0" y="1828800"/>
            <a:ext cx="9143999" cy="3200400"/>
          </a:xfrm>
          <a:prstGeom prst="rect">
            <a:avLst/>
          </a:prstGeom>
          <a:solidFill>
            <a:srgbClr val="F0EADC"/>
          </a:solidFill>
        </p:spPr>
        <p:txBody>
          <a:bodyPr t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01" y="2705100"/>
            <a:ext cx="8686800" cy="1457706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ctr">
              <a:lnSpc>
                <a:spcPts val="3600"/>
              </a:lnSpc>
              <a:spcBef>
                <a:spcPts val="800"/>
              </a:spcBef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5040312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" y="1822978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7740233" y="6336972"/>
            <a:ext cx="1399539" cy="494594"/>
            <a:chOff x="7740233" y="6336972"/>
            <a:chExt cx="1399539" cy="494594"/>
          </a:xfrm>
        </p:grpSpPr>
        <p:sp>
          <p:nvSpPr>
            <p:cNvPr id="9" name="Rectangle 8"/>
            <p:cNvSpPr/>
            <p:nvPr/>
          </p:nvSpPr>
          <p:spPr>
            <a:xfrm>
              <a:off x="7994114" y="63369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dirty="0" smtClean="0">
                  <a:solidFill>
                    <a:srgbClr val="FFFFFF"/>
                  </a:solidFill>
                  <a:latin typeface="Myriad Pro"/>
                  <a:cs typeface="Myriad Pro"/>
                </a:rPr>
                <a:t>Hepatitis</a:t>
              </a:r>
              <a:endParaRPr lang="en-US" sz="1800" b="0" dirty="0">
                <a:solidFill>
                  <a:srgbClr val="FFFFFF"/>
                </a:solidFill>
                <a:latin typeface="Myriad Pro"/>
                <a:cs typeface="Myriad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02609" y="65267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25858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25858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40233" y="6413546"/>
              <a:ext cx="354457" cy="350649"/>
              <a:chOff x="7752933" y="6426246"/>
              <a:chExt cx="354457" cy="350649"/>
            </a:xfrm>
          </p:grpSpPr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decagon 17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decagon 18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decagon 19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decagon 20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decagon 21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decagon 22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decagon 23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decagon 25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decagon 26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decagon 27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odecagon 28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decagon 29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odecagon 30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decagon 31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odecagon 32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decagon 33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5" name="Title 1"/>
          <p:cNvSpPr txBox="1">
            <a:spLocks/>
          </p:cNvSpPr>
          <p:nvPr userDrawn="1"/>
        </p:nvSpPr>
        <p:spPr>
          <a:xfrm>
            <a:off x="228600" y="-4763"/>
            <a:ext cx="8610600" cy="309563"/>
          </a:xfrm>
          <a:prstGeom prst="rect">
            <a:avLst/>
          </a:prstGeom>
        </p:spPr>
        <p:txBody>
          <a:bodyPr t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solidFill>
                <a:srgbClr val="D3E5FF"/>
              </a:solidFill>
            </a:endParaRPr>
          </a:p>
        </p:txBody>
      </p:sp>
      <p:sp>
        <p:nvSpPr>
          <p:cNvPr id="6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-9525"/>
            <a:ext cx="8839200" cy="304800"/>
          </a:xfrm>
          <a:prstGeom prst="rect">
            <a:avLst/>
          </a:prstGeom>
        </p:spPr>
        <p:txBody>
          <a:bodyPr lIns="274320" anchor="b">
            <a:normAutofit/>
          </a:bodyPr>
          <a:lstStyle>
            <a:lvl1pPr marL="0" indent="0">
              <a:buNone/>
              <a:defRPr sz="1200" b="0" baseline="0">
                <a:solidFill>
                  <a:srgbClr val="D3E5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TOPIC (OPTIONAL)</a:t>
            </a:r>
          </a:p>
        </p:txBody>
      </p:sp>
    </p:spTree>
    <p:extLst>
      <p:ext uri="{BB962C8B-B14F-4D97-AF65-F5344CB8AC3E}">
        <p14:creationId xmlns:p14="http://schemas.microsoft.com/office/powerpoint/2010/main" val="4042289336"/>
      </p:ext>
    </p:extLst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14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Text Slide: 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3850" y="1587500"/>
            <a:ext cx="8515350" cy="480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indent="-228600">
              <a:lnSpc>
                <a:spcPts val="2800"/>
              </a:lnSpc>
              <a:spcBef>
                <a:spcPts val="800"/>
              </a:spcBef>
              <a:buClr>
                <a:schemeClr val="tx2"/>
              </a:buClr>
              <a:defRPr sz="2400">
                <a:solidFill>
                  <a:srgbClr val="000000"/>
                </a:solidFill>
              </a:defRPr>
            </a:lvl1pPr>
            <a:lvl2pPr marL="400050" indent="-171450">
              <a:lnSpc>
                <a:spcPts val="28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-"/>
              <a:defRPr sz="2400">
                <a:solidFill>
                  <a:srgbClr val="000000"/>
                </a:solidFill>
              </a:defRPr>
            </a:lvl2pPr>
            <a:lvl3pPr>
              <a:lnSpc>
                <a:spcPts val="2800"/>
              </a:lnSpc>
              <a:spcBef>
                <a:spcPts val="800"/>
              </a:spcBef>
              <a:defRPr sz="1600">
                <a:solidFill>
                  <a:srgbClr val="000000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first level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01" y="6461760"/>
            <a:ext cx="7382254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rgbClr val="28507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ata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14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Text and Data/Image Slide: 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3850" y="1587500"/>
            <a:ext cx="4095750" cy="480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indent="-228600">
              <a:lnSpc>
                <a:spcPts val="2800"/>
              </a:lnSpc>
              <a:spcBef>
                <a:spcPts val="800"/>
              </a:spcBef>
              <a:buClr>
                <a:schemeClr val="tx2"/>
              </a:buClr>
              <a:defRPr sz="2400">
                <a:solidFill>
                  <a:srgbClr val="000000"/>
                </a:solidFill>
              </a:defRPr>
            </a:lvl1pPr>
            <a:lvl2pPr marL="400050" indent="-171450">
              <a:lnSpc>
                <a:spcPts val="28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-"/>
              <a:defRPr sz="2400">
                <a:solidFill>
                  <a:srgbClr val="000000"/>
                </a:solidFill>
              </a:defRPr>
            </a:lvl2pPr>
            <a:lvl3pPr>
              <a:lnSpc>
                <a:spcPts val="2800"/>
              </a:lnSpc>
              <a:spcBef>
                <a:spcPts val="800"/>
              </a:spcBef>
              <a:defRPr sz="1600">
                <a:solidFill>
                  <a:srgbClr val="000000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first level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01" y="6461760"/>
            <a:ext cx="7382254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rgbClr val="28507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60036"/>
      </p:ext>
    </p:extLst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01" y="6461760"/>
            <a:ext cx="7382254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rgbClr val="28507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  <p:sp>
        <p:nvSpPr>
          <p:cNvPr id="9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Data/Image Slide One Line Title: click to add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371" cy="1280160"/>
          </a:xfrm>
          <a:prstGeom prst="rect">
            <a:avLst/>
          </a:prstGeom>
        </p:spPr>
      </p:pic>
      <p:sp>
        <p:nvSpPr>
          <p:cNvPr id="16" name="Text Placeholder 19"/>
          <p:cNvSpPr>
            <a:spLocks/>
          </p:cNvSpPr>
          <p:nvPr userDrawn="1"/>
        </p:nvSpPr>
        <p:spPr bwMode="invGray">
          <a:xfrm>
            <a:off x="0" y="-12701"/>
            <a:ext cx="9162288" cy="316990"/>
          </a:xfrm>
          <a:prstGeom prst="rect">
            <a:avLst/>
          </a:prstGeom>
          <a:solidFill>
            <a:srgbClr val="002B3E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 defTabSz="457200">
              <a:lnSpc>
                <a:spcPct val="60000"/>
              </a:lnSpc>
              <a:buClr>
                <a:srgbClr val="7592A4"/>
              </a:buClr>
              <a:buFont typeface="Arial" pitchFamily="-110" charset="0"/>
              <a:buNone/>
            </a:pPr>
            <a:endParaRPr lang="en-US" sz="14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04800"/>
            <a:ext cx="8515350" cy="990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 Slide: click to add title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invGray">
          <a:xfrm>
            <a:off x="-5588" y="1386845"/>
            <a:ext cx="9162288" cy="365755"/>
          </a:xfrm>
          <a:prstGeom prst="rect">
            <a:avLst/>
          </a:prstGeom>
          <a:solidFill>
            <a:srgbClr val="5A646E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lnSpc>
                <a:spcPct val="85000"/>
              </a:lnSpc>
            </a:pPr>
            <a:endParaRPr lang="en-US" sz="2000" dirty="0">
              <a:solidFill>
                <a:schemeClr val="bg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0" y="1386843"/>
            <a:ext cx="9144000" cy="3596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04818" y="6461760"/>
            <a:ext cx="7388319" cy="32004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400" b="1">
                <a:solidFill>
                  <a:srgbClr val="28507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Source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" y="1282700"/>
            <a:ext cx="9158733" cy="1588"/>
          </a:xfrm>
          <a:prstGeom prst="line">
            <a:avLst/>
          </a:prstGeom>
          <a:ln w="254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7740233" y="6336972"/>
            <a:ext cx="1399539" cy="494594"/>
            <a:chOff x="7752933" y="6349672"/>
            <a:chExt cx="1399539" cy="494594"/>
          </a:xfrm>
        </p:grpSpPr>
        <p:sp>
          <p:nvSpPr>
            <p:cNvPr id="5" name="Rectangle 4"/>
            <p:cNvSpPr/>
            <p:nvPr/>
          </p:nvSpPr>
          <p:spPr>
            <a:xfrm>
              <a:off x="8006814" y="6349672"/>
              <a:ext cx="1136904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1B2328"/>
                  </a:solidFill>
                  <a:latin typeface="Myriad Pro"/>
                  <a:cs typeface="Myriad Pro"/>
                </a:rPr>
                <a:t>Hepatitis</a:t>
              </a:r>
              <a:endParaRPr lang="en-US" sz="1800" dirty="0">
                <a:solidFill>
                  <a:srgbClr val="1B2328"/>
                </a:solidFill>
                <a:latin typeface="Myriad Pro"/>
                <a:cs typeface="Myriad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115309" y="6539466"/>
              <a:ext cx="1037163" cy="3048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rgbClr val="CE3729"/>
                  </a:solidFill>
                  <a:latin typeface="Myriad Pro"/>
                  <a:cs typeface="Myriad Pro"/>
                </a:rPr>
                <a:t>web study</a:t>
              </a:r>
              <a:endParaRPr lang="en-US" sz="1300" dirty="0">
                <a:solidFill>
                  <a:srgbClr val="CE3729"/>
                </a:solidFill>
                <a:latin typeface="Myriad Pro"/>
                <a:cs typeface="Myriad Pro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752933" y="6426246"/>
              <a:ext cx="354457" cy="350649"/>
              <a:chOff x="7752933" y="6426246"/>
              <a:chExt cx="354457" cy="350649"/>
            </a:xfrm>
          </p:grpSpPr>
          <p:sp>
            <p:nvSpPr>
              <p:cNvPr id="8" name="Dodecagon 7"/>
              <p:cNvSpPr>
                <a:spLocks noChangeAspect="1"/>
              </p:cNvSpPr>
              <p:nvPr/>
            </p:nvSpPr>
            <p:spPr>
              <a:xfrm>
                <a:off x="7921208" y="64262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odecagon 8"/>
              <p:cNvSpPr>
                <a:spLocks noChangeAspect="1"/>
              </p:cNvSpPr>
              <p:nvPr/>
            </p:nvSpPr>
            <p:spPr>
              <a:xfrm>
                <a:off x="785770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odecagon 9"/>
              <p:cNvSpPr>
                <a:spLocks noChangeAspect="1"/>
              </p:cNvSpPr>
              <p:nvPr/>
            </p:nvSpPr>
            <p:spPr>
              <a:xfrm>
                <a:off x="7978358" y="64389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decagon 10"/>
              <p:cNvSpPr>
                <a:spLocks noChangeAspect="1"/>
              </p:cNvSpPr>
              <p:nvPr/>
            </p:nvSpPr>
            <p:spPr>
              <a:xfrm>
                <a:off x="8032333" y="64719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decagon 11"/>
              <p:cNvSpPr>
                <a:spLocks noChangeAspect="1"/>
              </p:cNvSpPr>
              <p:nvPr/>
            </p:nvSpPr>
            <p:spPr>
              <a:xfrm>
                <a:off x="8068529" y="6525942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decagon 12"/>
              <p:cNvSpPr>
                <a:spLocks noChangeAspect="1"/>
              </p:cNvSpPr>
              <p:nvPr/>
            </p:nvSpPr>
            <p:spPr>
              <a:xfrm>
                <a:off x="8079958" y="65862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odecagon 13"/>
              <p:cNvSpPr>
                <a:spLocks noChangeAspect="1"/>
              </p:cNvSpPr>
              <p:nvPr/>
            </p:nvSpPr>
            <p:spPr>
              <a:xfrm>
                <a:off x="7806908" y="64738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decagon 14"/>
              <p:cNvSpPr>
                <a:spLocks noChangeAspect="1"/>
              </p:cNvSpPr>
              <p:nvPr/>
            </p:nvSpPr>
            <p:spPr>
              <a:xfrm>
                <a:off x="8067258" y="66516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decagon 15"/>
              <p:cNvSpPr>
                <a:spLocks noChangeAspect="1"/>
              </p:cNvSpPr>
              <p:nvPr/>
            </p:nvSpPr>
            <p:spPr>
              <a:xfrm>
                <a:off x="7768808" y="65278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decagon 16"/>
              <p:cNvSpPr>
                <a:spLocks noChangeAspect="1"/>
              </p:cNvSpPr>
              <p:nvPr/>
            </p:nvSpPr>
            <p:spPr>
              <a:xfrm>
                <a:off x="8035508" y="67056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decagon 17"/>
              <p:cNvSpPr>
                <a:spLocks noChangeAspect="1"/>
              </p:cNvSpPr>
              <p:nvPr/>
            </p:nvSpPr>
            <p:spPr>
              <a:xfrm>
                <a:off x="7981533" y="6738667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decagon 18"/>
              <p:cNvSpPr>
                <a:spLocks noChangeAspect="1"/>
              </p:cNvSpPr>
              <p:nvPr/>
            </p:nvSpPr>
            <p:spPr>
              <a:xfrm>
                <a:off x="7921208" y="6749463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decagon 19"/>
              <p:cNvSpPr>
                <a:spLocks noChangeAspect="1"/>
              </p:cNvSpPr>
              <p:nvPr/>
            </p:nvSpPr>
            <p:spPr>
              <a:xfrm>
                <a:off x="7857708" y="6740571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decagon 20"/>
              <p:cNvSpPr>
                <a:spLocks noChangeAspect="1"/>
              </p:cNvSpPr>
              <p:nvPr/>
            </p:nvSpPr>
            <p:spPr>
              <a:xfrm>
                <a:off x="7803733" y="6703104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decagon 21"/>
              <p:cNvSpPr>
                <a:spLocks noChangeAspect="1"/>
              </p:cNvSpPr>
              <p:nvPr/>
            </p:nvSpPr>
            <p:spPr>
              <a:xfrm>
                <a:off x="7752933" y="659134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decagon 22"/>
              <p:cNvSpPr>
                <a:spLocks noChangeAspect="1"/>
              </p:cNvSpPr>
              <p:nvPr/>
            </p:nvSpPr>
            <p:spPr>
              <a:xfrm>
                <a:off x="7768808" y="6648496"/>
                <a:ext cx="27432" cy="27432"/>
              </a:xfrm>
              <a:prstGeom prst="dodecagon">
                <a:avLst/>
              </a:prstGeom>
              <a:solidFill>
                <a:srgbClr val="659C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decagon 23"/>
              <p:cNvSpPr>
                <a:spLocks noChangeAspect="1"/>
              </p:cNvSpPr>
              <p:nvPr/>
            </p:nvSpPr>
            <p:spPr>
              <a:xfrm>
                <a:off x="7886283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decagon 24"/>
              <p:cNvSpPr>
                <a:spLocks noChangeAspect="1"/>
              </p:cNvSpPr>
              <p:nvPr/>
            </p:nvSpPr>
            <p:spPr>
              <a:xfrm>
                <a:off x="7952958" y="6581821"/>
                <a:ext cx="32004" cy="32004"/>
              </a:xfrm>
              <a:prstGeom prst="dodecagon">
                <a:avLst/>
              </a:prstGeom>
              <a:solidFill>
                <a:srgbClr val="CB392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2305559" flipH="1" flipV="1">
                <a:off x="7916243" y="6531622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2305559" flipH="1" flipV="1">
                <a:off x="7919418" y="6635339"/>
                <a:ext cx="32004" cy="320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2305559" flipH="1" flipV="1">
                <a:off x="7984834" y="6622301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2305559" flipH="1" flipV="1">
                <a:off x="7861009" y="6628063"/>
                <a:ext cx="27432" cy="2743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 rot="2305559" flipH="1" flipV="1">
                <a:off x="7948196" y="66901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2305559" flipH="1" flipV="1">
                <a:off x="7948196" y="66897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2305559" flipH="1" flipV="1">
                <a:off x="7884228" y="669117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 rot="2305559" flipH="1" flipV="1">
                <a:off x="7884228" y="669082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2305559" flipH="1" flipV="1">
                <a:off x="7826609" y="666048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 rot="2305559" flipH="1" flipV="1">
                <a:off x="7826609" y="666013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 rot="2305559" flipH="1" flipV="1">
                <a:off x="7806844" y="660121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 rot="2305559" flipH="1" flipV="1">
                <a:off x="7806844" y="6600864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 rot="2305559" flipH="1" flipV="1">
                <a:off x="7822719" y="654829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2305559" flipH="1" flipV="1">
                <a:off x="7822719" y="6547945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2305559" flipH="1" flipV="1">
                <a:off x="7859761" y="6504897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2305559" flipH="1" flipV="1">
                <a:off x="7859761" y="6504550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2305559" flipH="1" flipV="1">
                <a:off x="7916446" y="64742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2305559" flipH="1" flipV="1">
                <a:off x="7916446" y="64738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 rot="2305559" flipH="1" flipV="1">
                <a:off x="7981597" y="650490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 rot="2305559" flipH="1" flipV="1">
                <a:off x="7981597" y="6504562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rot="2305559" flipH="1" flipV="1">
                <a:off x="8007591" y="655147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 rot="2305559" flipH="1" flipV="1">
                <a:off x="8007591" y="6551129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2305559" flipH="1" flipV="1">
                <a:off x="8006870" y="6664718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2305559" flipH="1" flipV="1">
                <a:off x="8006870" y="6664371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 rot="2305559" flipH="1" flipV="1">
                <a:off x="8030746" y="6610743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659CAB"/>
                  </a:gs>
                  <a:gs pos="1000">
                    <a:srgbClr val="CB392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2305559" flipH="1" flipV="1">
                <a:off x="8030746" y="6610396"/>
                <a:ext cx="27432" cy="270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59CAB">
                      <a:alpha val="72000"/>
                    </a:srgbClr>
                  </a:gs>
                  <a:gs pos="1000">
                    <a:srgbClr val="CB392D">
                      <a:alpha val="7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3" r:id="rId2"/>
    <p:sldLayoutId id="2147483664" r:id="rId3"/>
    <p:sldLayoutId id="2147483686" r:id="rId4"/>
    <p:sldLayoutId id="2147483697" r:id="rId5"/>
    <p:sldLayoutId id="2147483665" r:id="rId6"/>
    <p:sldLayoutId id="2147483689" r:id="rId7"/>
    <p:sldLayoutId id="2147483666" r:id="rId8"/>
    <p:sldLayoutId id="2147483668" r:id="rId9"/>
    <p:sldLayoutId id="2147483692" r:id="rId10"/>
    <p:sldLayoutId id="2147483694" r:id="rId11"/>
    <p:sldLayoutId id="2147483688" r:id="rId12"/>
    <p:sldLayoutId id="2147483687" r:id="rId13"/>
    <p:sldLayoutId id="2147483690" r:id="rId14"/>
    <p:sldLayoutId id="2147483693" r:id="rId15"/>
    <p:sldLayoutId id="2147483699" r:id="rId16"/>
  </p:sldLayoutIdLst>
  <p:transition xmlns:p14="http://schemas.microsoft.com/office/powerpoint/2010/main" spd="slow"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hepatitisc.uw.edu" TargetMode="External"/><Relationship Id="rId3" Type="http://schemas.openxmlformats.org/officeDocument/2006/relationships/hyperlink" Target="http://depts.washington.edu/hepstud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Simeprevir</a:t>
            </a:r>
            <a:r>
              <a:rPr lang="en-US" sz="2800" dirty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Sofosbuvir</a:t>
            </a:r>
            <a:r>
              <a:rPr lang="en-US" sz="2800" dirty="0" smtClean="0"/>
              <a:t> in GT1 without Cirrhosis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OPTIMIST-1 Trial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 3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512" y="1828801"/>
            <a:ext cx="9180577" cy="371855"/>
          </a:xfrm>
          <a:prstGeom prst="rect">
            <a:avLst/>
          </a:prstGeom>
          <a:solidFill>
            <a:srgbClr val="8B8E5E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Treatment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Naïve and Treatment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Experienced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3512" y="4612507"/>
            <a:ext cx="9180577" cy="417573"/>
          </a:xfrm>
          <a:prstGeom prst="rect">
            <a:avLst/>
          </a:prstGeom>
          <a:solidFill>
            <a:srgbClr val="8B8E5E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400" dirty="0" err="1" smtClean="0"/>
              <a:t>Kwo</a:t>
            </a:r>
            <a:r>
              <a:rPr lang="en-US" sz="1400" dirty="0" smtClean="0"/>
              <a:t> P</a:t>
            </a:r>
            <a:r>
              <a:rPr lang="en-US" sz="1400" dirty="0" smtClean="0">
                <a:latin typeface="Arial" pitchFamily="22" charset="0"/>
              </a:rPr>
              <a:t>, </a:t>
            </a:r>
            <a:r>
              <a:rPr lang="en-US" sz="1400" dirty="0">
                <a:latin typeface="Arial" pitchFamily="22" charset="0"/>
              </a:rPr>
              <a:t>et al. </a:t>
            </a:r>
            <a:r>
              <a:rPr lang="en-US" sz="1400" dirty="0" smtClean="0"/>
              <a:t>Hepatology. 2016:64:370-80.</a:t>
            </a:r>
            <a:endParaRPr lang="en-US" sz="1400" dirty="0">
              <a:latin typeface="Arial" pitchFamily="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617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/>
              <a:t>Kwo</a:t>
            </a:r>
            <a:r>
              <a:rPr lang="en-US" dirty="0"/>
              <a:t> P</a:t>
            </a:r>
            <a:r>
              <a:rPr lang="en-US" dirty="0">
                <a:latin typeface="Arial" pitchFamily="22" charset="0"/>
              </a:rPr>
              <a:t>, et al. </a:t>
            </a:r>
            <a:r>
              <a:rPr lang="en-US" dirty="0"/>
              <a:t>Hepatology. 2016:64:370-80.</a:t>
            </a:r>
            <a:endParaRPr lang="en-US" dirty="0">
              <a:latin typeface="Arial" pitchFamily="2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Simeprevir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Sofosbuvir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HCV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GT 1 without Cirrhosis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OPTIMIST-1 Trial: Study Features</a:t>
            </a:r>
            <a:endParaRPr lang="en-US" sz="2400" dirty="0"/>
          </a:p>
        </p:txBody>
      </p:sp>
      <p:graphicFrame>
        <p:nvGraphicFramePr>
          <p:cNvPr id="3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2655"/>
              </p:ext>
            </p:extLst>
          </p:nvPr>
        </p:nvGraphicFramePr>
        <p:xfrm>
          <a:off x="509587" y="1447800"/>
          <a:ext cx="8124825" cy="48768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24825"/>
              </a:tblGrid>
              <a:tr h="29051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ts val="21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592A4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108" charset="-128"/>
                          <a:cs typeface="Arial"/>
                        </a:rPr>
                        <a:t>OPTIMIST 1 Trial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pitchFamily="-108" charset="-128"/>
                          <a:cs typeface="Arial"/>
                        </a:rPr>
                        <a:t>: Features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pitchFamily="-108" charset="-128"/>
                        <a:cs typeface="Arial"/>
                      </a:endParaRPr>
                    </a:p>
                  </a:txBody>
                  <a:tcPr marL="182880" marR="88898" marT="50005" marB="500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6772"/>
                    </a:solidFill>
                  </a:tcPr>
                </a:tc>
              </a:tr>
              <a:tr h="4510090">
                <a:tc>
                  <a:txBody>
                    <a:bodyPr/>
                    <a:lstStyle/>
                    <a:p>
                      <a:pPr marL="192024" marR="0" lvl="0" indent="-192024" algn="l" defTabSz="457200" rtl="0" eaLnBrk="1" fontAlgn="base" latinLnBrk="0" hangingPunct="1">
                        <a:lnSpc>
                          <a:spcPts val="21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126B8F"/>
                        </a:buClr>
                        <a:buSzPct val="9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 pitchFamily="22" charset="0"/>
                          <a:cs typeface="+mn-cs"/>
                        </a:rPr>
                        <a:t>Design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22" charset="0"/>
                          <a:cs typeface="+mn-cs"/>
                        </a:rPr>
                        <a:t>: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  <a:cs typeface="+mn-c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22" charset="0"/>
                          <a:cs typeface="+mn-cs"/>
                        </a:rPr>
                        <a:t>Randomized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, phase 3, open-label, trial evaluating the safety and efficacy of sofosbuvir plus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simeprevir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 for 8 or 12 weeks in treatment-naive or treatment-experienced HCV genotype 1 patients without cirrhosis</a:t>
                      </a:r>
                    </a:p>
                    <a:p>
                      <a:pPr marL="192024" marR="0" lvl="0" indent="-192024" algn="l" defTabSz="457200" rtl="0" eaLnBrk="1" fontAlgn="base" latinLnBrk="0" hangingPunct="1">
                        <a:lnSpc>
                          <a:spcPts val="21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126B8F"/>
                        </a:buClr>
                        <a:buSzPct val="9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Setting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: Multicenter in United States and Canada</a:t>
                      </a:r>
                    </a:p>
                    <a:p>
                      <a:pPr marL="192024" marR="0" lvl="0" indent="-192024" algn="l" defTabSz="457200" rtl="0" eaLnBrk="1" fontAlgn="base" latinLnBrk="0" hangingPunct="1">
                        <a:lnSpc>
                          <a:spcPts val="21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126B8F"/>
                        </a:buClr>
                        <a:buSzPct val="9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Entry Criteria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/>
                      </a:r>
                      <a:b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- Chronic HCV Genotype 1a or 1b</a:t>
                      </a:r>
                      <a:b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- Documented lack of cirrhosis</a:t>
                      </a:r>
                      <a:b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- Age 18-70</a:t>
                      </a:r>
                      <a:b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- HCV RNA greater than 10,000 IU/mL</a:t>
                      </a:r>
                      <a:b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- Treatment experienced required to have ≥1 INF-based regimen +/- RBV</a:t>
                      </a:r>
                    </a:p>
                    <a:p>
                      <a:pPr marL="192024" marR="0" lvl="0" indent="-192024" algn="l" defTabSz="457200" rtl="0" eaLnBrk="1" fontAlgn="base" latinLnBrk="0" hangingPunct="1">
                        <a:lnSpc>
                          <a:spcPts val="21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126B8F"/>
                        </a:buClr>
                        <a:buSzPct val="9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Exclusion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  <a:t/>
                      </a:r>
                      <a:b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  <a:t>- Cirrhosis, hepatic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  <a:t>decompensation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  <a:t>, or non-HCV-related liver disease</a:t>
                      </a:r>
                      <a:b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</a:b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-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Coinfection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Arial" pitchFamily="22" charset="0"/>
                        </a:rPr>
                        <a:t> with HBV or HIV</a:t>
                      </a:r>
                    </a:p>
                    <a:p>
                      <a:pPr marL="192024" marR="0" lvl="0" indent="-192024" algn="l" defTabSz="457200" rtl="0" eaLnBrk="1" fontAlgn="base" latinLnBrk="0" hangingPunct="1">
                        <a:lnSpc>
                          <a:spcPts val="21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126B8F"/>
                        </a:buClr>
                        <a:buSzPct val="9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  <a:t>End-Points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22" charset="0"/>
                        </a:rPr>
                        <a:t>: Primary = SVR12 by intent-to-treat analysis</a:t>
                      </a:r>
                    </a:p>
                  </a:txBody>
                  <a:tcPr marL="182880" marR="88898" marT="50005" marB="500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B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8914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/>
              <a:t>Kwo</a:t>
            </a:r>
            <a:r>
              <a:rPr lang="en-US" dirty="0"/>
              <a:t> P</a:t>
            </a:r>
            <a:r>
              <a:rPr lang="en-US" dirty="0">
                <a:latin typeface="Arial" pitchFamily="22" charset="0"/>
              </a:rPr>
              <a:t>, et al. </a:t>
            </a:r>
            <a:r>
              <a:rPr lang="en-US" dirty="0"/>
              <a:t>Hepatology. 2016:64:370-80.</a:t>
            </a:r>
            <a:endParaRPr lang="en-US" dirty="0">
              <a:latin typeface="Arial" pitchFamily="2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Simeprevir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Sofosbuvir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HCV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GT 1 without Cirrhosis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OPTIMIST-1 Trial: Study Design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22024" y="2742007"/>
            <a:ext cx="27432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93224" y="2346960"/>
            <a:ext cx="1828800" cy="777240"/>
          </a:xfrm>
          <a:prstGeom prst="rect">
            <a:avLst/>
          </a:prstGeom>
          <a:solidFill>
            <a:srgbClr val="DCF2E8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ts val="2300"/>
              </a:lnSpc>
            </a:pPr>
            <a:r>
              <a:rPr lang="en-US" sz="1800" b="1" dirty="0" err="1" smtClean="0">
                <a:latin typeface="Arial"/>
                <a:cs typeface="Arial"/>
              </a:rPr>
              <a:t>Simeprevir</a:t>
            </a:r>
            <a:r>
              <a:rPr lang="en-US" sz="1800" b="1" dirty="0" smtClean="0">
                <a:latin typeface="Arial"/>
                <a:cs typeface="Arial"/>
              </a:rPr>
              <a:t> +</a:t>
            </a:r>
          </a:p>
          <a:p>
            <a:pPr>
              <a:lnSpc>
                <a:spcPts val="2300"/>
              </a:lnSpc>
            </a:pPr>
            <a:r>
              <a:rPr lang="en-US" sz="1800" b="1" dirty="0" err="1" smtClean="0">
                <a:latin typeface="Arial"/>
                <a:cs typeface="Arial"/>
              </a:rPr>
              <a:t>Sofosbuvir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7940" y="2539400"/>
            <a:ext cx="775716" cy="4053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SVR12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543" y="2306430"/>
            <a:ext cx="1979645" cy="2125914"/>
          </a:xfrm>
          <a:prstGeom prst="rect">
            <a:avLst/>
          </a:prstGeom>
          <a:solidFill>
            <a:srgbClr val="5957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sz="1800" b="1" dirty="0" smtClean="0">
                <a:solidFill>
                  <a:srgbClr val="FFFFFF"/>
                </a:solidFill>
                <a:cs typeface="Arial"/>
              </a:rPr>
              <a:t>GT-1</a:t>
            </a:r>
            <a:endParaRPr lang="en-US" sz="1800" b="1" dirty="0">
              <a:solidFill>
                <a:srgbClr val="FFFFFF"/>
              </a:solidFill>
              <a:cs typeface="Arial"/>
            </a:endParaRPr>
          </a:p>
          <a:p>
            <a:pPr algn="ctr">
              <a:lnSpc>
                <a:spcPts val="2400"/>
              </a:lnSpc>
            </a:pPr>
            <a:r>
              <a:rPr lang="en-US" sz="1400" b="1" dirty="0" smtClean="0">
                <a:solidFill>
                  <a:srgbClr val="FFFFFF"/>
                </a:solidFill>
                <a:cs typeface="Arial"/>
              </a:rPr>
              <a:t>Naïve/Experienced</a:t>
            </a:r>
          </a:p>
          <a:p>
            <a:pPr algn="ctr">
              <a:lnSpc>
                <a:spcPts val="2400"/>
              </a:lnSpc>
            </a:pPr>
            <a:r>
              <a:rPr lang="en-US" sz="1400" b="1" dirty="0" err="1" smtClean="0">
                <a:solidFill>
                  <a:srgbClr val="FFFFFF"/>
                </a:solidFill>
                <a:cs typeface="Arial"/>
              </a:rPr>
              <a:t>Noncirrhotic</a:t>
            </a:r>
            <a:endParaRPr lang="en-US" sz="1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9851" y="2566420"/>
            <a:ext cx="1046285" cy="4053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 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155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650140" y="4064427"/>
            <a:ext cx="27432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3223" y="3676966"/>
            <a:ext cx="2741677" cy="777240"/>
          </a:xfrm>
          <a:prstGeom prst="rect">
            <a:avLst/>
          </a:prstGeom>
          <a:solidFill>
            <a:srgbClr val="E3E0E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lnSpc>
                <a:spcPts val="2300"/>
              </a:lnSpc>
            </a:pPr>
            <a:r>
              <a:rPr lang="en-US" sz="1800" b="1" dirty="0" err="1">
                <a:latin typeface="Arial"/>
                <a:cs typeface="Arial"/>
              </a:rPr>
              <a:t>Simeprevir</a:t>
            </a:r>
            <a:r>
              <a:rPr lang="en-US" sz="1800" b="1" dirty="0">
                <a:latin typeface="Arial"/>
                <a:cs typeface="Arial"/>
              </a:rPr>
              <a:t> +</a:t>
            </a:r>
          </a:p>
          <a:p>
            <a:pPr>
              <a:lnSpc>
                <a:spcPts val="2300"/>
              </a:lnSpc>
            </a:pPr>
            <a:r>
              <a:rPr lang="en-US" sz="1800" b="1" dirty="0" err="1">
                <a:latin typeface="Arial"/>
                <a:cs typeface="Arial"/>
              </a:rPr>
              <a:t>Sofosbuvir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284" y="3861820"/>
            <a:ext cx="775716" cy="4053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SVR12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9851" y="3889480"/>
            <a:ext cx="1046285" cy="4053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 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155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6113" y="1362488"/>
            <a:ext cx="9162291" cy="515104"/>
            <a:chOff x="-6113" y="1362488"/>
            <a:chExt cx="9162291" cy="515104"/>
          </a:xfrm>
        </p:grpSpPr>
        <p:sp>
          <p:nvSpPr>
            <p:cNvPr id="21" name="Rectangle 20"/>
            <p:cNvSpPr/>
            <p:nvPr/>
          </p:nvSpPr>
          <p:spPr>
            <a:xfrm>
              <a:off x="-6113" y="1447868"/>
              <a:ext cx="9162291" cy="4107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30540" y="1411256"/>
              <a:ext cx="838200" cy="3992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Week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35308" y="1362488"/>
              <a:ext cx="545592" cy="5151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08040" y="1362488"/>
              <a:ext cx="545592" cy="5151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24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41428" y="1362488"/>
              <a:ext cx="545592" cy="5151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8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-6113" y="1850184"/>
              <a:ext cx="9162291" cy="1147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906569" y="1770940"/>
              <a:ext cx="0" cy="8763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723450" y="1770940"/>
              <a:ext cx="0" cy="8189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380836" y="1770940"/>
              <a:ext cx="0" cy="8189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373000" y="1362488"/>
              <a:ext cx="545592" cy="5151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12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5655022" y="1770940"/>
              <a:ext cx="0" cy="8189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215468" y="1362488"/>
              <a:ext cx="545592" cy="5151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20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7485695" y="1770940"/>
              <a:ext cx="2280" cy="8189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-6949" y="5029200"/>
            <a:ext cx="9162288" cy="914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457200" tIns="45431" rIns="92486" bIns="91440" anchor="ctr">
            <a:prstTxWarp prst="textNoShape">
              <a:avLst/>
            </a:prstTxWarp>
          </a:bodyPr>
          <a:lstStyle/>
          <a:p>
            <a:pPr defTabSz="935038">
              <a:lnSpc>
                <a:spcPts val="21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  <a:latin typeface="Arial" pitchFamily="22" charset="0"/>
              </a:rPr>
              <a:t>Drug Dosing</a:t>
            </a:r>
            <a:r>
              <a:rPr lang="en-US" sz="1600" dirty="0">
                <a:solidFill>
                  <a:srgbClr val="000000"/>
                </a:solidFill>
                <a:latin typeface="Arial" pitchFamily="22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" pitchFamily="22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Arial" pitchFamily="22" charset="0"/>
              </a:rPr>
              <a:t>Simeprevir</a:t>
            </a:r>
            <a:r>
              <a:rPr lang="en-US" sz="1600" dirty="0">
                <a:solidFill>
                  <a:srgbClr val="000000"/>
                </a:solidFill>
                <a:latin typeface="Arial" pitchFamily="22" charset="0"/>
              </a:rPr>
              <a:t>: 150 mg once </a:t>
            </a:r>
            <a:r>
              <a:rPr lang="en-US" sz="1600" dirty="0" smtClean="0">
                <a:solidFill>
                  <a:srgbClr val="000000"/>
                </a:solidFill>
                <a:latin typeface="Arial" pitchFamily="22" charset="0"/>
              </a:rPr>
              <a:t>daily</a:t>
            </a:r>
            <a:br>
              <a:rPr lang="en-US" sz="1600" dirty="0" smtClean="0">
                <a:solidFill>
                  <a:srgbClr val="000000"/>
                </a:solidFill>
                <a:latin typeface="Arial" pitchFamily="22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Arial" pitchFamily="22" charset="0"/>
              </a:rPr>
              <a:t>Sofosbuvir</a:t>
            </a:r>
            <a:r>
              <a:rPr lang="en-US" sz="1600" dirty="0">
                <a:solidFill>
                  <a:srgbClr val="000000"/>
                </a:solidFill>
                <a:latin typeface="Arial" pitchFamily="22" charset="0"/>
              </a:rPr>
              <a:t>: 400 mg once </a:t>
            </a:r>
            <a:r>
              <a:rPr lang="en-US" sz="1600" dirty="0" smtClean="0">
                <a:solidFill>
                  <a:srgbClr val="000000"/>
                </a:solidFill>
                <a:latin typeface="Arial" pitchFamily="22" charset="0"/>
              </a:rPr>
              <a:t>daily</a:t>
            </a:r>
            <a:endParaRPr lang="en-US" sz="1600" dirty="0">
              <a:solidFill>
                <a:srgbClr val="000000"/>
              </a:solidFill>
              <a:latin typeface="Arial" pitchFamily="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375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Kwo</a:t>
            </a:r>
            <a:r>
              <a:rPr lang="en-US" dirty="0"/>
              <a:t> P</a:t>
            </a:r>
            <a:r>
              <a:rPr lang="en-US" dirty="0">
                <a:latin typeface="Arial" pitchFamily="22" charset="0"/>
              </a:rPr>
              <a:t>, et al. </a:t>
            </a:r>
            <a:r>
              <a:rPr lang="en-US" dirty="0"/>
              <a:t>Hepatology. 2016:64:370-80.</a:t>
            </a:r>
            <a:endParaRPr lang="en-US" dirty="0">
              <a:latin typeface="Arial" pitchFamily="22" charset="0"/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559763"/>
              </p:ext>
            </p:extLst>
          </p:nvPr>
        </p:nvGraphicFramePr>
        <p:xfrm>
          <a:off x="519888" y="1828800"/>
          <a:ext cx="81153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OPTIMIST 1: SVR12, by Treatment Experience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850" y="304800"/>
            <a:ext cx="8515350" cy="9906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Simeprevir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+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Sofosbuvir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HCV GT 1 without Cirrhosis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OPTIMIST-1 Trial: Results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6049946"/>
            <a:ext cx="9143999" cy="274654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</p:spPr>
        <p:txBody>
          <a:bodyPr lIns="92486" tIns="45431" rIns="92486" bIns="45431" anchor="ctr">
            <a:prstTxWarp prst="textNoShape">
              <a:avLst/>
            </a:prstTxWarp>
          </a:bodyPr>
          <a:lstStyle/>
          <a:p>
            <a:pPr marL="320040" defTabSz="935038">
              <a:spcBef>
                <a:spcPct val="5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" pitchFamily="22" charset="0"/>
              </a:rPr>
              <a:t>SVR12 = sustained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22" charset="0"/>
              </a:rPr>
              <a:t>virologic</a:t>
            </a:r>
            <a:r>
              <a:rPr lang="en-US" sz="1200" dirty="0" smtClean="0">
                <a:solidFill>
                  <a:srgbClr val="000000"/>
                </a:solidFill>
                <a:latin typeface="Arial" pitchFamily="22" charset="0"/>
              </a:rPr>
              <a:t> response at 12 weeks</a:t>
            </a:r>
            <a:endParaRPr lang="en-US" sz="1200" dirty="0">
              <a:solidFill>
                <a:srgbClr val="000000"/>
              </a:solidFill>
              <a:latin typeface="Arial" pitchFamily="2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8719" y="5088386"/>
            <a:ext cx="814945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40/52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6308" y="5088386"/>
            <a:ext cx="814945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38/40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0688" y="5088386"/>
            <a:ext cx="856751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128/155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1265" y="5088386"/>
            <a:ext cx="851521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150/155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4275" y="5088386"/>
            <a:ext cx="814945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88/103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3284" y="5088386"/>
            <a:ext cx="814945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112/115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930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Kwo</a:t>
            </a:r>
            <a:r>
              <a:rPr lang="en-US" dirty="0"/>
              <a:t> P</a:t>
            </a:r>
            <a:r>
              <a:rPr lang="en-US" dirty="0">
                <a:latin typeface="Arial" pitchFamily="22" charset="0"/>
              </a:rPr>
              <a:t>, et al. </a:t>
            </a:r>
            <a:r>
              <a:rPr lang="en-US" dirty="0"/>
              <a:t>Hepatology. 2016:64:370-80.</a:t>
            </a:r>
            <a:endParaRPr lang="en-US" dirty="0">
              <a:latin typeface="Arial" pitchFamily="22" charset="0"/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824270"/>
              </p:ext>
            </p:extLst>
          </p:nvPr>
        </p:nvGraphicFramePr>
        <p:xfrm>
          <a:off x="343602" y="1828802"/>
          <a:ext cx="8453622" cy="418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OPTIMIST 1: SVR12, by Genotype 1 Subtype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850" y="304800"/>
            <a:ext cx="8515350" cy="9906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Simeprevir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+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Sofosbuvir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for HCV GT 1 without Cirrhosis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OPTIMIST-1 Trial: Results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6076966"/>
            <a:ext cx="9143999" cy="274654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</p:spPr>
        <p:txBody>
          <a:bodyPr lIns="92486" tIns="45431" rIns="92486" bIns="45431" anchor="ctr">
            <a:prstTxWarp prst="textNoShape">
              <a:avLst/>
            </a:prstTxWarp>
          </a:bodyPr>
          <a:lstStyle/>
          <a:p>
            <a:pPr marL="320040" defTabSz="935038">
              <a:spcBef>
                <a:spcPct val="5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Arial" pitchFamily="22" charset="0"/>
              </a:rPr>
              <a:t>SVR12 </a:t>
            </a:r>
            <a:r>
              <a:rPr lang="en-US" sz="1200" dirty="0">
                <a:solidFill>
                  <a:srgbClr val="000000"/>
                </a:solidFill>
                <a:latin typeface="Arial" pitchFamily="22" charset="0"/>
              </a:rPr>
              <a:t>= sustained </a:t>
            </a:r>
            <a:r>
              <a:rPr lang="en-US" sz="1200" dirty="0" err="1">
                <a:solidFill>
                  <a:srgbClr val="000000"/>
                </a:solidFill>
                <a:latin typeface="Arial" pitchFamily="22" charset="0"/>
              </a:rPr>
              <a:t>virologic</a:t>
            </a:r>
            <a:r>
              <a:rPr lang="en-US" sz="1200" dirty="0">
                <a:solidFill>
                  <a:srgbClr val="000000"/>
                </a:solidFill>
                <a:latin typeface="Arial" pitchFamily="22" charset="0"/>
              </a:rPr>
              <a:t> response at 12 weeks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92/116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7112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112/116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36/49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4552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44/46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400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56/67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9840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68/70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7176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3</a:t>
            </a:r>
            <a:r>
              <a:rPr lang="en-US" sz="1400" dirty="0" smtClean="0">
                <a:solidFill>
                  <a:srgbClr val="FFFFFF"/>
                </a:solidFill>
              </a:rPr>
              <a:t>6/39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01616" y="4966796"/>
            <a:ext cx="804672" cy="381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3</a:t>
            </a:r>
            <a:r>
              <a:rPr lang="en-US" sz="1400" dirty="0" smtClean="0">
                <a:solidFill>
                  <a:srgbClr val="FFFFFF"/>
                </a:solidFill>
              </a:rPr>
              <a:t>8/39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016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Kwo</a:t>
            </a:r>
            <a:r>
              <a:rPr lang="en-US" dirty="0"/>
              <a:t> P</a:t>
            </a:r>
            <a:r>
              <a:rPr lang="en-US" dirty="0">
                <a:latin typeface="Arial" pitchFamily="22" charset="0"/>
              </a:rPr>
              <a:t>, et al. </a:t>
            </a:r>
            <a:r>
              <a:rPr lang="en-US" dirty="0"/>
              <a:t>Hepatology. 2016:64:370-80.</a:t>
            </a:r>
            <a:endParaRPr lang="en-US" dirty="0">
              <a:latin typeface="Arial" pitchFamily="2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Simeprevir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+ Sofosbuvir for HCV GT 1 without Cirrhosis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OPTIMIST-1 Trial: </a:t>
            </a:r>
            <a:r>
              <a:rPr lang="en-US" sz="2400" dirty="0" smtClean="0"/>
              <a:t>Conclusions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97941"/>
              </p:ext>
            </p:extLst>
          </p:nvPr>
        </p:nvGraphicFramePr>
        <p:xfrm>
          <a:off x="0" y="2590800"/>
          <a:ext cx="9144000" cy="20086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2008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Conclusions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: “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Simeprevir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plus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sofosbuvir for 12 weeks is highly effective in the treatment of HCV GT1-infected patients without cirrhosis, including those with Q80K.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” </a:t>
                      </a:r>
                    </a:p>
                  </a:txBody>
                  <a:tcPr marL="457200" marR="457200" marT="182880" marB="182880" anchor="ctr">
                    <a:lnT w="28575" cap="flat" cmpd="sng" algn="ctr">
                      <a:solidFill>
                        <a:srgbClr val="326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26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9660" y="1295400"/>
            <a:ext cx="8432465" cy="438299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dirty="0" smtClean="0"/>
              <a:t>This slide deck is from the University of Washington’s </a:t>
            </a:r>
            <a:r>
              <a:rPr lang="en-US" i="1" dirty="0" smtClean="0"/>
              <a:t>Hepatitis C Online </a:t>
            </a:r>
            <a:r>
              <a:rPr lang="en-US" dirty="0" smtClean="0"/>
              <a:t>and </a:t>
            </a:r>
            <a:r>
              <a:rPr lang="en-US" i="1" dirty="0" smtClean="0"/>
              <a:t>Hepatitis Web Study</a:t>
            </a:r>
            <a:r>
              <a:rPr lang="en-US" dirty="0" smtClean="0"/>
              <a:t> projects. </a:t>
            </a:r>
            <a:br>
              <a:rPr lang="en-US" dirty="0" smtClean="0"/>
            </a:br>
            <a:endParaRPr lang="en-US" sz="2000" dirty="0" smtClean="0"/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Hepatitis C Online</a:t>
            </a:r>
            <a:b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000" dirty="0" smtClean="0">
                <a:solidFill>
                  <a:srgbClr val="FCF5E6"/>
                </a:solidFill>
                <a:hlinkClick r:id="rId2"/>
              </a:rPr>
              <a:t>www.hepatitisc.uw.edu</a:t>
            </a:r>
            <a:endParaRPr lang="en-US" sz="2000" dirty="0" smtClean="0">
              <a:solidFill>
                <a:srgbClr val="FCF5E6"/>
              </a:solidFill>
            </a:endParaRP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Hepatitis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Study</a:t>
            </a:r>
            <a:b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://depts.washington.edu/hepstudy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/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Funded </a:t>
            </a:r>
            <a:r>
              <a:rPr lang="en-US" sz="1800" dirty="0">
                <a:solidFill>
                  <a:schemeClr val="bg1"/>
                </a:solidFill>
              </a:rPr>
              <a:t>by a grant from  the Centers for Disease Control and Prevention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</a:t>
            </a:r>
            <a:endParaRPr lang="en-US" sz="1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831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ETC_Master_Template_061510">
  <a:themeElements>
    <a:clrScheme name="NWAETC Final">
      <a:dk1>
        <a:srgbClr val="000000"/>
      </a:dk1>
      <a:lt1>
        <a:sysClr val="window" lastClr="FFFFFF"/>
      </a:lt1>
      <a:dk2>
        <a:srgbClr val="001D48"/>
      </a:dk2>
      <a:lt2>
        <a:srgbClr val="003A78"/>
      </a:lt2>
      <a:accent1>
        <a:srgbClr val="326496"/>
      </a:accent1>
      <a:accent2>
        <a:srgbClr val="718E25"/>
      </a:accent2>
      <a:accent3>
        <a:srgbClr val="D8D8D8"/>
      </a:accent3>
      <a:accent4>
        <a:srgbClr val="6E4B7D"/>
      </a:accent4>
      <a:accent5>
        <a:srgbClr val="B59452"/>
      </a:accent5>
      <a:accent6>
        <a:srgbClr val="963232"/>
      </a:accent6>
      <a:hlink>
        <a:srgbClr val="3973AD"/>
      </a:hlink>
      <a:folHlink>
        <a:srgbClr val="81AE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WAETC Final">
    <a:dk1>
      <a:srgbClr val="000000"/>
    </a:dk1>
    <a:lt1>
      <a:sysClr val="window" lastClr="FFFFFF"/>
    </a:lt1>
    <a:dk2>
      <a:srgbClr val="001D48"/>
    </a:dk2>
    <a:lt2>
      <a:srgbClr val="003A78"/>
    </a:lt2>
    <a:accent1>
      <a:srgbClr val="326496"/>
    </a:accent1>
    <a:accent2>
      <a:srgbClr val="718E25"/>
    </a:accent2>
    <a:accent3>
      <a:srgbClr val="D8D8D8"/>
    </a:accent3>
    <a:accent4>
      <a:srgbClr val="6E4B7D"/>
    </a:accent4>
    <a:accent5>
      <a:srgbClr val="B59452"/>
    </a:accent5>
    <a:accent6>
      <a:srgbClr val="963232"/>
    </a:accent6>
    <a:hlink>
      <a:srgbClr val="3973AD"/>
    </a:hlink>
    <a:folHlink>
      <a:srgbClr val="81AE2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NWAETC Final">
    <a:dk1>
      <a:srgbClr val="000000"/>
    </a:dk1>
    <a:lt1>
      <a:sysClr val="window" lastClr="FFFFFF"/>
    </a:lt1>
    <a:dk2>
      <a:srgbClr val="001D48"/>
    </a:dk2>
    <a:lt2>
      <a:srgbClr val="003A78"/>
    </a:lt2>
    <a:accent1>
      <a:srgbClr val="326496"/>
    </a:accent1>
    <a:accent2>
      <a:srgbClr val="718E25"/>
    </a:accent2>
    <a:accent3>
      <a:srgbClr val="D8D8D8"/>
    </a:accent3>
    <a:accent4>
      <a:srgbClr val="6E4B7D"/>
    </a:accent4>
    <a:accent5>
      <a:srgbClr val="B59452"/>
    </a:accent5>
    <a:accent6>
      <a:srgbClr val="963232"/>
    </a:accent6>
    <a:hlink>
      <a:srgbClr val="3973AD"/>
    </a:hlink>
    <a:folHlink>
      <a:srgbClr val="81AE2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AETC_Master_Template_061510.potx</Template>
  <TotalTime>51723</TotalTime>
  <Words>388</Words>
  <Application>Microsoft Macintosh PowerPoint</Application>
  <PresentationFormat>On-screen Show (4:3)</PresentationFormat>
  <Paragraphs>67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AETC_Master_Template_061510</vt:lpstr>
      <vt:lpstr>Simeprevir + Sofosbuvir in GT1 without Cirrhosis OPTIMIST-1 Trial</vt:lpstr>
      <vt:lpstr>Simeprevir + Sofosbuvir for HCV GT 1 without Cirrhosis OPTIMIST-1 Trial: Study Features</vt:lpstr>
      <vt:lpstr>Simeprevir + Sofosbuvir for HCV GT 1 without Cirrhosis OPTIMIST-1 Trial: Study Design</vt:lpstr>
      <vt:lpstr>Simeprevir + Sofosbuvir for HCV GT 1 without Cirrhosis OPTIMIST-1 Trial: Results</vt:lpstr>
      <vt:lpstr>Simeprevir + Sofosbuvir for HCV GT 1 without Cirrhosis OPTIMIST-1 Trial: Results</vt:lpstr>
      <vt:lpstr>Simeprevir + Sofosbuvir for HCV GT 1 without Cirrhosis OPTIMIST-1 Trial: Conclusions</vt:lpstr>
      <vt:lpstr>PowerPoint Presentation</vt:lpstr>
    </vt:vector>
  </TitlesOfParts>
  <Company>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Spach</dc:creator>
  <cp:lastModifiedBy>David Spach</cp:lastModifiedBy>
  <cp:revision>2552</cp:revision>
  <cp:lastPrinted>2011-04-18T21:48:04Z</cp:lastPrinted>
  <dcterms:created xsi:type="dcterms:W3CDTF">2010-11-28T05:36:22Z</dcterms:created>
  <dcterms:modified xsi:type="dcterms:W3CDTF">2017-10-10T18:01:40Z</dcterms:modified>
</cp:coreProperties>
</file>