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93" r:id="rId10"/>
    <p:sldId id="294" r:id="rId11"/>
    <p:sldId id="295" r:id="rId12"/>
    <p:sldId id="263" r:id="rId13"/>
    <p:sldId id="264" r:id="rId14"/>
    <p:sldId id="265" r:id="rId15"/>
    <p:sldId id="266" r:id="rId16"/>
    <p:sldId id="296" r:id="rId17"/>
    <p:sldId id="297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embeddedFontLst>
    <p:embeddedFont>
      <p:font typeface="cmr10" panose="020B0500000000000000" pitchFamily="34" charset="0"/>
      <p:regular r:id="rId45"/>
    </p:embeddedFont>
    <p:embeddedFont>
      <p:font typeface="Lora" panose="020B0604020202020204" charset="0"/>
      <p:regular r:id="rId46"/>
      <p:bold r:id="rId47"/>
      <p:italic r:id="rId48"/>
      <p:boldItalic r:id="rId49"/>
    </p:embeddedFont>
    <p:embeddedFont>
      <p:font typeface="Lucida Console" panose="020B0609040504020204" pitchFamily="49" charset="0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mmi10" panose="020B0500000000000000" pitchFamily="34" charset="0"/>
      <p:regular r:id="rId55"/>
    </p:embeddedFont>
    <p:embeddedFont>
      <p:font typeface="Franklin Gothic Book" panose="020B0503020102020204" pitchFamily="34" charset="0"/>
      <p:regular r:id="rId56"/>
      <p: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Open Sans" panose="020B0604020202020204" charset="0"/>
      <p:regular r:id="rId62"/>
      <p:bold r:id="rId63"/>
      <p:italic r:id="rId64"/>
      <p:boldItalic r:id="rId65"/>
    </p:embeddedFont>
    <p:embeddedFont>
      <p:font typeface="cmsy10" panose="020B0500000000000000" pitchFamily="34" charset="0"/>
      <p:regular r:id="rId66"/>
    </p:embeddedFont>
    <p:embeddedFont>
      <p:font typeface="PT Sans Narrow" panose="020B0604020202020204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6.fntdata"/><Relationship Id="rId5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[root@moonzoo ~]# spin test.pml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A0   B A1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processes created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[root@moonzoo ~]# spin test.pml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A0  A1 B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processes created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[root@moonzoo ~]# spin test.pml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     A0           A1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processes created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[root@moonzoo ~]# spin test.pml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                 B  A0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processes created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[root@moonzoo ~]# spin test.pml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     A0  B 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processes created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t="15351" b="13147"/>
          <a:stretch/>
        </p:blipFill>
        <p:spPr>
          <a:xfrm>
            <a:off x="0" y="4598875"/>
            <a:ext cx="9144000" cy="22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0"/>
            <a:ext cx="9144000" cy="4510200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4324877"/>
            <a:ext cx="9144000" cy="2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57800" y="1590275"/>
            <a:ext cx="76284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  <a:defRPr sz="4000" b="1" i="0" u="none" strike="noStrike" cap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00450" y="2947088"/>
            <a:ext cx="6143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  <a:defRPr sz="2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149200" y="4227895"/>
            <a:ext cx="4845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Ben-Gurion University, Israel</a:t>
            </a:r>
            <a:endParaRPr sz="1800" b="0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7440756" y="3954722"/>
            <a:ext cx="1031700" cy="103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1375" y="4078496"/>
            <a:ext cx="544750" cy="7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203575" y="6619875"/>
            <a:ext cx="338455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●"/>
              <a:defRPr sz="18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■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●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■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●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T Sans Narrow"/>
              <a:buChar char="■"/>
              <a:defRPr sz="1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3999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832400" y="1600200"/>
            <a:ext cx="3999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2808000" cy="4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Shape 7"/>
          <p:cNvSpPr/>
          <p:nvPr/>
        </p:nvSpPr>
        <p:spPr>
          <a:xfrm>
            <a:off x="2" y="3136"/>
            <a:ext cx="8718600" cy="1126500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8077200" y="1588"/>
            <a:ext cx="1066800" cy="144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366" y="0"/>
                </a:moveTo>
                <a:lnTo>
                  <a:pt x="120000" y="0"/>
                </a:lnTo>
                <a:lnTo>
                  <a:pt x="120000" y="102310"/>
                </a:lnTo>
                <a:cubicBezTo>
                  <a:pt x="107444" y="113403"/>
                  <a:pt x="90716" y="120000"/>
                  <a:pt x="72400" y="120000"/>
                </a:cubicBezTo>
                <a:cubicBezTo>
                  <a:pt x="32414" y="120000"/>
                  <a:pt x="0" y="88561"/>
                  <a:pt x="0" y="49781"/>
                </a:cubicBezTo>
                <a:cubicBezTo>
                  <a:pt x="0" y="30318"/>
                  <a:pt x="8164" y="12704"/>
                  <a:pt x="213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27550" y="67400"/>
            <a:ext cx="725025" cy="9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701750" y="3008875"/>
            <a:ext cx="5740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Oded Margalit &amp; Gera Weiss </a:t>
            </a:r>
            <a:endParaRPr sz="2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003650" y="1414300"/>
            <a:ext cx="71367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ora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Cyber Puzzles</a:t>
            </a:r>
            <a:endParaRPr sz="54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53578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</a:t>
            </a:r>
            <a:r>
              <a:rPr lang="he-IL" sz="3200" dirty="0" smtClean="0"/>
              <a:t> </a:t>
            </a:r>
            <a:r>
              <a:rPr lang="en-US" sz="3200" dirty="0" smtClean="0"/>
              <a:t>hidden bug in a mutual exclusion protocol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1DA9-A2DD-4375-8887-E40ACC834D3F}" type="slidenum">
              <a:rPr lang="he-IL" smtClean="0"/>
              <a:pPr/>
              <a:t>10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98748" y="1943805"/>
            <a:ext cx="35339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boolean</a:t>
            </a:r>
            <a:r>
              <a:rPr lang="en-US" dirty="0" smtClean="0">
                <a:solidFill>
                  <a:srgbClr val="002060"/>
                </a:solidFill>
              </a:rPr>
              <a:t> array b(0;1) integer k,  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process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, with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either 0 or 1;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C0: 	b(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 := false;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C1: 	if k != 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then begin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C2: 	if not (b(1-i)) then go to C2;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     	else k :=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; go to C1 end;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      	else critical section;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      	b(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 := true;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      	remainder of program;</a:t>
            </a:r>
          </a:p>
          <a:p>
            <a:pPr algn="l" rtl="0"/>
            <a:r>
              <a:rPr lang="en-US" dirty="0" smtClean="0">
                <a:solidFill>
                  <a:srgbClr val="002060"/>
                </a:solidFill>
              </a:rPr>
              <a:t>    	go to C0;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0007" y="2312580"/>
            <a:ext cx="3936801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tabLst>
                <a:tab pos="511175" algn="l"/>
              </a:tabLst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cnt</a:t>
            </a:r>
            <a:r>
              <a:rPr lang="en-US" dirty="0" smtClean="0">
                <a:solidFill>
                  <a:srgbClr val="002060"/>
                </a:solidFill>
              </a:rPr>
              <a:t>, k, b[2];   /* all variables are initially 0 */  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active [2] </a:t>
            </a:r>
            <a:r>
              <a:rPr lang="en-US" dirty="0" err="1" smtClean="0">
                <a:solidFill>
                  <a:srgbClr val="002060"/>
                </a:solidFill>
              </a:rPr>
              <a:t>proctype</a:t>
            </a:r>
            <a:r>
              <a:rPr lang="en-US" dirty="0" smtClean="0">
                <a:solidFill>
                  <a:srgbClr val="002060"/>
                </a:solidFill>
              </a:rPr>
              <a:t> P() {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	assert(_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 == 0 || 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 == 1);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C0:	b[_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] = 0;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C1:   	if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     		:: (k != 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) -&gt;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C2:		(b[1 - 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]);  /* wait for nonzero */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		k = 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		</a:t>
            </a:r>
            <a:r>
              <a:rPr lang="en-US" dirty="0" err="1" smtClean="0">
                <a:solidFill>
                  <a:srgbClr val="002060"/>
                </a:solidFill>
              </a:rPr>
              <a:t>goto</a:t>
            </a:r>
            <a:r>
              <a:rPr lang="en-US" dirty="0" smtClean="0">
                <a:solidFill>
                  <a:srgbClr val="002060"/>
                </a:solidFill>
              </a:rPr>
              <a:t> C1</a:t>
            </a:r>
          </a:p>
          <a:p>
            <a:pPr algn="l" rtl="0">
              <a:tabLst>
                <a:tab pos="511175" algn="l"/>
              </a:tabLst>
            </a:pPr>
            <a:endParaRPr lang="en-US" dirty="0" smtClean="0">
              <a:solidFill>
                <a:srgbClr val="002060"/>
              </a:solidFill>
            </a:endParaRP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	 	:: else -&gt; 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	 	</a:t>
            </a:r>
            <a:r>
              <a:rPr lang="en-US" dirty="0" err="1" smtClean="0">
                <a:solidFill>
                  <a:srgbClr val="002060"/>
                </a:solidFill>
              </a:rPr>
              <a:t>cnt</a:t>
            </a:r>
            <a:r>
              <a:rPr lang="en-US" dirty="0" smtClean="0">
                <a:solidFill>
                  <a:srgbClr val="002060"/>
                </a:solidFill>
              </a:rPr>
              <a:t> = cnt+1;</a:t>
            </a:r>
          </a:p>
          <a:p>
            <a:pPr lvl="2"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assert(</a:t>
            </a:r>
            <a:r>
              <a:rPr lang="en-US" dirty="0" err="1" smtClean="0">
                <a:solidFill>
                  <a:srgbClr val="002060"/>
                </a:solidFill>
              </a:rPr>
              <a:t>cnt</a:t>
            </a:r>
            <a:r>
              <a:rPr lang="en-US" dirty="0" smtClean="0">
                <a:solidFill>
                  <a:srgbClr val="002060"/>
                </a:solidFill>
              </a:rPr>
              <a:t> == 1); /* critical section */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		</a:t>
            </a:r>
            <a:r>
              <a:rPr lang="en-US" dirty="0" err="1" smtClean="0">
                <a:solidFill>
                  <a:srgbClr val="002060"/>
                </a:solidFill>
              </a:rPr>
              <a:t>cnt</a:t>
            </a:r>
            <a:r>
              <a:rPr lang="en-US" dirty="0" smtClean="0">
                <a:solidFill>
                  <a:srgbClr val="002060"/>
                </a:solidFill>
              </a:rPr>
              <a:t> = cnt-1; 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		b[_</a:t>
            </a:r>
            <a:r>
              <a:rPr lang="en-US" dirty="0" err="1" smtClean="0">
                <a:solidFill>
                  <a:srgbClr val="002060"/>
                </a:solidFill>
              </a:rPr>
              <a:t>pid</a:t>
            </a:r>
            <a:r>
              <a:rPr lang="en-US" dirty="0" smtClean="0">
                <a:solidFill>
                  <a:srgbClr val="002060"/>
                </a:solidFill>
              </a:rPr>
              <a:t>] = 1;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	fi;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	</a:t>
            </a:r>
            <a:r>
              <a:rPr lang="en-US" dirty="0" err="1" smtClean="0">
                <a:solidFill>
                  <a:srgbClr val="002060"/>
                </a:solidFill>
              </a:rPr>
              <a:t>goto</a:t>
            </a:r>
            <a:r>
              <a:rPr lang="en-US" dirty="0" smtClean="0">
                <a:solidFill>
                  <a:srgbClr val="002060"/>
                </a:solidFill>
              </a:rPr>
              <a:t> C0</a:t>
            </a:r>
          </a:p>
          <a:p>
            <a:pPr algn="l" rtl="0">
              <a:tabLst>
                <a:tab pos="511175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 }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48" y="4913898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PT Sans Narrow" panose="020B0604020202020204" charset="0"/>
              </a:rPr>
              <a:t>The protocol proposed in 1966</a:t>
            </a:r>
            <a:endParaRPr lang="en-US" sz="2400" dirty="0">
              <a:solidFill>
                <a:srgbClr val="FF0000"/>
              </a:solidFill>
              <a:latin typeface="PT Sans Narrow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393" y="5834448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51AE1"/>
                </a:solidFill>
                <a:latin typeface="PT Sans Narrow" panose="020B0604020202020204" charset="0"/>
              </a:rPr>
              <a:t>A</a:t>
            </a:r>
            <a:r>
              <a:rPr lang="he-IL" sz="2400" dirty="0" smtClean="0">
                <a:solidFill>
                  <a:srgbClr val="151AE1"/>
                </a:solidFill>
                <a:latin typeface="PT Sans Narrow" panose="020B0604020202020204" charset="0"/>
              </a:rPr>
              <a:t> </a:t>
            </a:r>
            <a:r>
              <a:rPr lang="en-US" sz="2400" dirty="0" smtClean="0">
                <a:solidFill>
                  <a:srgbClr val="151AE1"/>
                </a:solidFill>
                <a:latin typeface="PT Sans Narrow" panose="020B0604020202020204" charset="0"/>
              </a:rPr>
              <a:t> </a:t>
            </a:r>
            <a:r>
              <a:rPr lang="en-US" sz="2400" dirty="0" err="1" smtClean="0">
                <a:solidFill>
                  <a:srgbClr val="151AE1"/>
                </a:solidFill>
                <a:latin typeface="PT Sans Narrow" panose="020B0604020202020204" charset="0"/>
              </a:rPr>
              <a:t>Promela</a:t>
            </a:r>
            <a:r>
              <a:rPr lang="en-US" sz="2400" dirty="0" smtClean="0">
                <a:solidFill>
                  <a:srgbClr val="151AE1"/>
                </a:solidFill>
                <a:latin typeface="PT Sans Narrow" panose="020B0604020202020204" charset="0"/>
              </a:rPr>
              <a:t> code for the protocol</a:t>
            </a:r>
            <a:endParaRPr lang="en-US" sz="2400" dirty="0">
              <a:solidFill>
                <a:srgbClr val="151AE1"/>
              </a:solidFill>
              <a:latin typeface="PT Sans Narrow" panose="020B0604020202020204" charset="0"/>
            </a:endParaRPr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 flipV="1">
            <a:off x="2095500" y="4413409"/>
            <a:ext cx="0" cy="5465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6065281"/>
            <a:ext cx="611727" cy="0"/>
          </a:xfrm>
          <a:prstGeom prst="straightConnector1">
            <a:avLst/>
          </a:prstGeom>
          <a:ln w="57150">
            <a:solidFill>
              <a:srgbClr val="151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52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1DA9-A2DD-4375-8887-E40ACC834D3F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04800" y="923636"/>
            <a:ext cx="7772400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1:  proc  1 (P) line   5 "hy66" (state 1)  [assert(((_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==0)||(_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==1)))]  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2:  proc  1 (P) line   7 "hy66" (state 2)  [b[_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] = 0]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3:  proc  1 (P) line   9 "hy66" (state 3)  [((k!=_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))]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4:  proc  0 (P) line   5 "hy66" (state 1)  [assert(((_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==0)||(_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==1)))]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5:  proc  0 (P) line   7 "hy66" (state 2)  [b[_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] = 0]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6:  proc  0 (P) line  14 "hy66" (state 7)  [else]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7:  proc  0 (P) line  15 "hy66" (state 8)  [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 = (cnt+1)]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8:  proc  0 (P) line  16 "hy66" (state 9)  [assert((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==1))]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9:  proc  0 (P) line  17 "hy66" (state 10) [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 = (cnt-1)]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10:  proc  0 (P) line  19 "hy66" (state 11) [b[_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] = 1]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11:  proc  1 (P) line  10 "hy66" (state 4)  [(b[(1-_pid)])]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12:  proc  0 (P) line   7 "hy66" (state 2)  [b[_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] = 0]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13:  proc  0 (P) line  14 "hy66" (state 7)  [else</a:t>
            </a:r>
            <a:r>
              <a:rPr lang="en-US" sz="1600" dirty="0" smtClean="0">
                <a:solidFill>
                  <a:srgbClr val="002060"/>
                </a:solidFill>
              </a:rPr>
              <a:t>]</a:t>
            </a: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8850" y="1893639"/>
            <a:ext cx="6705600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14:  proc  1 (P) line  11 "hy66" (state 5)  [k = _</a:t>
            </a:r>
            <a:r>
              <a:rPr lang="en-US" sz="1600" dirty="0" err="1" smtClean="0">
                <a:solidFill>
                  <a:srgbClr val="002060"/>
                </a:solidFill>
              </a:rPr>
              <a:t>pid</a:t>
            </a:r>
            <a:r>
              <a:rPr lang="en-US" sz="1600" dirty="0" smtClean="0">
                <a:solidFill>
                  <a:srgbClr val="002060"/>
                </a:solidFill>
              </a:rPr>
              <a:t>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15:  proc  1 (P) line  14 "hy66" (state 7)  [else]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16:  proc  1 (P) line  15 "hy66" (state 8)  [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 = (cnt+1)]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17:  proc  1 (P) line  16 "hy66" (state 9)  [assert((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==1))]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18:  proc  0 (P) line  15 "hy66" (state 8)  [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 = (cnt+1)]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spin: line  16 "hy66", Error: assertion violated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19:  proc  0 (P) line  16 "hy66" (state 9)  [assert((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==1))]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spin: trail ends after 19 steps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#processes: 2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              </a:t>
            </a:r>
            <a:r>
              <a:rPr lang="en-US" sz="1600" dirty="0" err="1" smtClean="0">
                <a:solidFill>
                  <a:srgbClr val="002060"/>
                </a:solidFill>
              </a:rPr>
              <a:t>cnt</a:t>
            </a:r>
            <a:r>
              <a:rPr lang="en-US" sz="1600" dirty="0" smtClean="0">
                <a:solidFill>
                  <a:srgbClr val="002060"/>
                </a:solidFill>
              </a:rPr>
              <a:t> = 2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              k = 1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              b[0] = 0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               b[1] = 0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19:  proc  1 (P) line  17 "hy66" (state 10)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 19:  proc  0 (P) line  17 "hy66" (state 10)</a:t>
            </a:r>
          </a:p>
          <a:p>
            <a:pPr algn="l" rtl="0"/>
            <a:r>
              <a:rPr lang="en-US" sz="1600" dirty="0" smtClean="0">
                <a:solidFill>
                  <a:srgbClr val="002060"/>
                </a:solidFill>
              </a:rPr>
              <a:t>2 processes created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bug was found automatically!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6217622"/>
            <a:ext cx="78105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PT Sans Narrow" panose="020B0604020202020204" charset="0"/>
              </a:rPr>
              <a:t>Reliable Design of Concurrent Software</a:t>
            </a:r>
            <a:r>
              <a:rPr lang="he-IL" sz="2800" dirty="0" smtClean="0">
                <a:latin typeface="PT Sans Narrow" panose="020B0604020202020204" charset="0"/>
              </a:rPr>
              <a:t> </a:t>
            </a:r>
            <a:r>
              <a:rPr lang="en-US" sz="2800" dirty="0" smtClean="0">
                <a:latin typeface="PT Sans Narrow" panose="020B0604020202020204" charset="0"/>
              </a:rPr>
              <a:t>/ Gerard </a:t>
            </a:r>
            <a:r>
              <a:rPr lang="en-US" sz="2800" dirty="0" err="1" smtClean="0">
                <a:latin typeface="PT Sans Narrow" panose="020B0604020202020204" charset="0"/>
              </a:rPr>
              <a:t>Holzmann</a:t>
            </a:r>
            <a:r>
              <a:rPr lang="en-US" sz="2800" dirty="0" smtClean="0">
                <a:latin typeface="PT Sans Narrow" panose="020B0604020202020204" charset="0"/>
              </a:rPr>
              <a:t> </a:t>
            </a:r>
            <a:endParaRPr lang="en-US" sz="2800" dirty="0">
              <a:solidFill>
                <a:srgbClr val="002060"/>
              </a:solidFill>
              <a:latin typeface="PT Sans Na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934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Statements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7150" y="1434694"/>
            <a:ext cx="8991600" cy="519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Each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Promela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statement is either executable or blocked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There are six types of statement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Assignment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 always executable	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x=3+x, x=run A()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Print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always executable 		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%d.\n”,_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Assertion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always executable	</a:t>
            </a:r>
            <a:r>
              <a:rPr lang="en-US" sz="2400" b="0" i="0" u="none" strike="noStrike" cap="none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assert(</a:t>
            </a:r>
            <a:r>
              <a:rPr lang="en-US" sz="2400" b="0" i="0" u="none" strike="noStrike" cap="none" dirty="0" err="1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x+y</a:t>
            </a:r>
            <a:r>
              <a:rPr lang="en-US" sz="2400" b="0" i="0" u="none" strike="noStrike" cap="none" dirty="0" smtClean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== z)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Expression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depends on its value	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x+3&gt;0,</a:t>
            </a:r>
            <a:r>
              <a:rPr lang="en-US" sz="24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skip, true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executable if not full 		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ch1!m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dirty="0"/>
          </a:p>
          <a:p>
            <a:pPr marL="628650" marR="0" lvl="1" indent="-180975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executable if not full  	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ch1?m2</a:t>
            </a:r>
            <a:endParaRPr sz="2400" b="0" i="0" u="none" strike="noStrike" cap="none" dirty="0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Expression Statements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40275" y="1571625"/>
            <a:ext cx="85206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expression is also a statement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 is executable if it evaluates to non-zero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: always executable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1&lt;2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:always executable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x&lt;0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executable only when 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x &lt; 0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x-1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:executable only when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 != 0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an expression statement in blocked, it remains blocked until other process changes the condition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expression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equivalent to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while(!e);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 C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3486150" y="2521153"/>
            <a:ext cx="2314575" cy="381000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228725" y="4981575"/>
            <a:ext cx="6934199" cy="381000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Assert statements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42900" y="1129636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24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always executable:</a:t>
            </a:r>
            <a:endParaRPr/>
          </a:p>
          <a:p>
            <a:pPr marL="139700" marR="0" lvl="0" indent="0" algn="ctr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assert(expr)</a:t>
            </a: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en-US" sz="24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0, SPIN detects this violation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Usually used as a form of invariance:</a:t>
            </a:r>
            <a:endParaRPr/>
          </a:p>
          <a:p>
            <a:pPr marL="139700" marR="0" lvl="0" indent="0" algn="ctr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active proctype inv() { assert( x==0); 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This is equivalent to “always(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x==0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)“ thanks to interleaving semantics</a:t>
            </a:r>
            <a:endParaRPr/>
          </a:p>
          <a:p>
            <a:pPr marL="1371600" marR="0" lvl="2" indent="-2286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20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Program Execution Control 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52400" y="1249988"/>
            <a:ext cx="8784804" cy="145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Promela provides low-level control mechanism, i.e., goto and label as well as if and do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 that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non-deterministic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selection is supported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a predefined variable which becomes true if all guards are false; false otherwise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76287" y="2833618"/>
            <a:ext cx="2871788" cy="1756508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 A() 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byte x;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starting: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x= x+1;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goto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starting;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76287" y="4665335"/>
            <a:ext cx="2921493" cy="2033506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 A() 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byte x;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::x&lt;=0 -&gt; x=x+1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::x==0 -&gt; x=1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934174" y="2839507"/>
            <a:ext cx="3211466" cy="231050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 A() 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byte x;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:: x&lt;=0 -&gt;x=x+1;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:: x==0 -&gt;x=1;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::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od </a:t>
            </a:r>
            <a:endParaRPr sz="18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934174" y="5377547"/>
            <a:ext cx="3223959" cy="1200329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i; 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(i : 1 .. 10) { 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printf("i =%d\n",i) 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Bridge Crossing Puzzle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1DA9-A2DD-4375-8887-E40ACC834D3F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26626" name="Picture 2" descr="http://www.patagoniaadventures.com/images/narrow%20bri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65431"/>
            <a:ext cx="2014156" cy="3024188"/>
          </a:xfrm>
          <a:prstGeom prst="rect">
            <a:avLst/>
          </a:prstGeom>
          <a:noFill/>
        </p:spPr>
      </p:pic>
      <p:pic>
        <p:nvPicPr>
          <p:cNvPr id="26628" name="Picture 4" descr="http://msnbcmedia2.msn.com/j/msnbc/Components/Photos/060421/060421_soldiers_hmed_8p.hmed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275" y="1004668"/>
            <a:ext cx="1828800" cy="1260763"/>
          </a:xfrm>
          <a:prstGeom prst="rect">
            <a:avLst/>
          </a:prstGeom>
          <a:noFill/>
        </p:spPr>
      </p:pic>
      <p:pic>
        <p:nvPicPr>
          <p:cNvPr id="26630" name="Picture 6" descr="http://www.keephopealive.org/torch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7734" y="3886200"/>
            <a:ext cx="912240" cy="1349241"/>
          </a:xfrm>
          <a:prstGeom prst="rect">
            <a:avLst/>
          </a:prstGeom>
          <a:noFill/>
        </p:spPr>
      </p:pic>
      <p:pic>
        <p:nvPicPr>
          <p:cNvPr id="26632" name="Picture 8" descr="http://blogs.theage.com.au/business/executivestyle/managementline/archives/syd-5aerlntueyg1b1urwbro_layout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8826" y="5101410"/>
            <a:ext cx="1855304" cy="1706880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1002" y="1491525"/>
            <a:ext cx="5860672" cy="4572000"/>
          </a:xfrm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Four soldiers are ordered to cross a bridge.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Their speeds are: 5,10,20,25 minutes per bridge, respectively.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Only two can be on the bridge at the same time.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They must use the torch (its night time) when walking.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There is only one torch.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PT Sans Narrow" panose="020B0604020202020204" charset="0"/>
              </a:rPr>
              <a:t>Can they be on the west bank in an hour?</a:t>
            </a: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800" dirty="0" smtClean="0">
              <a:solidFill>
                <a:srgbClr val="002060"/>
              </a:solidFill>
              <a:latin typeface="PT Sans Narrow" panose="020B0604020202020204" charset="0"/>
            </a:endParaRPr>
          </a:p>
          <a:p>
            <a:pPr marL="11430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800" dirty="0">
              <a:solidFill>
                <a:srgbClr val="002060"/>
              </a:solidFill>
              <a:latin typeface="PT Sans Na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33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772400" cy="1143000"/>
          </a:xfrm>
        </p:spPr>
        <p:txBody>
          <a:bodyPr/>
          <a:lstStyle/>
          <a:p>
            <a:r>
              <a:rPr lang="en-US" dirty="0" smtClean="0"/>
              <a:t>Solving the puzzle using Spin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 flipH="1">
            <a:off x="190499" y="1255922"/>
            <a:ext cx="8353425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#define 	FINISHED </a:t>
            </a:r>
          </a:p>
          <a:p>
            <a:pPr algn="l" rtl="0"/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 	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where[0] == 1 &amp;&amp; where[1] == 1 &amp;&amp; where[2] == 1 &amp;&amp; where[3] == 1)</a:t>
            </a:r>
          </a:p>
          <a:p>
            <a:pPr algn="l" rtl="0"/>
            <a:endParaRPr lang="en-US" sz="14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byte now = 0; byte time[4]; bit where[4]; bit torch;</a:t>
            </a:r>
          </a:p>
          <a:p>
            <a:pPr algn="l" rtl="0"/>
            <a:endParaRPr lang="en-US" sz="14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active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proctype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bridge() {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byte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i,j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time[0] = 5; time[1] = 10; time[2] = 20; time[3] = 25;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do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:: now &lt;= 60 -&gt;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assert(!FINISHED);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if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  :: where[0] == torch -&gt;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0     :: where[1] == torch -&gt;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1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  :: where[2] == torch -&gt;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2     :: where[3] == torch -&gt;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= 3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fi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if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  :: where[0] == torch -&gt; j = 0     :: where[1] == torch -&gt; j = 1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  :: where[2] == torch -&gt; j = 2     :: where[3] == torch -&gt; j = 3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fi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where[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] = 1 - torch;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where[j] = 1 - torch;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torch = 1 - torch;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  now = now + MAX(time[</a:t>
            </a:r>
            <a:r>
              <a:rPr lang="en-US" sz="1400" dirty="0" err="1" smtClean="0">
                <a:solidFill>
                  <a:srgbClr val="002060"/>
                </a:solidFill>
                <a:latin typeface="Lucida Console" pitchFamily="49" charset="0"/>
              </a:rPr>
              <a:t>i</a:t>
            </a:r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], time[j])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  od</a:t>
            </a:r>
          </a:p>
          <a:p>
            <a:pPr algn="l" rtl="0"/>
            <a:r>
              <a:rPr lang="en-US" sz="1400" dirty="0" smtClean="0">
                <a:solidFill>
                  <a:srgbClr val="002060"/>
                </a:solidFill>
                <a:latin typeface="Lucida Console" pitchFamily="49" charset="0"/>
              </a:rPr>
              <a:t>}</a:t>
            </a:r>
            <a:endParaRPr lang="he-IL" sz="14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85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Critical Section Example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52400" y="1417551"/>
            <a:ext cx="3187700" cy="3110724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 lock;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byte cnt;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active[2] proctype P()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!lock -&gt; lock=true;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cnt=cnt+1;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printf("%d in CS\n",_pid);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cnt=cnt-1;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lock=false;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Inv 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assert(cnt &lt;= 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514725" y="1417551"/>
            <a:ext cx="5438776" cy="5265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spin -a crit.pml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ls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crit.pml  pan.b  pan.c  pan.h  pan.m  pan.t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gcc pan.c</a:t>
            </a: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a.out</a:t>
            </a: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pan: assertion violated (cnt&lt;=1) (at depth 8)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pan: wrote crit.pml.trail</a:t>
            </a: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Full statespace search for: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never claim             - (none  specified)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assertion violations    +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acceptance   cycles     - (not selected)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invalid end states      +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State-vector 36 byte, depth reached 16, errors: 1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119 states, stored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47 states, matched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166 transitions (= stored+matched)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0 atomic steps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hash conflicts: 0 (resolved)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4.879   memory usage (Mbyte)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ls</a:t>
            </a:r>
            <a:endParaRPr/>
          </a:p>
          <a:p>
            <a:pPr marL="8572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a.out  crit.pml  crit.pml.trail  pan.b  pan.c  pan.h   pan.m  pan.t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551102" y="1417551"/>
            <a:ext cx="7906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crit.pml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162900" y="1417551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console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47" name="Shape 247" descr="Image result for critical se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327" y="4911440"/>
            <a:ext cx="1787525" cy="143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Critical Section Example (cont.)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52400" y="1082501"/>
            <a:ext cx="8567737" cy="548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spin -t -p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endParaRPr sz="14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Starting P with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Starting P with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Starting Invariant with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 (P) line   5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1)       [(!(lock))]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2: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0 (P) line   5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1)       [(!(lock))]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3: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 (P) line   5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2)       [lock = 1]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4: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 (P) line   6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3)       [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= (cnt+1)]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        1 is in the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sec!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5: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 (P) line   7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4)       [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(‘%d in CS\\n’,_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6: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0 (P) line   5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2)       [lock = 1]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7: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0 (P) line   6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3)       [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= (cnt+1)]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    0 is in the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sec!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8: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0 (P) line   7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4)       [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('%d in CS\\n',_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spin: line  13 "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", Error: assertion violated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spin: text of failed assertion: assert((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&lt;=1))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9: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2 (Invariant) line  13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1)       [assert((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&lt;=1))]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spin: trail ends after 9 steps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#processes: 3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              lock = 1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9: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2 (Invariant) line  14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2) &lt;valid end state&gt;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9: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1 (P) line   8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5)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9:    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 0 (P) line   8 "</a:t>
            </a:r>
            <a:r>
              <a:rPr lang="en-US" sz="1400" b="0" i="0" u="none" strike="noStrike" cap="none" dirty="0" err="1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crit.pml</a:t>
            </a: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" (state 5)</a:t>
            </a:r>
            <a:endParaRPr dirty="0"/>
          </a:p>
          <a:p>
            <a:pPr marL="18097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 3 processes created</a:t>
            </a:r>
            <a:endParaRPr dirty="0"/>
          </a:p>
        </p:txBody>
      </p:sp>
      <p:pic>
        <p:nvPicPr>
          <p:cNvPr id="255" name="Shape 255" descr="Image result for critical se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959" y="1129636"/>
            <a:ext cx="1695845" cy="136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-12701" y="385839"/>
            <a:ext cx="91440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 Checker: Analyzing all possible schedules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6570" y="1496487"/>
            <a:ext cx="3816350" cy="457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A() {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byte x;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again: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x++;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goto again;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A() {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byte x;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again: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x++;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goto again;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B() {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byte y;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again: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y++;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goto again;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14338" y="4084638"/>
            <a:ext cx="3816350" cy="194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203426" y="1952171"/>
            <a:ext cx="556589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x:0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021526" y="1952171"/>
            <a:ext cx="556589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x:1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839626" y="1952171"/>
            <a:ext cx="556589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427351" y="1952171"/>
            <a:ext cx="781777" cy="374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x:255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59353" y="1952171"/>
            <a:ext cx="505242" cy="374571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85" name="Shape 85"/>
          <p:cNvCxnSpPr>
            <a:stCxn id="80" idx="3"/>
            <a:endCxn id="81" idx="1"/>
          </p:cNvCxnSpPr>
          <p:nvPr/>
        </p:nvCxnSpPr>
        <p:spPr>
          <a:xfrm>
            <a:off x="4760015" y="2139457"/>
            <a:ext cx="261600" cy="0"/>
          </a:xfrm>
          <a:prstGeom prst="straightConnector1">
            <a:avLst/>
          </a:prstGeom>
          <a:noFill/>
          <a:ln w="28575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Shape 86"/>
          <p:cNvCxnSpPr>
            <a:stCxn id="81" idx="3"/>
            <a:endCxn id="82" idx="1"/>
          </p:cNvCxnSpPr>
          <p:nvPr/>
        </p:nvCxnSpPr>
        <p:spPr>
          <a:xfrm>
            <a:off x="5578115" y="2139457"/>
            <a:ext cx="261600" cy="0"/>
          </a:xfrm>
          <a:prstGeom prst="straightConnector1">
            <a:avLst/>
          </a:prstGeom>
          <a:noFill/>
          <a:ln w="28575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" name="Shape 87"/>
          <p:cNvCxnSpPr>
            <a:stCxn id="82" idx="3"/>
            <a:endCxn id="84" idx="1"/>
          </p:cNvCxnSpPr>
          <p:nvPr/>
        </p:nvCxnSpPr>
        <p:spPr>
          <a:xfrm>
            <a:off x="6396215" y="2139457"/>
            <a:ext cx="263100" cy="0"/>
          </a:xfrm>
          <a:prstGeom prst="straightConnector1">
            <a:avLst/>
          </a:prstGeom>
          <a:noFill/>
          <a:ln w="28575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Shape 88"/>
          <p:cNvCxnSpPr>
            <a:stCxn id="84" idx="3"/>
            <a:endCxn id="83" idx="1"/>
          </p:cNvCxnSpPr>
          <p:nvPr/>
        </p:nvCxnSpPr>
        <p:spPr>
          <a:xfrm>
            <a:off x="7164595" y="2139457"/>
            <a:ext cx="262800" cy="0"/>
          </a:xfrm>
          <a:prstGeom prst="straightConnector1">
            <a:avLst/>
          </a:prstGeom>
          <a:noFill/>
          <a:ln w="28575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Shape 89"/>
          <p:cNvCxnSpPr>
            <a:stCxn id="83" idx="3"/>
            <a:endCxn id="80" idx="1"/>
          </p:cNvCxnSpPr>
          <p:nvPr/>
        </p:nvCxnSpPr>
        <p:spPr>
          <a:xfrm flipH="1">
            <a:off x="4203528" y="2139457"/>
            <a:ext cx="4005600" cy="600"/>
          </a:xfrm>
          <a:prstGeom prst="bentConnector5">
            <a:avLst>
              <a:gd name="adj1" fmla="val -5707"/>
              <a:gd name="adj2" fmla="val -68974421"/>
              <a:gd name="adj3" fmla="val 105710"/>
            </a:avLst>
          </a:prstGeom>
          <a:noFill/>
          <a:ln w="28575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Shape 90"/>
          <p:cNvSpPr/>
          <p:nvPr/>
        </p:nvSpPr>
        <p:spPr>
          <a:xfrm>
            <a:off x="4683838" y="4203967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x:0,y:0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683838" y="4642978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x:1,y:0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683838" y="5081989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x:2,y:0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633091" y="5921198"/>
            <a:ext cx="709620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x:255,y:0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599332" y="4203967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x:0,y:1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599332" y="4642978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x:1,y:1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054058" y="4203967"/>
            <a:ext cx="709620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x:0,y:255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054058" y="4642978"/>
            <a:ext cx="709620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x:1,y:255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000203" y="5917143"/>
            <a:ext cx="817332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x:255,y:255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599332" y="5081989"/>
            <a:ext cx="599739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x:2,y:1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054058" y="5081989"/>
            <a:ext cx="709620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x:2,y:255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66833" y="4215426"/>
            <a:ext cx="328936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466833" y="4654437"/>
            <a:ext cx="328936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466833" y="5104908"/>
            <a:ext cx="328936" cy="2154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7281978" y="5521000"/>
            <a:ext cx="272832" cy="2154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880632" y="5521000"/>
            <a:ext cx="272832" cy="2154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786600" y="5521000"/>
            <a:ext cx="272832" cy="2154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504411" y="5521000"/>
            <a:ext cx="272832" cy="21544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544391" y="5917143"/>
            <a:ext cx="709620" cy="238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FFFD"/>
              </a:gs>
              <a:gs pos="35000">
                <a:srgbClr val="CDFFFC"/>
              </a:gs>
              <a:gs pos="100000">
                <a:srgbClr val="EAFFFF"/>
              </a:gs>
            </a:gsLst>
            <a:lin ang="16200000" scaled="0"/>
          </a:gradFill>
          <a:ln w="9525" cap="flat" cmpd="sng">
            <a:solidFill>
              <a:srgbClr val="9BE3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ts val="800"/>
              <a:buFont typeface="Arial"/>
              <a:buNone/>
            </a:pPr>
            <a:r>
              <a:rPr lang="en-US" sz="800" b="1" i="1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x:255,y:1</a:t>
            </a:r>
            <a:endParaRPr sz="800" b="1" i="1" u="none" strike="noStrike" cap="none">
              <a:solidFill>
                <a:srgbClr val="004B3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466833" y="5928602"/>
            <a:ext cx="328936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10" name="Shape 110"/>
          <p:cNvCxnSpPr>
            <a:stCxn id="90" idx="3"/>
            <a:endCxn id="94" idx="1"/>
          </p:cNvCxnSpPr>
          <p:nvPr/>
        </p:nvCxnSpPr>
        <p:spPr>
          <a:xfrm>
            <a:off x="5283577" y="4323149"/>
            <a:ext cx="315900" cy="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Shape 111"/>
          <p:cNvCxnSpPr/>
          <p:nvPr/>
        </p:nvCxnSpPr>
        <p:spPr>
          <a:xfrm rot="10800000" flipH="1">
            <a:off x="6199071" y="4323148"/>
            <a:ext cx="267762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Shape 112"/>
          <p:cNvCxnSpPr/>
          <p:nvPr/>
        </p:nvCxnSpPr>
        <p:spPr>
          <a:xfrm>
            <a:off x="6795769" y="4323148"/>
            <a:ext cx="258289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5283577" y="4762892"/>
            <a:ext cx="315755" cy="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Shape 114"/>
          <p:cNvCxnSpPr/>
          <p:nvPr/>
        </p:nvCxnSpPr>
        <p:spPr>
          <a:xfrm rot="10800000" flipH="1">
            <a:off x="6199071" y="4762891"/>
            <a:ext cx="267762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795769" y="4762891"/>
            <a:ext cx="258289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5283577" y="5201396"/>
            <a:ext cx="315755" cy="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6199071" y="5201395"/>
            <a:ext cx="267762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6795769" y="5201395"/>
            <a:ext cx="258289" cy="1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Shape 119"/>
          <p:cNvCxnSpPr>
            <a:stCxn id="93" idx="3"/>
            <a:endCxn id="108" idx="1"/>
          </p:cNvCxnSpPr>
          <p:nvPr/>
        </p:nvCxnSpPr>
        <p:spPr>
          <a:xfrm rot="10800000" flipH="1">
            <a:off x="5342711" y="6036180"/>
            <a:ext cx="201600" cy="420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Shape 120"/>
          <p:cNvCxnSpPr>
            <a:stCxn id="108" idx="3"/>
            <a:endCxn id="109" idx="1"/>
          </p:cNvCxnSpPr>
          <p:nvPr/>
        </p:nvCxnSpPr>
        <p:spPr>
          <a:xfrm>
            <a:off x="6254011" y="6036324"/>
            <a:ext cx="212700" cy="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Shape 121"/>
          <p:cNvCxnSpPr>
            <a:stCxn id="109" idx="3"/>
            <a:endCxn id="98" idx="1"/>
          </p:cNvCxnSpPr>
          <p:nvPr/>
        </p:nvCxnSpPr>
        <p:spPr>
          <a:xfrm>
            <a:off x="6795769" y="6036324"/>
            <a:ext cx="204300" cy="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Shape 122"/>
          <p:cNvCxnSpPr>
            <a:stCxn id="90" idx="2"/>
            <a:endCxn id="91" idx="0"/>
          </p:cNvCxnSpPr>
          <p:nvPr/>
        </p:nvCxnSpPr>
        <p:spPr>
          <a:xfrm>
            <a:off x="4983707" y="4442330"/>
            <a:ext cx="0" cy="20070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Shape 123"/>
          <p:cNvCxnSpPr>
            <a:stCxn id="91" idx="2"/>
            <a:endCxn id="92" idx="0"/>
          </p:cNvCxnSpPr>
          <p:nvPr/>
        </p:nvCxnSpPr>
        <p:spPr>
          <a:xfrm>
            <a:off x="4983707" y="4881341"/>
            <a:ext cx="0" cy="200700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4995365" y="5320352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 flipH="1">
            <a:off x="4987901" y="5736444"/>
            <a:ext cx="5332" cy="184754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5887544" y="4440208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5887544" y="4879219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5899201" y="5318230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5887544" y="5734322"/>
            <a:ext cx="4193" cy="184754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Shape 130"/>
          <p:cNvCxnSpPr/>
          <p:nvPr/>
        </p:nvCxnSpPr>
        <p:spPr>
          <a:xfrm>
            <a:off x="7382969" y="4453461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7382969" y="4892472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7394626" y="5331483"/>
            <a:ext cx="0" cy="200648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7382969" y="5747575"/>
            <a:ext cx="4193" cy="184754"/>
          </a:xfrm>
          <a:prstGeom prst="straightConnector1">
            <a:avLst/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Shape 134"/>
          <p:cNvCxnSpPr>
            <a:stCxn id="96" idx="3"/>
            <a:endCxn id="90" idx="1"/>
          </p:cNvCxnSpPr>
          <p:nvPr/>
        </p:nvCxnSpPr>
        <p:spPr>
          <a:xfrm flipH="1">
            <a:off x="4683878" y="4323149"/>
            <a:ext cx="3079800" cy="600"/>
          </a:xfrm>
          <a:prstGeom prst="bentConnector5">
            <a:avLst>
              <a:gd name="adj1" fmla="val -7422"/>
              <a:gd name="adj2" fmla="val -35698749"/>
              <a:gd name="adj3" fmla="val 107423"/>
            </a:avLst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Shape 135"/>
          <p:cNvCxnSpPr>
            <a:stCxn id="97" idx="3"/>
            <a:endCxn id="91" idx="1"/>
          </p:cNvCxnSpPr>
          <p:nvPr/>
        </p:nvCxnSpPr>
        <p:spPr>
          <a:xfrm flipH="1">
            <a:off x="4683878" y="4762160"/>
            <a:ext cx="3079800" cy="600"/>
          </a:xfrm>
          <a:prstGeom prst="bentConnector5">
            <a:avLst>
              <a:gd name="adj1" fmla="val -9432"/>
              <a:gd name="adj2" fmla="val -130155084"/>
              <a:gd name="adj3" fmla="val 109279"/>
            </a:avLst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Shape 136"/>
          <p:cNvCxnSpPr>
            <a:stCxn id="100" idx="3"/>
            <a:endCxn id="92" idx="1"/>
          </p:cNvCxnSpPr>
          <p:nvPr/>
        </p:nvCxnSpPr>
        <p:spPr>
          <a:xfrm flipH="1">
            <a:off x="4683878" y="5201171"/>
            <a:ext cx="3079800" cy="600"/>
          </a:xfrm>
          <a:prstGeom prst="bentConnector5">
            <a:avLst>
              <a:gd name="adj1" fmla="val -12061"/>
              <a:gd name="adj2" fmla="val -226992584"/>
              <a:gd name="adj3" fmla="val 111598"/>
            </a:avLst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Shape 137"/>
          <p:cNvCxnSpPr>
            <a:stCxn id="98" idx="3"/>
            <a:endCxn id="93" idx="1"/>
          </p:cNvCxnSpPr>
          <p:nvPr/>
        </p:nvCxnSpPr>
        <p:spPr>
          <a:xfrm flipH="1">
            <a:off x="4633035" y="6036324"/>
            <a:ext cx="3184500" cy="4200"/>
          </a:xfrm>
          <a:prstGeom prst="bentConnector5">
            <a:avLst>
              <a:gd name="adj1" fmla="val -12763"/>
              <a:gd name="adj2" fmla="val -57945178"/>
              <a:gd name="adj3" fmla="val 112229"/>
            </a:avLst>
          </a:prstGeom>
          <a:noFill/>
          <a:ln w="12700" cap="flat" cmpd="sng">
            <a:solidFill>
              <a:srgbClr val="255B5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Shape 138"/>
          <p:cNvCxnSpPr/>
          <p:nvPr/>
        </p:nvCxnSpPr>
        <p:spPr>
          <a:xfrm>
            <a:off x="-25401" y="3200401"/>
            <a:ext cx="9169401" cy="50613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Revised Critical Section Example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52400" y="1417551"/>
            <a:ext cx="3187700" cy="3110724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 lock;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byte cnt;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active[2] proctype P()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atomic{</a:t>
            </a: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!lock -&gt; lock=true;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cnt=cnt+1;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printf("%d in CS\n",_pid);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cnt=cnt-1;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lock=false;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Inv 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assert(cnt &lt;= 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600450" y="2170026"/>
            <a:ext cx="5438776" cy="3757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a.out</a:t>
            </a: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Full statespace search for: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never claim             - (none specified)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assertion violations   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acceptance   cycles     - (not selected)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invalid end states     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State-vector 36 byte, depth reached 14, errors: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62 states, stored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17 states, matched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79 transitions (= stored+matched)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0 atomic steps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hash conflicts: 0 (resolved)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4.879   memory usage (Mbyte)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551102" y="1417551"/>
            <a:ext cx="7906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crit.pml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245419" y="2170026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console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66" name="Shape 266" descr="Image result for critical se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327" y="4911440"/>
            <a:ext cx="1787525" cy="143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Deadlocked Critical Section Example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52399" y="1417551"/>
            <a:ext cx="3373225" cy="3110724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 lock;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byte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active[2]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P()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atomic{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!lock -&gt; lock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true;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=cnt+1;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("%d in CS\n",_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=cnt-1;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lock=false;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assert(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&lt;= 1);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74" name="Shape 274"/>
          <p:cNvSpPr/>
          <p:nvPr/>
        </p:nvSpPr>
        <p:spPr>
          <a:xfrm>
            <a:off x="3600450" y="1636626"/>
            <a:ext cx="5438776" cy="46188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a.out</a:t>
            </a:r>
            <a:endParaRPr sz="14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pan: invalid end state (at depth 3)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33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(Spin Version 4.2.7 -- 23 June 2006)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Warning: Search not completed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+ Partial Order Reduction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Full statespace search for: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never claim             - (none specified)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assertion violations    +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acceptance   cycles     - (not selected)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invalid end states      +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State-vector 36 byte, depth reached 4, errors: 1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5 states, stored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0 states, matched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5 transitions (= stored+matched)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2 atomic steps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hash conflicts: 0 (resolved)</a:t>
            </a:r>
            <a:endParaRPr/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4.879   memory usage (Mbyte)</a:t>
            </a:r>
            <a:endParaRPr sz="1400" b="0" i="0" u="none" strike="noStrike" cap="none">
              <a:solidFill>
                <a:srgbClr val="773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628764" y="1366235"/>
            <a:ext cx="1773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deadlocked_crit.pml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245419" y="1642460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console</a:t>
            </a:r>
            <a:endParaRPr sz="1800" b="0" i="0" u="none" strike="noStrike" cap="none">
              <a:solidFill>
                <a:srgbClr val="C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7" name="Shape 277" descr="Image result for critical se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327" y="4911440"/>
            <a:ext cx="1787525" cy="143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Deadlocked Critical Section (cont.)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36048" y="1942597"/>
            <a:ext cx="7813833" cy="421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&gt; spin -t -p </a:t>
            </a:r>
            <a:r>
              <a:rPr lang="en-US" sz="1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endParaRPr sz="14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Starting P with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Starting P with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Starting Invariant with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1: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2 (Invariant) line  13 "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" (state 1)    [assert((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&lt;=1))]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2: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2 terminates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3: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1 (P) line   5 "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" (state 1)    [(!(lock))]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4: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0 (P) line   5 "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" (state 1)    [(!(lock))]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spin: trail ends after 4 steps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#processes: 2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        lock = 0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4: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1 (P) line   5 "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" (state 2)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4:    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  0 (P) line   5 "</a:t>
            </a:r>
            <a:r>
              <a:rPr lang="en-US" sz="1400" b="0" i="0" u="none" strike="noStrike" cap="none" dirty="0" err="1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deadlocked_crit.pml</a:t>
            </a: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" (state 2)</a:t>
            </a:r>
            <a:endParaRPr dirty="0"/>
          </a:p>
          <a:p>
            <a:pPr marL="180975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73600"/>
                </a:solidFill>
                <a:latin typeface="Consolas"/>
                <a:ea typeface="Consolas"/>
                <a:cs typeface="Consolas"/>
                <a:sym typeface="Consolas"/>
              </a:rPr>
              <a:t>3 processes created</a:t>
            </a:r>
            <a:endParaRPr dirty="0"/>
          </a:p>
        </p:txBody>
      </p:sp>
      <p:pic>
        <p:nvPicPr>
          <p:cNvPr id="285" name="Shape 285" descr="Image result for critical se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959" y="1129636"/>
            <a:ext cx="1695845" cy="136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Communication Using Message Channels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79705" y="1148686"/>
            <a:ext cx="8697912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Spin provides communications through various types of channels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Buffered or non-buffered (handshaking communication)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Various message types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Various message handling operators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Syntax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chan ch1 = [2] of { bit, byte};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ch1!0,10;ch1!1,20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ch1?b,bt;ch1?1,bt</a:t>
            </a: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20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8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3345973" y="6298756"/>
            <a:ext cx="2520950" cy="0"/>
          </a:xfrm>
          <a:prstGeom prst="straightConnector1">
            <a:avLst/>
          </a:prstGeom>
          <a:noFill/>
          <a:ln w="25400" cap="flat" cmpd="sng">
            <a:solidFill>
              <a:srgbClr val="695D46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94" name="Shape 294"/>
          <p:cNvGrpSpPr/>
          <p:nvPr/>
        </p:nvGrpSpPr>
        <p:grpSpPr>
          <a:xfrm>
            <a:off x="3561873" y="6082856"/>
            <a:ext cx="2017713" cy="433388"/>
            <a:chOff x="3696" y="2840"/>
            <a:chExt cx="1271" cy="273"/>
          </a:xfrm>
        </p:grpSpPr>
        <p:sp>
          <p:nvSpPr>
            <p:cNvPr id="295" name="Shape 295"/>
            <p:cNvSpPr/>
            <p:nvPr/>
          </p:nvSpPr>
          <p:spPr>
            <a:xfrm>
              <a:off x="3696" y="2840"/>
              <a:ext cx="1271" cy="2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695D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Shape 296"/>
            <p:cNvCxnSpPr/>
            <p:nvPr/>
          </p:nvCxnSpPr>
          <p:spPr>
            <a:xfrm>
              <a:off x="4305" y="2840"/>
              <a:ext cx="0" cy="273"/>
            </a:xfrm>
            <a:prstGeom prst="straightConnector1">
              <a:avLst/>
            </a:prstGeom>
            <a:noFill/>
            <a:ln w="9525" cap="flat" cmpd="sng">
              <a:solidFill>
                <a:srgbClr val="695D4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7" name="Shape 297"/>
          <p:cNvSpPr txBox="1"/>
          <p:nvPr/>
        </p:nvSpPr>
        <p:spPr>
          <a:xfrm>
            <a:off x="2520156" y="6063806"/>
            <a:ext cx="4823142" cy="4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r>
              <a:rPr lang="en-US" sz="24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</a:t>
            </a:r>
            <a:r>
              <a:rPr lang="en-US" sz="2400" b="0" i="0" u="none" strike="noStrike" cap="none">
                <a:solidFill>
                  <a:srgbClr val="8F825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(1,20)      (0,10)</a:t>
            </a:r>
            <a:r>
              <a:rPr lang="en-US" sz="24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   </a:t>
            </a:r>
            <a:r>
              <a:rPr lang="en-US" sz="24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Operations on Channels</a:t>
            </a: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78375" y="1645622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channel inquiry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len(ch)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empty(ch)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full(ch)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nempty(ch)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nfull(ch)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Additional message passing operators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ch?[x,y]</a:t>
            </a: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polling only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ch?&lt;x,y&gt;</a:t>
            </a: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copy a message without removing it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ch!!x,y</a:t>
            </a: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sorted sending (increasing order)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ch??5,y</a:t>
            </a: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  ndom receiving</a:t>
            </a:r>
            <a:endParaRPr sz="20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ch?x(y) == ch?x,y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(for user’s understandability)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 careful not to use these operators inside expressions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They have side-effects, which spin may not allow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400" b="1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93693" y="545307"/>
            <a:ext cx="91440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Faulty Data Transfer Protocol </a:t>
            </a:r>
            <a:b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-US" sz="28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(data switch model proposed at 1981 at Bell labs)</a:t>
            </a: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75437" y="1251745"/>
            <a:ext cx="5325238" cy="487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mtype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ini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ack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dreq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data,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shutup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quiet, dead}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M = [1] of {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mtype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W = [1] of {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mtype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Mproc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W!ini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	/* connection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M?ack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	/* handshake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-US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/* wait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if	        /* two options: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W!shutup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  /* shutdown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W!dreq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    /* or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data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do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M?data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W!data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M?data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W!shutup;break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od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fi;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M?shutup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W!quiet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M?dead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5590268" y="1717754"/>
            <a:ext cx="3636710" cy="387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proctype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Wproc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W?ini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	/* wait for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ini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M!ack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	/* acknowledge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do	/* 3 options: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W?dreq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-&gt;	  /* data req.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 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M!data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W?data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-&gt;	  /* rec. data 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  skip	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W?shutup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 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M!shutup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 /* shutdown*/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      break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od;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W?quiet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/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M!dead</a:t>
            </a: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51911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725" algn="l"/>
              </a:tabLst>
            </a:pPr>
            <a:r>
              <a:rPr lang="en-US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2232025" y="5661025"/>
            <a:ext cx="1028701" cy="79216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Mproc</a:t>
            </a:r>
            <a:endParaRPr sz="2000" b="0" i="0" u="none" strike="noStrike" cap="none">
              <a:solidFill>
                <a:srgbClr val="342E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400675" y="5675313"/>
            <a:ext cx="1028701" cy="79216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Wproc</a:t>
            </a:r>
            <a:endParaRPr/>
          </a:p>
        </p:txBody>
      </p:sp>
      <p:cxnSp>
        <p:nvCxnSpPr>
          <p:cNvPr id="317" name="Shape 317"/>
          <p:cNvCxnSpPr/>
          <p:nvPr/>
        </p:nvCxnSpPr>
        <p:spPr>
          <a:xfrm>
            <a:off x="3348038" y="5805488"/>
            <a:ext cx="2016125" cy="0"/>
          </a:xfrm>
          <a:prstGeom prst="straightConnector1">
            <a:avLst/>
          </a:prstGeom>
          <a:noFill/>
          <a:ln w="38100" cap="flat" cmpd="dbl">
            <a:solidFill>
              <a:srgbClr val="342E2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 txBox="1"/>
          <p:nvPr/>
        </p:nvSpPr>
        <p:spPr>
          <a:xfrm>
            <a:off x="3864242" y="5386388"/>
            <a:ext cx="7601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Channel </a:t>
            </a:r>
            <a:r>
              <a:rPr lang="en-US" sz="1200" b="1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/>
          </a:p>
        </p:txBody>
      </p:sp>
      <p:cxnSp>
        <p:nvCxnSpPr>
          <p:cNvPr id="319" name="Shape 319"/>
          <p:cNvCxnSpPr/>
          <p:nvPr/>
        </p:nvCxnSpPr>
        <p:spPr>
          <a:xfrm rot="10800000">
            <a:off x="3348038" y="6323013"/>
            <a:ext cx="2016125" cy="0"/>
          </a:xfrm>
          <a:prstGeom prst="straightConnector1">
            <a:avLst/>
          </a:prstGeom>
          <a:noFill/>
          <a:ln w="38100" cap="flat" cmpd="dbl">
            <a:solidFill>
              <a:srgbClr val="342E2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Shape 320"/>
          <p:cNvSpPr txBox="1"/>
          <p:nvPr/>
        </p:nvSpPr>
        <p:spPr>
          <a:xfrm flipH="1">
            <a:off x="3865421" y="6381750"/>
            <a:ext cx="7473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Channel </a:t>
            </a:r>
            <a:r>
              <a:rPr lang="en-US" sz="12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24300" y="5661025"/>
            <a:ext cx="647700" cy="21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2E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924300" y="6165850"/>
            <a:ext cx="647700" cy="21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2E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541" y="1627189"/>
            <a:ext cx="1511300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Sieve of Eratosthenes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52399" y="1223618"/>
            <a:ext cx="7324725" cy="5049717"/>
          </a:xfrm>
          <a:prstGeom prst="rect">
            <a:avLst/>
          </a:prstGeom>
          <a:solidFill>
            <a:srgbClr val="FBFED9"/>
          </a:solidFill>
          <a:ln w="9525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proctype sieve(chan c; int prime)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chan child = [0] of { mtype, int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bool haschild;  int n; printf("%d is prime\n", prime);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end: do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:: c?number(n) -&gt;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:: (n%prime) == 0 -&gt; printf("%d = %d*%d\n", n, prime, n/prime)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:: else -&gt;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if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:: !haschild -&gt; /* new prime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haschild = 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4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run sieve(child, n)</a:t>
            </a:r>
            <a:endParaRPr sz="1400" b="1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:: else -&gt;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child!number(n)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fi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fi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:: c?eof(0) -&gt; break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od;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:: haschild -&gt;  child!eof(0)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::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fi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472049" y="2869589"/>
            <a:ext cx="4549109" cy="3872733"/>
          </a:xfrm>
          <a:prstGeom prst="rect">
            <a:avLst/>
          </a:prstGeom>
          <a:solidFill>
            <a:srgbClr val="FBFED9"/>
          </a:solidFill>
          <a:ln w="9525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The Sieve of Eratosthenes (c. 276-196 BC)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Prints all prime numbers up to MAX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#define MAX     25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mtype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 number,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eof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root = [0] of {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mtype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 2;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run sieve(root, n);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:: (n &lt;  MAX) -&gt; n++;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root!number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:: (n &gt;= MAX) -&gt;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root!eof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(0); break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429974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4429974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52400" y="584161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Simulation Run</a:t>
            </a:r>
            <a:endParaRPr sz="36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07504" y="1129705"/>
            <a:ext cx="8568952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6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spin sieve-of-</a:t>
            </a:r>
            <a:r>
              <a:rPr lang="en-US" sz="16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eratosthenes.pml</a:t>
            </a:r>
            <a:endParaRPr sz="16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2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3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4 = 2*2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	5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6 = 2*3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8 = 2*4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		7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9 = 3*3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10 = 2*5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12 = 2*6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14 = 2*7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			11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15 = 3*5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				13 is prime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16 = 2*8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18 = 2*9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r>
              <a:rPr lang="en-US" sz="1600" b="0" i="0" u="none" strike="noStrike" cap="none" dirty="0">
                <a:solidFill>
                  <a:srgbClr val="7F4C00"/>
                </a:solidFill>
                <a:latin typeface="Consolas"/>
                <a:ea typeface="Consolas"/>
                <a:cs typeface="Consolas"/>
                <a:sym typeface="Consolas"/>
              </a:rPr>
              <a:t>	20 = 2*10</a:t>
            </a:r>
            <a:endParaRPr dirty="0"/>
          </a:p>
          <a:p>
            <a:pPr marL="0" marR="0" lvl="0" indent="0" algn="l" defTabSz="1466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>
                <a:tab pos="461963" algn="l"/>
                <a:tab pos="744538" algn="l"/>
                <a:tab pos="971550" algn="l"/>
                <a:tab pos="1196975" algn="l"/>
                <a:tab pos="1716088" algn="l"/>
                <a:tab pos="2630488" algn="l"/>
                <a:tab pos="3375025" algn="l"/>
              </a:tabLst>
            </a:pPr>
            <a:endParaRPr sz="1600" b="0" i="0" u="none" strike="noStrike" cap="none" dirty="0">
              <a:solidFill>
                <a:srgbClr val="7F4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8472458" y="679864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fld>
            <a:endParaRPr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403456" y="1408445"/>
            <a:ext cx="312907" cy="5121860"/>
            <a:chOff x="403456" y="827420"/>
            <a:chExt cx="312907" cy="5121860"/>
          </a:xfrm>
        </p:grpSpPr>
        <p:cxnSp>
          <p:nvCxnSpPr>
            <p:cNvPr id="343" name="Shape 343"/>
            <p:cNvCxnSpPr/>
            <p:nvPr/>
          </p:nvCxnSpPr>
          <p:spPr>
            <a:xfrm>
              <a:off x="683568" y="908720"/>
              <a:ext cx="0" cy="504056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Shape 344"/>
            <p:cNvSpPr txBox="1"/>
            <p:nvPr/>
          </p:nvSpPr>
          <p:spPr>
            <a:xfrm>
              <a:off x="403456" y="827420"/>
              <a:ext cx="31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730701" y="1696477"/>
            <a:ext cx="312907" cy="4833828"/>
            <a:chOff x="730701" y="1115452"/>
            <a:chExt cx="312907" cy="4833828"/>
          </a:xfrm>
        </p:grpSpPr>
        <p:cxnSp>
          <p:nvCxnSpPr>
            <p:cNvPr id="346" name="Shape 346"/>
            <p:cNvCxnSpPr/>
            <p:nvPr/>
          </p:nvCxnSpPr>
          <p:spPr>
            <a:xfrm>
              <a:off x="971600" y="1196752"/>
              <a:ext cx="0" cy="4752528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7" name="Shape 347"/>
            <p:cNvSpPr txBox="1"/>
            <p:nvPr/>
          </p:nvSpPr>
          <p:spPr>
            <a:xfrm>
              <a:off x="730701" y="1115452"/>
              <a:ext cx="31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946725" y="2272541"/>
            <a:ext cx="312907" cy="4257764"/>
            <a:chOff x="946725" y="1691516"/>
            <a:chExt cx="312907" cy="4257764"/>
          </a:xfrm>
        </p:grpSpPr>
        <p:cxnSp>
          <p:nvCxnSpPr>
            <p:cNvPr id="349" name="Shape 349"/>
            <p:cNvCxnSpPr/>
            <p:nvPr/>
          </p:nvCxnSpPr>
          <p:spPr>
            <a:xfrm>
              <a:off x="1187624" y="1772816"/>
              <a:ext cx="0" cy="41764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0" name="Shape 350"/>
            <p:cNvSpPr txBox="1"/>
            <p:nvPr/>
          </p:nvSpPr>
          <p:spPr>
            <a:xfrm>
              <a:off x="946725" y="1691516"/>
              <a:ext cx="31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1186117" y="3145929"/>
            <a:ext cx="312907" cy="3384376"/>
            <a:chOff x="1186117" y="2564904"/>
            <a:chExt cx="312907" cy="3384376"/>
          </a:xfrm>
        </p:grpSpPr>
        <p:cxnSp>
          <p:nvCxnSpPr>
            <p:cNvPr id="352" name="Shape 352"/>
            <p:cNvCxnSpPr/>
            <p:nvPr/>
          </p:nvCxnSpPr>
          <p:spPr>
            <a:xfrm>
              <a:off x="1427016" y="2646204"/>
              <a:ext cx="0" cy="3303076"/>
            </a:xfrm>
            <a:prstGeom prst="straightConnector1">
              <a:avLst/>
            </a:prstGeom>
            <a:noFill/>
            <a:ln w="9525" cap="flat" cmpd="sng">
              <a:solidFill>
                <a:srgbClr val="3333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3" name="Shape 353"/>
            <p:cNvSpPr txBox="1"/>
            <p:nvPr/>
          </p:nvSpPr>
          <p:spPr>
            <a:xfrm>
              <a:off x="1186117" y="2564904"/>
              <a:ext cx="31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400" b="0" i="0" u="none" strike="noStrike" cap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323213" y="4586089"/>
            <a:ext cx="424027" cy="1944216"/>
            <a:chOff x="347896" y="827420"/>
            <a:chExt cx="424027" cy="5121860"/>
          </a:xfrm>
        </p:grpSpPr>
        <p:cxnSp>
          <p:nvCxnSpPr>
            <p:cNvPr id="355" name="Shape 355"/>
            <p:cNvCxnSpPr/>
            <p:nvPr/>
          </p:nvCxnSpPr>
          <p:spPr>
            <a:xfrm>
              <a:off x="683568" y="908720"/>
              <a:ext cx="0" cy="504056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347896" y="827420"/>
              <a:ext cx="4240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1602685" y="5234161"/>
            <a:ext cx="441147" cy="1296144"/>
            <a:chOff x="666581" y="1115452"/>
            <a:chExt cx="441147" cy="4833828"/>
          </a:xfrm>
        </p:grpSpPr>
        <p:cxnSp>
          <p:nvCxnSpPr>
            <p:cNvPr id="358" name="Shape 358"/>
            <p:cNvCxnSpPr/>
            <p:nvPr/>
          </p:nvCxnSpPr>
          <p:spPr>
            <a:xfrm>
              <a:off x="971600" y="1196752"/>
              <a:ext cx="0" cy="4752528"/>
            </a:xfrm>
            <a:prstGeom prst="straightConnector1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" name="Shape 359"/>
            <p:cNvSpPr txBox="1"/>
            <p:nvPr/>
          </p:nvSpPr>
          <p:spPr>
            <a:xfrm>
              <a:off x="666581" y="1115452"/>
              <a:ext cx="4411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4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Shape 360"/>
          <p:cNvSpPr/>
          <p:nvPr/>
        </p:nvSpPr>
        <p:spPr>
          <a:xfrm>
            <a:off x="107504" y="490633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Usages of Do-statement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609600" y="1643563"/>
            <a:ext cx="2506133" cy="1079399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:: (x == y) -&gt; break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:: else -&gt; skip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od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7045855" y="2338731"/>
            <a:ext cx="1108332" cy="34073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(x == y)</a:t>
            </a:r>
            <a:endParaRPr dirty="0"/>
          </a:p>
        </p:txBody>
      </p:sp>
      <p:sp>
        <p:nvSpPr>
          <p:cNvPr id="370" name="Shape 370"/>
          <p:cNvSpPr/>
          <p:nvPr/>
        </p:nvSpPr>
        <p:spPr>
          <a:xfrm>
            <a:off x="1312333" y="3390377"/>
            <a:ext cx="433388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2464858" y="3390377"/>
            <a:ext cx="433388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312333" y="4471464"/>
            <a:ext cx="433388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Shape 373"/>
          <p:cNvCxnSpPr>
            <a:stCxn id="370" idx="7"/>
            <a:endCxn id="371" idx="1"/>
          </p:cNvCxnSpPr>
          <p:nvPr/>
        </p:nvCxnSpPr>
        <p:spPr>
          <a:xfrm>
            <a:off x="1682253" y="3453613"/>
            <a:ext cx="846000" cy="0"/>
          </a:xfrm>
          <a:prstGeom prst="straightConnector1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4" name="Shape 374"/>
          <p:cNvCxnSpPr>
            <a:stCxn id="371" idx="3"/>
            <a:endCxn id="370" idx="5"/>
          </p:cNvCxnSpPr>
          <p:nvPr/>
        </p:nvCxnSpPr>
        <p:spPr>
          <a:xfrm rot="10800000">
            <a:off x="1682326" y="3758941"/>
            <a:ext cx="846000" cy="0"/>
          </a:xfrm>
          <a:prstGeom prst="straightConnector1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5" name="Shape 375"/>
          <p:cNvCxnSpPr>
            <a:stCxn id="370" idx="4"/>
            <a:endCxn id="372" idx="0"/>
          </p:cNvCxnSpPr>
          <p:nvPr/>
        </p:nvCxnSpPr>
        <p:spPr>
          <a:xfrm>
            <a:off x="1529027" y="3822177"/>
            <a:ext cx="0" cy="649200"/>
          </a:xfrm>
          <a:prstGeom prst="straightConnector1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 txBox="1"/>
          <p:nvPr/>
        </p:nvSpPr>
        <p:spPr>
          <a:xfrm>
            <a:off x="1706367" y="3103039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684017" y="3895202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x==y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3301804" y="1524027"/>
            <a:ext cx="3219449" cy="1301238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Loop: 	if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	:: (x == y) -&gt; skip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	:: else -&gt; </a:t>
            </a:r>
            <a:r>
              <a:rPr lang="en-US" sz="1600" b="0" i="0" u="none" strike="noStrike" cap="none" dirty="0" err="1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 Loop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4B34"/>
                </a:solidFill>
                <a:latin typeface="Consolas"/>
                <a:ea typeface="Consolas"/>
                <a:cs typeface="Consolas"/>
                <a:sym typeface="Consolas"/>
              </a:rPr>
              <a:t>	fi</a:t>
            </a:r>
            <a:endParaRPr dirty="0"/>
          </a:p>
        </p:txBody>
      </p:sp>
      <p:sp>
        <p:nvSpPr>
          <p:cNvPr id="379" name="Shape 379"/>
          <p:cNvSpPr txBox="1"/>
          <p:nvPr/>
        </p:nvSpPr>
        <p:spPr>
          <a:xfrm>
            <a:off x="1773042" y="3822177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265083" y="3317352"/>
            <a:ext cx="433388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265083" y="4398439"/>
            <a:ext cx="433388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Shape 382"/>
          <p:cNvCxnSpPr>
            <a:stCxn id="380" idx="4"/>
            <a:endCxn id="381" idx="0"/>
          </p:cNvCxnSpPr>
          <p:nvPr/>
        </p:nvCxnSpPr>
        <p:spPr>
          <a:xfrm>
            <a:off x="4481777" y="3749152"/>
            <a:ext cx="0" cy="649200"/>
          </a:xfrm>
          <a:prstGeom prst="straightConnector1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3" name="Shape 383"/>
          <p:cNvSpPr txBox="1"/>
          <p:nvPr/>
        </p:nvSpPr>
        <p:spPr>
          <a:xfrm>
            <a:off x="3636767" y="3822177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x==y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5144892" y="3030014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cxnSp>
        <p:nvCxnSpPr>
          <p:cNvPr id="385" name="Shape 385"/>
          <p:cNvCxnSpPr>
            <a:stCxn id="380" idx="7"/>
            <a:endCxn id="380" idx="5"/>
          </p:cNvCxnSpPr>
          <p:nvPr/>
        </p:nvCxnSpPr>
        <p:spPr>
          <a:xfrm rot="-5400000" flipH="1">
            <a:off x="4482603" y="3532988"/>
            <a:ext cx="305400" cy="600"/>
          </a:xfrm>
          <a:prstGeom prst="curvedConnector5">
            <a:avLst>
              <a:gd name="adj1" fmla="val -95558"/>
              <a:gd name="adj2" fmla="val 99711321"/>
              <a:gd name="adj3" fmla="val 195535"/>
            </a:avLst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Shape 386"/>
          <p:cNvSpPr/>
          <p:nvPr/>
        </p:nvSpPr>
        <p:spPr>
          <a:xfrm>
            <a:off x="7438496" y="3174477"/>
            <a:ext cx="433387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7438496" y="4255564"/>
            <a:ext cx="433387" cy="431800"/>
          </a:xfrm>
          <a:prstGeom prst="ellipse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Shape 388"/>
          <p:cNvCxnSpPr>
            <a:stCxn id="386" idx="4"/>
            <a:endCxn id="387" idx="0"/>
          </p:cNvCxnSpPr>
          <p:nvPr/>
        </p:nvCxnSpPr>
        <p:spPr>
          <a:xfrm>
            <a:off x="7655190" y="3606277"/>
            <a:ext cx="0" cy="649200"/>
          </a:xfrm>
          <a:prstGeom prst="straightConnector1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9" name="Shape 389"/>
          <p:cNvSpPr txBox="1"/>
          <p:nvPr/>
        </p:nvSpPr>
        <p:spPr>
          <a:xfrm>
            <a:off x="6810180" y="3679302"/>
            <a:ext cx="688307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E4534"/>
                </a:solidFill>
                <a:latin typeface="Consolas"/>
                <a:ea typeface="Consolas"/>
                <a:cs typeface="Consolas"/>
                <a:sym typeface="Consolas"/>
              </a:rPr>
              <a:t>x==y</a:t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1033726" y="5765436"/>
            <a:ext cx="6938416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are statements, but control-flow modifiers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More Usages of Various Operators</a:t>
            </a:r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226208" y="1354667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standard C preprocessors can be used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#if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#ifdef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overcome limitation of lack of functions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#define add(a,b,c) c = a + b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inline add(a,b,c) { c = a + b }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 that these two facilities still do not return a value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Build multi-dimensional array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typedef array {byte y[3];}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B351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</a:t>
            </a: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array x[2];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B35100"/>
                </a:solidFill>
                <a:latin typeface="Consolas"/>
                <a:ea typeface="Consolas"/>
                <a:cs typeface="Consolas"/>
                <a:sym typeface="Consolas"/>
              </a:rPr>
              <a:t>  x[2].y[1] = 10;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(cond-&gt;v1:v2)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used as </a:t>
            </a:r>
            <a:r>
              <a:rPr lang="en-US" sz="2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(cond?v1:v2)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 C</a:t>
            </a:r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Spin Model Checker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27303" y="3541424"/>
            <a:ext cx="8472458" cy="329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few characteristics of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Spin </a:t>
            </a:r>
            <a:endParaRPr sz="2400" b="1" i="0" u="none" strike="noStrike" cap="none" dirty="0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1" i="0" u="none" strike="noStrike" cap="none" dirty="0" err="1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Promela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allows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only a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finite state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</a:t>
            </a:r>
            <a:endParaRPr dirty="0"/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Asynchronous execution </a:t>
            </a:r>
            <a:endParaRPr sz="20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Interleaving semantics for concurrency</a:t>
            </a:r>
            <a:endParaRPr dirty="0"/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2-way process communication</a:t>
            </a:r>
            <a:endParaRPr dirty="0"/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Non-determinism </a:t>
            </a:r>
            <a:endParaRPr dirty="0"/>
          </a:p>
          <a:p>
            <a:pPr marL="631825" marR="0" lvl="1" indent="-1746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Narrow"/>
              <a:buChar char="○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Promela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provides (comparatively) rich set of constructs such as variables and message passing, dynamic creation of processes,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etc</a:t>
            </a:r>
            <a:endParaRPr sz="2000" b="0" i="0" u="none" strike="noStrike" cap="none" dirty="0">
              <a:solidFill>
                <a:srgbClr val="4859F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sz="12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43470" y="1266369"/>
            <a:ext cx="1667933" cy="668866"/>
          </a:xfrm>
          <a:prstGeom prst="rect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System Spec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 Promela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582335" y="1645923"/>
            <a:ext cx="1397000" cy="1215811"/>
          </a:xfrm>
          <a:prstGeom prst="ellipse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SPIN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35001" y="2669280"/>
            <a:ext cx="1667933" cy="668866"/>
          </a:xfrm>
          <a:prstGeom prst="rect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Requirements in LTL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250267" y="2029636"/>
            <a:ext cx="694266" cy="448384"/>
          </a:xfrm>
          <a:prstGeom prst="rect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pan.c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190064" y="2029636"/>
            <a:ext cx="1871134" cy="428411"/>
          </a:xfrm>
          <a:prstGeom prst="ellipse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 compiler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471833" y="2009663"/>
            <a:ext cx="694266" cy="448384"/>
          </a:xfrm>
          <a:prstGeom prst="rect">
            <a:avLst/>
          </a:prstGeom>
          <a:solidFill>
            <a:srgbClr val="E5DFD5"/>
          </a:solidFill>
          <a:ln w="25400" cap="flat" cmpd="sng">
            <a:solidFill>
              <a:srgbClr val="5F57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a.out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980792" y="3070509"/>
            <a:ext cx="4523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OK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002102" y="3060243"/>
            <a:ext cx="9428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Counter</a:t>
            </a:r>
            <a:b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-US" sz="20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</a:t>
            </a:r>
            <a:endParaRPr sz="20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5" name="Shape 155"/>
          <p:cNvCxnSpPr>
            <a:stCxn id="147" idx="3"/>
            <a:endCxn id="148" idx="1"/>
          </p:cNvCxnSpPr>
          <p:nvPr/>
        </p:nvCxnSpPr>
        <p:spPr>
          <a:xfrm>
            <a:off x="2311403" y="1600802"/>
            <a:ext cx="475500" cy="22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Shape 156"/>
          <p:cNvCxnSpPr>
            <a:stCxn id="149" idx="3"/>
            <a:endCxn id="148" idx="3"/>
          </p:cNvCxnSpPr>
          <p:nvPr/>
        </p:nvCxnSpPr>
        <p:spPr>
          <a:xfrm rot="10800000" flipH="1">
            <a:off x="2302934" y="2683613"/>
            <a:ext cx="483900" cy="3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Shape 157"/>
          <p:cNvCxnSpPr>
            <a:stCxn id="148" idx="6"/>
            <a:endCxn id="150" idx="1"/>
          </p:cNvCxnSpPr>
          <p:nvPr/>
        </p:nvCxnSpPr>
        <p:spPr>
          <a:xfrm>
            <a:off x="3979335" y="2253829"/>
            <a:ext cx="270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Shape 158"/>
          <p:cNvCxnSpPr>
            <a:stCxn id="150" idx="3"/>
            <a:endCxn id="151" idx="2"/>
          </p:cNvCxnSpPr>
          <p:nvPr/>
        </p:nvCxnSpPr>
        <p:spPr>
          <a:xfrm rot="10800000" flipH="1">
            <a:off x="4944533" y="2243928"/>
            <a:ext cx="2454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Shape 159"/>
          <p:cNvCxnSpPr>
            <a:stCxn id="151" idx="6"/>
            <a:endCxn id="152" idx="1"/>
          </p:cNvCxnSpPr>
          <p:nvPr/>
        </p:nvCxnSpPr>
        <p:spPr>
          <a:xfrm rot="10800000" flipH="1">
            <a:off x="7061198" y="2233941"/>
            <a:ext cx="4107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Shape 160"/>
          <p:cNvCxnSpPr>
            <a:stCxn id="152" idx="2"/>
            <a:endCxn id="154" idx="0"/>
          </p:cNvCxnSpPr>
          <p:nvPr/>
        </p:nvCxnSpPr>
        <p:spPr>
          <a:xfrm flipH="1">
            <a:off x="7473666" y="2458047"/>
            <a:ext cx="345300" cy="60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Shape 161"/>
          <p:cNvCxnSpPr>
            <a:stCxn id="152" idx="2"/>
            <a:endCxn id="153" idx="0"/>
          </p:cNvCxnSpPr>
          <p:nvPr/>
        </p:nvCxnSpPr>
        <p:spPr>
          <a:xfrm>
            <a:off x="7818966" y="2458047"/>
            <a:ext cx="387900" cy="61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More Usages of Various Operators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3421" y="1456064"/>
            <a:ext cx="8567737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true iff no statement in the current process is executable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 iff no statement in the model is executable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_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predefined, global, write-only, integer variable.</a:t>
            </a:r>
            <a:endParaRPr sz="20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_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ID of the current process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_nr_pr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total # of active processes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_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ID of the process executed at previous step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STDIN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predefined channel used for simulation</a:t>
            </a:r>
            <a:endParaRPr/>
          </a:p>
          <a:p>
            <a:pPr marL="0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active proctype A(){chan STDIN;STDIN?x;printf(“x=%c\n”,x);}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Remote reference</a:t>
            </a:r>
            <a:endParaRPr/>
          </a:p>
          <a:p>
            <a:pPr marL="457200" marR="0" lvl="2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name[pid]@label_name</a:t>
            </a:r>
            <a:endParaRPr sz="18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2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name[pid]:var_name</a:t>
            </a:r>
            <a:endParaRPr sz="18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</a:t>
            </a:r>
            <a:endParaRPr sz="28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atomic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{g1; s1;s2;s3;s4}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sequence of statements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g1;s1;s2;s3;s4</a:t>
            </a: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executed without interleaving with other processes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Executable if the guard statement (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is executable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1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can be other statement than expression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any statement other than the guard blocks, atomicity is lost. 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Atomicity can be regained when the statement becomes executable</a:t>
            </a:r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d_step</a:t>
            </a:r>
            <a:endParaRPr sz="28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226208" y="1337733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d_step { g1; s1; s2; s3}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and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must be deterministic (non-determinism is not allowed)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and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must not be blocked 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Used to perform intermediate computations as a single indivisible step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non-determinisim is present inside of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d_step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it is resolved in a fixed and deterministic way</a:t>
            </a:r>
            <a:endParaRPr/>
          </a:p>
          <a:p>
            <a:pPr marL="1371600" marR="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</a:pPr>
            <a:r>
              <a:rPr lang="en-US" sz="1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 instance, by always selecting the first true guard in every selection and repetition structure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Ex. Sorting, or mathematical computation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Goto-jumps into and out of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d_step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sequences are forbidden</a:t>
            </a: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41541" y="439209"/>
            <a:ext cx="8229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atomic </a:t>
            </a: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v.s. </a:t>
            </a:r>
            <a:r>
              <a:rPr lang="en-US" sz="3200" b="1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d_step</a:t>
            </a:r>
            <a:endParaRPr sz="3200" b="1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26208" y="1103755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 and d_step are often used in order to reduce the size of a target model Both sequences are executable only when the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guard statement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executable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if any other statement blocks, atomicity is lost at that point; it can be regained once the statement becomes executable later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d_step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it is an error</a:t>
            </a:r>
            <a:r>
              <a:rPr lang="en-US" sz="2000" b="0" i="1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any statement other than the guard statement blocks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Other differences: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d_step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the entire sequence is executed as </a:t>
            </a:r>
            <a:r>
              <a:rPr lang="en-US" sz="2000" b="0" i="1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single transition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the sequence is executed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step-by-step, but without interleaving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it can make non-deterministic choices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Caution: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infinite loops inside atomic or d_step sequences </a:t>
            </a:r>
            <a:r>
              <a:rPr lang="en-US" sz="2000" b="0" i="1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are not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detected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execution of this type of sequence models an indivisible step, which means that it cannot be infinite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Examples: atomic v.s. d_step</a:t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65977" y="1674813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65977" y="2755901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Shape 439"/>
          <p:cNvCxnSpPr>
            <a:stCxn id="437" idx="4"/>
            <a:endCxn id="438" idx="0"/>
          </p:cNvCxnSpPr>
          <p:nvPr/>
        </p:nvCxnSpPr>
        <p:spPr>
          <a:xfrm>
            <a:off x="782671" y="2106613"/>
            <a:ext cx="0" cy="649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/>
          <p:nvPr/>
        </p:nvSpPr>
        <p:spPr>
          <a:xfrm>
            <a:off x="572327" y="3763963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Shape 441"/>
          <p:cNvCxnSpPr>
            <a:stCxn id="438" idx="4"/>
            <a:endCxn id="440" idx="0"/>
          </p:cNvCxnSpPr>
          <p:nvPr/>
        </p:nvCxnSpPr>
        <p:spPr>
          <a:xfrm>
            <a:off x="782671" y="3187701"/>
            <a:ext cx="6300" cy="576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 txBox="1"/>
          <p:nvPr/>
        </p:nvSpPr>
        <p:spPr>
          <a:xfrm>
            <a:off x="868972" y="2271713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857859" y="3252788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s2</a:t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637289" y="1248662"/>
            <a:ext cx="290762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574039" y="1682751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574039" y="2763838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Shape 447"/>
          <p:cNvCxnSpPr>
            <a:stCxn id="445" idx="4"/>
            <a:endCxn id="446" idx="0"/>
          </p:cNvCxnSpPr>
          <p:nvPr/>
        </p:nvCxnSpPr>
        <p:spPr>
          <a:xfrm>
            <a:off x="1790733" y="2114551"/>
            <a:ext cx="0" cy="649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8" name="Shape 448"/>
          <p:cNvSpPr/>
          <p:nvPr/>
        </p:nvSpPr>
        <p:spPr>
          <a:xfrm>
            <a:off x="1580389" y="3771901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Shape 449"/>
          <p:cNvCxnSpPr>
            <a:stCxn id="446" idx="4"/>
            <a:endCxn id="448" idx="0"/>
          </p:cNvCxnSpPr>
          <p:nvPr/>
        </p:nvCxnSpPr>
        <p:spPr>
          <a:xfrm>
            <a:off x="1790733" y="3195638"/>
            <a:ext cx="6300" cy="576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0" name="Shape 450"/>
          <p:cNvSpPr txBox="1"/>
          <p:nvPr/>
        </p:nvSpPr>
        <p:spPr>
          <a:xfrm>
            <a:off x="1830273" y="2244726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912823" y="3252788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1643261" y="1247266"/>
            <a:ext cx="290762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859338" y="124726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068763" y="1937301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Shape 455"/>
          <p:cNvCxnSpPr>
            <a:stCxn id="453" idx="3"/>
            <a:endCxn id="454" idx="7"/>
          </p:cNvCxnSpPr>
          <p:nvPr/>
        </p:nvCxnSpPr>
        <p:spPr>
          <a:xfrm flipH="1">
            <a:off x="4438606" y="1615830"/>
            <a:ext cx="484200" cy="3846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6" name="Shape 456"/>
          <p:cNvSpPr/>
          <p:nvPr/>
        </p:nvSpPr>
        <p:spPr>
          <a:xfrm>
            <a:off x="3348038" y="2585001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Shape 457"/>
          <p:cNvCxnSpPr>
            <a:stCxn id="454" idx="3"/>
            <a:endCxn id="456" idx="7"/>
          </p:cNvCxnSpPr>
          <p:nvPr/>
        </p:nvCxnSpPr>
        <p:spPr>
          <a:xfrm flipH="1">
            <a:off x="3717931" y="2305865"/>
            <a:ext cx="4143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/>
          <p:nvPr/>
        </p:nvSpPr>
        <p:spPr>
          <a:xfrm>
            <a:off x="5651500" y="1896553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925" y="2544253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Shape 460"/>
          <p:cNvCxnSpPr>
            <a:stCxn id="458" idx="3"/>
            <a:endCxn id="459" idx="7"/>
          </p:cNvCxnSpPr>
          <p:nvPr/>
        </p:nvCxnSpPr>
        <p:spPr>
          <a:xfrm flipH="1">
            <a:off x="5230768" y="2265117"/>
            <a:ext cx="4842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4068763" y="330572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Shape 462"/>
          <p:cNvCxnSpPr>
            <a:stCxn id="459" idx="3"/>
            <a:endCxn id="461" idx="7"/>
          </p:cNvCxnSpPr>
          <p:nvPr/>
        </p:nvCxnSpPr>
        <p:spPr>
          <a:xfrm flipH="1">
            <a:off x="4438693" y="2912817"/>
            <a:ext cx="485700" cy="45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6373813" y="254266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651500" y="3263391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Shape 465"/>
          <p:cNvCxnSpPr>
            <a:stCxn id="463" idx="3"/>
            <a:endCxn id="464" idx="7"/>
          </p:cNvCxnSpPr>
          <p:nvPr/>
        </p:nvCxnSpPr>
        <p:spPr>
          <a:xfrm flipH="1">
            <a:off x="6021481" y="2911230"/>
            <a:ext cx="4158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6" name="Shape 466"/>
          <p:cNvSpPr/>
          <p:nvPr/>
        </p:nvSpPr>
        <p:spPr>
          <a:xfrm>
            <a:off x="4860925" y="3911091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Shape 467"/>
          <p:cNvCxnSpPr>
            <a:stCxn id="464" idx="3"/>
            <a:endCxn id="466" idx="7"/>
          </p:cNvCxnSpPr>
          <p:nvPr/>
        </p:nvCxnSpPr>
        <p:spPr>
          <a:xfrm flipH="1">
            <a:off x="5230768" y="3631955"/>
            <a:ext cx="4842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8" name="Shape 468"/>
          <p:cNvCxnSpPr>
            <a:stCxn id="456" idx="5"/>
            <a:endCxn id="461" idx="1"/>
          </p:cNvCxnSpPr>
          <p:nvPr/>
        </p:nvCxnSpPr>
        <p:spPr>
          <a:xfrm>
            <a:off x="3717957" y="2953565"/>
            <a:ext cx="4143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9" name="Shape 469"/>
          <p:cNvCxnSpPr>
            <a:stCxn id="461" idx="5"/>
            <a:endCxn id="466" idx="1"/>
          </p:cNvCxnSpPr>
          <p:nvPr/>
        </p:nvCxnSpPr>
        <p:spPr>
          <a:xfrm>
            <a:off x="4438682" y="3674291"/>
            <a:ext cx="485700" cy="300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0" name="Shape 470"/>
          <p:cNvCxnSpPr>
            <a:stCxn id="454" idx="5"/>
            <a:endCxn id="459" idx="1"/>
          </p:cNvCxnSpPr>
          <p:nvPr/>
        </p:nvCxnSpPr>
        <p:spPr>
          <a:xfrm>
            <a:off x="4438682" y="2305865"/>
            <a:ext cx="485700" cy="301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1" name="Shape 471"/>
          <p:cNvCxnSpPr>
            <a:stCxn id="459" idx="5"/>
            <a:endCxn id="464" idx="1"/>
          </p:cNvCxnSpPr>
          <p:nvPr/>
        </p:nvCxnSpPr>
        <p:spPr>
          <a:xfrm>
            <a:off x="5230845" y="2912817"/>
            <a:ext cx="484200" cy="413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2" name="Shape 472"/>
          <p:cNvCxnSpPr>
            <a:stCxn id="453" idx="5"/>
            <a:endCxn id="458" idx="1"/>
          </p:cNvCxnSpPr>
          <p:nvPr/>
        </p:nvCxnSpPr>
        <p:spPr>
          <a:xfrm>
            <a:off x="5229257" y="1615830"/>
            <a:ext cx="485700" cy="344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3" name="Shape 473"/>
          <p:cNvCxnSpPr>
            <a:stCxn id="458" idx="5"/>
            <a:endCxn id="463" idx="1"/>
          </p:cNvCxnSpPr>
          <p:nvPr/>
        </p:nvCxnSpPr>
        <p:spPr>
          <a:xfrm>
            <a:off x="6021420" y="2265117"/>
            <a:ext cx="415800" cy="340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4" name="Shape 474"/>
          <p:cNvSpPr txBox="1"/>
          <p:nvPr/>
        </p:nvSpPr>
        <p:spPr>
          <a:xfrm>
            <a:off x="4363820" y="1391728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571658" y="2075413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s2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5227420" y="2039428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4427538" y="2752216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5258112" y="3472941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s2</a:t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5948145" y="2760153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5450534" y="1463166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6125222" y="2033078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5374864" y="2825241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4582701" y="3472941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4540897" y="2104516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3904309" y="2802488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3770297" y="6373246"/>
            <a:ext cx="126699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atomic{s1;s2}</a:t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959132" y="3703638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168557" y="4351338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Shape 489"/>
          <p:cNvCxnSpPr>
            <a:stCxn id="487" idx="3"/>
            <a:endCxn id="488" idx="7"/>
          </p:cNvCxnSpPr>
          <p:nvPr/>
        </p:nvCxnSpPr>
        <p:spPr>
          <a:xfrm flipH="1">
            <a:off x="2538400" y="4072202"/>
            <a:ext cx="4842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0" name="Shape 490"/>
          <p:cNvSpPr/>
          <p:nvPr/>
        </p:nvSpPr>
        <p:spPr>
          <a:xfrm>
            <a:off x="1447832" y="4999038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Shape 491"/>
          <p:cNvCxnSpPr>
            <a:stCxn id="488" idx="3"/>
            <a:endCxn id="490" idx="7"/>
          </p:cNvCxnSpPr>
          <p:nvPr/>
        </p:nvCxnSpPr>
        <p:spPr>
          <a:xfrm flipH="1">
            <a:off x="1817725" y="4719902"/>
            <a:ext cx="4143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2" name="Shape 492"/>
          <p:cNvSpPr/>
          <p:nvPr/>
        </p:nvSpPr>
        <p:spPr>
          <a:xfrm>
            <a:off x="3751295" y="435292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960720" y="500062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Shape 494"/>
          <p:cNvCxnSpPr>
            <a:stCxn id="492" idx="3"/>
            <a:endCxn id="493" idx="7"/>
          </p:cNvCxnSpPr>
          <p:nvPr/>
        </p:nvCxnSpPr>
        <p:spPr>
          <a:xfrm flipH="1">
            <a:off x="3330563" y="4721491"/>
            <a:ext cx="4842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5" name="Shape 495"/>
          <p:cNvSpPr/>
          <p:nvPr/>
        </p:nvSpPr>
        <p:spPr>
          <a:xfrm>
            <a:off x="2168557" y="5719763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Shape 496"/>
          <p:cNvCxnSpPr>
            <a:stCxn id="493" idx="3"/>
            <a:endCxn id="495" idx="7"/>
          </p:cNvCxnSpPr>
          <p:nvPr/>
        </p:nvCxnSpPr>
        <p:spPr>
          <a:xfrm flipH="1">
            <a:off x="2538488" y="5369191"/>
            <a:ext cx="485700" cy="413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7" name="Shape 497"/>
          <p:cNvSpPr/>
          <p:nvPr/>
        </p:nvSpPr>
        <p:spPr>
          <a:xfrm>
            <a:off x="4473607" y="4999038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3751295" y="5719763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Shape 499"/>
          <p:cNvCxnSpPr>
            <a:stCxn id="497" idx="3"/>
            <a:endCxn id="498" idx="7"/>
          </p:cNvCxnSpPr>
          <p:nvPr/>
        </p:nvCxnSpPr>
        <p:spPr>
          <a:xfrm flipH="1">
            <a:off x="4121275" y="5367602"/>
            <a:ext cx="4158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/>
          <p:nvPr/>
        </p:nvSpPr>
        <p:spPr>
          <a:xfrm>
            <a:off x="2960720" y="6367463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Shape 501"/>
          <p:cNvCxnSpPr>
            <a:stCxn id="498" idx="3"/>
            <a:endCxn id="500" idx="7"/>
          </p:cNvCxnSpPr>
          <p:nvPr/>
        </p:nvCxnSpPr>
        <p:spPr>
          <a:xfrm flipH="1">
            <a:off x="3330563" y="6088327"/>
            <a:ext cx="4842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2" name="Shape 502"/>
          <p:cNvCxnSpPr>
            <a:stCxn id="490" idx="5"/>
            <a:endCxn id="495" idx="1"/>
          </p:cNvCxnSpPr>
          <p:nvPr/>
        </p:nvCxnSpPr>
        <p:spPr>
          <a:xfrm>
            <a:off x="1817752" y="5367602"/>
            <a:ext cx="4143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3" name="Shape 503"/>
          <p:cNvCxnSpPr>
            <a:stCxn id="495" idx="5"/>
            <a:endCxn id="500" idx="1"/>
          </p:cNvCxnSpPr>
          <p:nvPr/>
        </p:nvCxnSpPr>
        <p:spPr>
          <a:xfrm>
            <a:off x="2538477" y="6088327"/>
            <a:ext cx="4857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4" name="Shape 504"/>
          <p:cNvCxnSpPr>
            <a:stCxn id="487" idx="5"/>
            <a:endCxn id="492" idx="1"/>
          </p:cNvCxnSpPr>
          <p:nvPr/>
        </p:nvCxnSpPr>
        <p:spPr>
          <a:xfrm>
            <a:off x="3329052" y="4072202"/>
            <a:ext cx="485700" cy="344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5" name="Shape 505"/>
          <p:cNvCxnSpPr>
            <a:stCxn id="492" idx="5"/>
            <a:endCxn id="497" idx="1"/>
          </p:cNvCxnSpPr>
          <p:nvPr/>
        </p:nvCxnSpPr>
        <p:spPr>
          <a:xfrm>
            <a:off x="4121214" y="4721491"/>
            <a:ext cx="415800" cy="340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6" name="Shape 506"/>
          <p:cNvSpPr txBox="1"/>
          <p:nvPr/>
        </p:nvSpPr>
        <p:spPr>
          <a:xfrm>
            <a:off x="2494307" y="3848101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1702144" y="4489451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s2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357907" y="4495801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2527332" y="5208588"/>
            <a:ext cx="4222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3357907" y="5929313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s2</a:t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4078632" y="5216526"/>
            <a:ext cx="364500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3581021" y="3919538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4255708" y="4489451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2682496" y="5929313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2034796" y="5216526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7078235" y="367878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66935" y="497418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Shape 518"/>
          <p:cNvCxnSpPr>
            <a:stCxn id="516" idx="3"/>
            <a:endCxn id="517" idx="7"/>
          </p:cNvCxnSpPr>
          <p:nvPr/>
        </p:nvCxnSpPr>
        <p:spPr>
          <a:xfrm flipH="1">
            <a:off x="5936903" y="4047350"/>
            <a:ext cx="1204800" cy="990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9" name="Shape 519"/>
          <p:cNvSpPr/>
          <p:nvPr/>
        </p:nvSpPr>
        <p:spPr>
          <a:xfrm>
            <a:off x="7870397" y="4328074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6287660" y="5694911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8592710" y="4974186"/>
            <a:ext cx="433387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Shape 522"/>
          <p:cNvCxnSpPr>
            <a:stCxn id="521" idx="3"/>
            <a:endCxn id="523" idx="7"/>
          </p:cNvCxnSpPr>
          <p:nvPr/>
        </p:nvCxnSpPr>
        <p:spPr>
          <a:xfrm flipH="1">
            <a:off x="7449878" y="5342750"/>
            <a:ext cx="1206300" cy="1063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3" name="Shape 523"/>
          <p:cNvSpPr/>
          <p:nvPr/>
        </p:nvSpPr>
        <p:spPr>
          <a:xfrm>
            <a:off x="7079822" y="6342611"/>
            <a:ext cx="433388" cy="431800"/>
          </a:xfrm>
          <a:prstGeom prst="ellipse">
            <a:avLst/>
          </a:prstGeom>
          <a:solidFill>
            <a:srgbClr val="FED599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Shape 524"/>
          <p:cNvCxnSpPr>
            <a:stCxn id="517" idx="5"/>
            <a:endCxn id="520" idx="1"/>
          </p:cNvCxnSpPr>
          <p:nvPr/>
        </p:nvCxnSpPr>
        <p:spPr>
          <a:xfrm>
            <a:off x="5936854" y="5342750"/>
            <a:ext cx="414300" cy="415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5" name="Shape 525"/>
          <p:cNvCxnSpPr>
            <a:stCxn id="520" idx="5"/>
            <a:endCxn id="523" idx="1"/>
          </p:cNvCxnSpPr>
          <p:nvPr/>
        </p:nvCxnSpPr>
        <p:spPr>
          <a:xfrm>
            <a:off x="6657579" y="6063475"/>
            <a:ext cx="485700" cy="342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6" name="Shape 526"/>
          <p:cNvCxnSpPr>
            <a:stCxn id="516" idx="5"/>
            <a:endCxn id="519" idx="1"/>
          </p:cNvCxnSpPr>
          <p:nvPr/>
        </p:nvCxnSpPr>
        <p:spPr>
          <a:xfrm>
            <a:off x="7448154" y="4047350"/>
            <a:ext cx="485700" cy="344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7" name="Shape 527"/>
          <p:cNvCxnSpPr>
            <a:stCxn id="519" idx="5"/>
            <a:endCxn id="521" idx="1"/>
          </p:cNvCxnSpPr>
          <p:nvPr/>
        </p:nvCxnSpPr>
        <p:spPr>
          <a:xfrm>
            <a:off x="8240317" y="4696638"/>
            <a:ext cx="415800" cy="340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8" name="Shape 528"/>
          <p:cNvSpPr txBox="1"/>
          <p:nvPr/>
        </p:nvSpPr>
        <p:spPr>
          <a:xfrm>
            <a:off x="6066979" y="4175674"/>
            <a:ext cx="596936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s1;s2</a:t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7700123" y="3894686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8374811" y="4464599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6801598" y="5904461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t2</a:t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x="6153898" y="5191674"/>
            <a:ext cx="350073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t1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7612462" y="3254924"/>
            <a:ext cx="1242946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d_step{s1;s2}</a:t>
            </a:r>
            <a:endParaRPr/>
          </a:p>
        </p:txBody>
      </p:sp>
      <p:cxnSp>
        <p:nvCxnSpPr>
          <p:cNvPr id="534" name="Shape 534"/>
          <p:cNvCxnSpPr>
            <a:stCxn id="519" idx="3"/>
            <a:endCxn id="520" idx="7"/>
          </p:cNvCxnSpPr>
          <p:nvPr/>
        </p:nvCxnSpPr>
        <p:spPr>
          <a:xfrm flipH="1">
            <a:off x="6657665" y="4696638"/>
            <a:ext cx="1276200" cy="1061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5" name="Shape 535"/>
          <p:cNvSpPr txBox="1"/>
          <p:nvPr/>
        </p:nvSpPr>
        <p:spPr>
          <a:xfrm>
            <a:off x="6733747" y="4904336"/>
            <a:ext cx="727075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s1;s2</a:t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7506860" y="5472661"/>
            <a:ext cx="727075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s1;s2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70379" y="464608"/>
            <a:ext cx="8208962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Rendezvous Comm. within atomic Sequences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sender performs a sending operation and a receiver performs a receiving operation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 the same time 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 rendezvous communication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 sender has ch!msg in the atomic clause, after the rendezvous handshake, the sender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loses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its atomicity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 receiver has ch?msg in the atomic clause, after the rendezvous handshake, the receiver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continues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its atomicity 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Therefore, if both operations are in atomic clauses, atomicity moves from a sender to a receiver in a rendezvous handshake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8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unless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52400" y="1303867"/>
            <a:ext cx="8520600" cy="536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{guard1; &lt;stmts1&gt;} unless {guard2; &lt;stmts2&gt;} 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provide exception handling, or preemption capability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unless statement is executable if either 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guard statement of the main sequence is executable, or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guard statement of the escape sequence is executable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&lt;stmts1&gt; can be executed until guard2 becomes true.  If then, &lt;stmts2&gt; becomes executable and &lt;stmts1&gt; is not executable anymore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Unless clause (&lt;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stmts2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&gt;)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preempts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 main clause (&lt;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stmts1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&gt;) if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guard2</a:t>
            </a: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executable, i.e., main clause is stopped.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Once unless clause becomes executable, no return to the main clause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Resembles exception handling in languages like Java and ML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Embedded C Code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226208" y="1341302"/>
            <a:ext cx="8520600" cy="540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Spin versions 4.0 and later support the inclusion of embedded C code into Promela model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c_expr : a user defined boolean guard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c_code : a user defined C statement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c_decl : declares data types 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c_state: declares data objects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c_track: to guide the verifier whether it should 			   	track the value of data object or not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Embedded C codes are trusted blindly and copied through from the text of the model into the code of pan.c</a:t>
            </a:r>
            <a:endParaRPr sz="28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1</a:t>
            </a:r>
            <a:endParaRPr sz="36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c_decl {typedef struct Coord {int x, y;	} Coord;}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c_state “Coord pt” “Global” /* goes inside state vector */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z = 3;	/* standard global declaration */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example() {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c_code { now.pt.x = now.pt.y = 0;};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c_expr {now.pt.x == now.pt.y } -&gt;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c_code {now.pt.y++}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else -&gt; break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od;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c_code {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printf(“values %d:%d,%d,%d\n”,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Pexample-&gt; _pid, now.z, now.pt.x, now.pt.y);	};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assert(false);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0" y="508000"/>
            <a:ext cx="91440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Communication between Embedded C and Promela  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311700" y="1794934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c_state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primitive introduces a new global data object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pt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of type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into the state vector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object is initialized to zero according to the convention of Promela</a:t>
            </a: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global data object in a Promela model can be accessed through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now.&lt;var&gt; </a:t>
            </a: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 embedded C codes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local data object in a Promela model can be accessed through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P&lt;procname&gt;-&gt;&lt;var&gt;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28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 of the Promela</a:t>
            </a:r>
            <a:endParaRPr sz="32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370205" y="1362075"/>
            <a:ext cx="3773795" cy="549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Similar to C syntax but simplified</a:t>
            </a:r>
            <a:endParaRPr/>
          </a:p>
          <a:p>
            <a:pPr marL="628650" marR="0" lvl="1" indent="-1714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 pointers</a:t>
            </a:r>
            <a:endParaRPr sz="22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628650" marR="0" lvl="1" indent="-1714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 real or float datatypes</a:t>
            </a:r>
            <a:endParaRPr sz="2200" b="0" i="0" u="none" strike="noStrike" cap="none">
              <a:solidFill>
                <a:srgbClr val="342E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628650" marR="0" lvl="1" indent="-1714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 functions</a:t>
            </a:r>
            <a:endParaRPr/>
          </a:p>
          <a:p>
            <a:pPr marL="180975" marR="0" lvl="0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Processes are communicating with each other using</a:t>
            </a:r>
            <a:endParaRPr/>
          </a:p>
          <a:p>
            <a:pPr marL="628650" marR="0" lvl="1" indent="-1714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Global variables</a:t>
            </a:r>
            <a:endParaRPr/>
          </a:p>
          <a:p>
            <a:pPr marL="628650" marR="0" lvl="1" indent="-1714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 channels</a:t>
            </a:r>
            <a:endParaRPr/>
          </a:p>
          <a:p>
            <a:pPr marL="180975" marR="0" lvl="0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Processes can be dynamically created</a:t>
            </a:r>
            <a:endParaRPr/>
          </a:p>
          <a:p>
            <a:pPr marL="180975" marR="0" lvl="0" indent="-1809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04E"/>
              </a:buClr>
              <a:buSzPts val="1100"/>
              <a:buFont typeface="PT Sans Narrow"/>
              <a:buChar char="◄"/>
            </a:pPr>
            <a:r>
              <a:rPr lang="en-US" sz="2200" b="0" i="0" u="none" strike="noStrike" cap="none">
                <a:solidFill>
                  <a:srgbClr val="342E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Scheduler executes one process at a time using interleaving semantics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43235" y="1554373"/>
            <a:ext cx="2539207" cy="586241"/>
          </a:xfrm>
          <a:prstGeom prst="wedgeRectCallout">
            <a:avLst>
              <a:gd name="adj1" fmla="val 59550"/>
              <a:gd name="adj2" fmla="val -24347"/>
            </a:avLst>
          </a:prstGeom>
          <a:solidFill>
            <a:srgbClr val="FBFED9"/>
          </a:solidFill>
          <a:ln w="9525" cap="flat" cmpd="sng">
            <a:solidFill>
              <a:srgbClr val="5F57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byte 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chan ch1= [3] of {byte};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017392" y="1430547"/>
            <a:ext cx="1956283" cy="71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Global variables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(including channels)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43235" y="2554940"/>
            <a:ext cx="2539207" cy="1458703"/>
          </a:xfrm>
          <a:prstGeom prst="wedgeRectCallout">
            <a:avLst>
              <a:gd name="adj1" fmla="val 61380"/>
              <a:gd name="adj2" fmla="val -24495"/>
            </a:avLst>
          </a:prstGeom>
          <a:solidFill>
            <a:srgbClr val="FBFED9"/>
          </a:solidFill>
          <a:ln w="9525" cap="flat" cmpd="sng">
            <a:solidFill>
              <a:srgbClr val="5F57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active[2]</a:t>
            </a: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proctype A()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byte z;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printf(“x=%d\n”,x);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z=x+1;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ch1!z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104460" y="2710689"/>
            <a:ext cx="1648506" cy="101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 (thread)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definition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creation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43235" y="4427969"/>
            <a:ext cx="2539207" cy="868153"/>
          </a:xfrm>
          <a:prstGeom prst="wedgeRectCallout">
            <a:avLst>
              <a:gd name="adj1" fmla="val 63301"/>
              <a:gd name="adj2" fmla="val -24838"/>
            </a:avLst>
          </a:prstGeom>
          <a:solidFill>
            <a:srgbClr val="FBFED9"/>
          </a:solidFill>
          <a:ln w="9525" cap="flat" cmpd="sng">
            <a:solidFill>
              <a:srgbClr val="5F57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proctype B(byte y)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byte z;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ch1?z;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342E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178972" y="4362660"/>
            <a:ext cx="1037761" cy="101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Another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definition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43235" y="5710448"/>
            <a:ext cx="2539207" cy="737978"/>
          </a:xfrm>
          <a:prstGeom prst="wedgeRectCallout">
            <a:avLst>
              <a:gd name="adj1" fmla="val 63796"/>
              <a:gd name="adj2" fmla="val -33560"/>
            </a:avLst>
          </a:prstGeom>
          <a:solidFill>
            <a:srgbClr val="FBFED9"/>
          </a:solidFill>
          <a:ln w="9525" cap="flat" cmpd="sng">
            <a:solidFill>
              <a:srgbClr val="5F57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init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run B(2);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140627" y="5554036"/>
            <a:ext cx="1295845" cy="71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System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4B3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2</a:t>
            </a:r>
            <a:endParaRPr sz="36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379434" y="1439333"/>
            <a:ext cx="8520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c_decl {typedef struct Coord {int x, y;	} Coord;}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c_code {Coord pt;}  /* Embedded declaration goes inside state vector */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z = 3;	/* standard global declaration */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active proctype example() {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c_code { pt.x = pt.y = 0;};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c_expr {pt.x == pt.y } -&gt;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c_code {pt.y++}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:: else -&gt; break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od;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c_code {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printf(“values %d:%d,%d,%d\n”,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Pexample-&gt; _pid, now.z, pt.x, pt.y);	};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assert(false);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929188" y="4572000"/>
            <a:ext cx="4071937" cy="1785938"/>
          </a:xfrm>
          <a:prstGeom prst="rect">
            <a:avLst/>
          </a:prstGeom>
          <a:solidFill>
            <a:srgbClr val="EFECE4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357188" y="4572000"/>
            <a:ext cx="4071937" cy="1785938"/>
          </a:xfrm>
          <a:prstGeom prst="rect">
            <a:avLst/>
          </a:prstGeom>
          <a:solidFill>
            <a:srgbClr val="EFECE4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285750" y="1295198"/>
            <a:ext cx="8572500" cy="30815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852"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-US" sz="1800" b="0" i="0" u="none" strike="noStrike" cap="none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Weak Fairness v.s. Strong Fairness</a:t>
            </a:r>
            <a:endParaRPr sz="36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071688" y="5143500"/>
            <a:ext cx="2143125" cy="1000125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Shape 591"/>
          <p:cNvCxnSpPr>
            <a:endCxn id="590" idx="4"/>
          </p:cNvCxnSpPr>
          <p:nvPr/>
        </p:nvCxnSpPr>
        <p:spPr>
          <a:xfrm>
            <a:off x="1000051" y="6142125"/>
            <a:ext cx="2143200" cy="1500"/>
          </a:xfrm>
          <a:prstGeom prst="straightConnector1">
            <a:avLst/>
          </a:prstGeom>
          <a:noFill/>
          <a:ln w="38100" cap="flat" cmpd="sng">
            <a:solidFill>
              <a:srgbClr val="8F82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2" name="Shape 592"/>
          <p:cNvSpPr/>
          <p:nvPr/>
        </p:nvSpPr>
        <p:spPr>
          <a:xfrm>
            <a:off x="571500" y="4805363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571500" y="5091113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571500" y="5376863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777861" y="4662488"/>
            <a:ext cx="1119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A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783417" y="4965700"/>
            <a:ext cx="1119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Process B</a:t>
            </a:r>
            <a:endParaRPr sz="16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812217" y="5305425"/>
            <a:ext cx="10727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ProcessC</a:t>
            </a:r>
            <a:endParaRPr sz="16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306443" y="5773738"/>
            <a:ext cx="38908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571750" y="5143500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571875" y="5143500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3929063" y="5857875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715125" y="5214938"/>
            <a:ext cx="2143125" cy="1000125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Shape 603"/>
          <p:cNvCxnSpPr>
            <a:endCxn id="602" idx="4"/>
          </p:cNvCxnSpPr>
          <p:nvPr/>
        </p:nvCxnSpPr>
        <p:spPr>
          <a:xfrm>
            <a:off x="5643488" y="6213563"/>
            <a:ext cx="2143200" cy="1500"/>
          </a:xfrm>
          <a:prstGeom prst="straightConnector1">
            <a:avLst/>
          </a:prstGeom>
          <a:noFill/>
          <a:ln w="38100" cap="flat" cmpd="sng">
            <a:solidFill>
              <a:srgbClr val="8F82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" name="Shape 604"/>
          <p:cNvSpPr/>
          <p:nvPr/>
        </p:nvSpPr>
        <p:spPr>
          <a:xfrm>
            <a:off x="5214938" y="4876800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214938" y="5162550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5214938" y="5448300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5932935" y="5845175"/>
            <a:ext cx="46583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7215188" y="5214938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572500" y="5929313"/>
            <a:ext cx="142875" cy="142875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5331985" y="4742549"/>
            <a:ext cx="1119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A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5337541" y="5045761"/>
            <a:ext cx="1119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Process B</a:t>
            </a:r>
            <a:endParaRPr sz="16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5366341" y="5385486"/>
            <a:ext cx="10727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ProcessC</a:t>
            </a:r>
            <a:endParaRPr sz="1600" b="0" i="0" u="none" strike="noStrike" cap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Examples</a:t>
            </a:r>
            <a:endParaRPr sz="3600" b="1" i="0" u="none" strike="noStrike" cap="none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52400" y="1325563"/>
            <a:ext cx="3482975" cy="2800767"/>
          </a:xfrm>
          <a:prstGeom prst="rect">
            <a:avLst/>
          </a:prstGeom>
          <a:solidFill>
            <a:srgbClr val="FBFED9"/>
          </a:solidFill>
          <a:ln w="9525" cap="flat" cmpd="sng">
            <a:solidFill>
              <a:srgbClr val="8F825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byte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active proctype A()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x=2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x=3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/* [] &lt;&gt; x==2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F: no fairness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F: weak fairness */</a:t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2690813" y="1776809"/>
            <a:ext cx="3482974" cy="4278094"/>
          </a:xfrm>
          <a:prstGeom prst="rect">
            <a:avLst/>
          </a:prstGeom>
          <a:solidFill>
            <a:srgbClr val="FBFED9"/>
          </a:solidFill>
          <a:ln w="9525" cap="flat" cmpd="sng">
            <a:solidFill>
              <a:srgbClr val="8F825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byte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active proctype A()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x=2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od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active proctype B()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atomic{x==2 -&gt; x=1}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/* [] &lt;&gt; (x==1)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F: no fairness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T: weak fairness, thus 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with strong fairness */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5766916" y="2249015"/>
            <a:ext cx="3283947" cy="4524315"/>
          </a:xfrm>
          <a:prstGeom prst="rect">
            <a:avLst/>
          </a:prstGeom>
          <a:solidFill>
            <a:srgbClr val="FBFED9"/>
          </a:solidFill>
          <a:ln w="9525" cap="flat" cmpd="sng">
            <a:solidFill>
              <a:srgbClr val="8F825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byte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active proctype A()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x=2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x=3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od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active proctype B()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:: atomic{x==2 -&gt; x=1}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 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/*  [] &lt;&gt; (x==1)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F: if weak fairness is applied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600" b="0" i="0" u="none" strike="noStrike" cap="none">
              <a:solidFill>
                <a:srgbClr val="6600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 Creation Example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143375" y="1949119"/>
            <a:ext cx="4856163" cy="34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F86"/>
              </a:buClr>
              <a:buSzPts val="1920"/>
              <a:buFont typeface="PT Sans Narrow"/>
              <a:buChar char="◄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run() operator creates a process and returns a newly created process ID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E9F86"/>
              </a:buClr>
              <a:buSzPts val="1920"/>
              <a:buFont typeface="PT Sans Narrow"/>
              <a:buChar char="◄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There are 6 possible outcomes due to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non-deterministic</a:t>
            </a: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scheduling :</a:t>
            </a:r>
            <a:endParaRPr/>
          </a:p>
          <a:p>
            <a:pPr marL="596900" marR="0" lvl="1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E9F86"/>
              </a:buClr>
              <a:buSzPts val="1600"/>
              <a:buFont typeface="Open Sans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A0.A1.B, A0.B.A1, A1.A0.B, A1.B.A0, B.A0.A1, B.A1.A0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E9F86"/>
              </a:buClr>
              <a:buSzPts val="1920"/>
              <a:buFont typeface="PT Sans Narrow"/>
              <a:buChar char="◄"/>
            </a:pPr>
            <a:r>
              <a:rPr lang="en-US" sz="24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 creation may not immediately start process execution</a:t>
            </a:r>
            <a:endParaRPr/>
          </a:p>
          <a:p>
            <a:pPr marL="914400" marR="0" lvl="1" indent="-19558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E9F86"/>
              </a:buClr>
              <a:buSzPts val="1920"/>
              <a:buFont typeface="PT Sans Narrow"/>
              <a:buNone/>
            </a:pP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marR="0" lvl="0" indent="-22098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AE9F86"/>
              </a:buClr>
              <a:buSzPts val="1920"/>
              <a:buFont typeface="PT Sans Narrow"/>
              <a:buNone/>
            </a:pPr>
            <a:endParaRPr sz="2400" b="0" i="0" u="none" strike="noStrike" cap="none">
              <a:solidFill>
                <a:srgbClr val="00206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8125" y="1806244"/>
            <a:ext cx="3762375" cy="4098924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active[2]</a:t>
            </a: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proctype A()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byte x;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printf(“A%d\n”);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42E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proctype B()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   printf(“B\n”);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42E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init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	run B();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42E2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342E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Variables and Types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2400" y="1257300"/>
            <a:ext cx="8520600" cy="539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types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bit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2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(8 bit unsigned integer)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(16 bits signed integer)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b="0" i="0" u="none" strike="noStrike" cap="none">
                <a:solidFill>
                  <a:srgbClr val="C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(32 bits signed integer)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Arrays and records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bool x[10];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typedef R { bit x; byte y;}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Default initial value of variables is 0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Most arithmetic (e.g.,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), relational (e.g. 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 b="0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), logical, and bitshift operators of C are supported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Finite  State Model</a:t>
            </a: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502201" y="1433869"/>
            <a:ext cx="7708350" cy="4059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3" b="-15013"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-US" sz="1800" b="0" i="0" u="none" strike="noStrike" cap="none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/>
          </a:p>
        </p:txBody>
      </p:sp>
      <p:pic>
        <p:nvPicPr>
          <p:cNvPr id="199" name="Shape 199" descr="Image result for finite state model spi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575" y="4334791"/>
            <a:ext cx="2772757" cy="25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Peterson’s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1DA9-A2DD-4375-8887-E40ACC834D3F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62173" y="1864150"/>
            <a:ext cx="6562627" cy="367881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Franklin Gothic Book"/>
              </a:rPr>
              <a:t>do 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:: true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	</a:t>
            </a:r>
            <a:endParaRPr lang="en-US" sz="2400" dirty="0" smtClean="0">
              <a:solidFill>
                <a:srgbClr val="002060"/>
              </a:solidFill>
              <a:latin typeface="Franklin Gothic Book"/>
            </a:endParaRP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skip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;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/* </a:t>
            </a:r>
            <a:r>
              <a:rPr lang="en-US" sz="2400" dirty="0" smtClean="0">
                <a:solidFill>
                  <a:srgbClr val="382AF2"/>
                </a:solidFill>
                <a:latin typeface="PT Sans Narrow" panose="020B0604020202020204" charset="0"/>
              </a:rPr>
              <a:t>Noncritical Section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*/</a:t>
            </a: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atomic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{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b</a:t>
            </a:r>
            <a:r>
              <a:rPr lang="en-US" sz="2400" baseline="-25000" dirty="0" smtClean="0">
                <a:solidFill>
                  <a:srgbClr val="002060"/>
                </a:solidFill>
                <a:latin typeface="cmr1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true;  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x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:= 2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}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;</a:t>
            </a: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Franklin Gothic Book"/>
              </a:rPr>
              <a:t>if 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::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==1)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Ç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: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b</a:t>
            </a:r>
            <a:r>
              <a:rPr lang="en-US" sz="2400" baseline="-25000" dirty="0" smtClean="0">
                <a:solidFill>
                  <a:srgbClr val="002060"/>
                </a:solidFill>
                <a:latin typeface="cmr1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crit</a:t>
            </a:r>
            <a:r>
              <a:rPr lang="en-US" sz="2400" b="1" baseline="-25000" dirty="0" smtClean="0">
                <a:solidFill>
                  <a:srgbClr val="002060"/>
                </a:solidFill>
                <a:latin typeface="cmr1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:=</a:t>
            </a:r>
            <a:r>
              <a:rPr lang="he-IL" sz="2400" dirty="0" smtClean="0">
                <a:solidFill>
                  <a:srgbClr val="002060"/>
                </a:solidFill>
                <a:latin typeface="cmr1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true </a:t>
            </a:r>
            <a:r>
              <a:rPr lang="en-US" sz="2400" b="1" dirty="0" smtClean="0">
                <a:solidFill>
                  <a:srgbClr val="002060"/>
                </a:solidFill>
                <a:latin typeface="Franklin Gothic Book"/>
              </a:rPr>
              <a:t>fi</a:t>
            </a:r>
            <a:r>
              <a:rPr lang="en-US" sz="2400" b="1" dirty="0" smtClean="0">
                <a:solidFill>
                  <a:srgbClr val="002060"/>
                </a:solidFill>
                <a:latin typeface="cmr10"/>
              </a:rPr>
              <a:t>;</a:t>
            </a: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mr1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skip</a:t>
            </a:r>
            <a:r>
              <a:rPr lang="en-US" sz="2400" b="1" dirty="0" smtClean="0">
                <a:solidFill>
                  <a:srgbClr val="002060"/>
                </a:solidFill>
                <a:latin typeface="cmr10"/>
              </a:rPr>
              <a:t>;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/* </a:t>
            </a:r>
            <a:r>
              <a:rPr lang="en-US" sz="2400" dirty="0" smtClean="0">
                <a:solidFill>
                  <a:srgbClr val="FF0000"/>
                </a:solidFill>
                <a:latin typeface="PT Sans Narrow" panose="020B0604020202020204" charset="0"/>
              </a:rPr>
              <a:t>Critical Section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*/</a:t>
            </a: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Franklin Gothic Book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atomic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{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crit</a:t>
            </a:r>
            <a:r>
              <a:rPr lang="en-US" sz="2400" baseline="-25000" dirty="0" smtClean="0">
                <a:solidFill>
                  <a:srgbClr val="002060"/>
                </a:solidFill>
                <a:latin typeface="cmr1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false;  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b</a:t>
            </a:r>
            <a:r>
              <a:rPr lang="en-US" sz="2400" baseline="-25000" dirty="0" smtClean="0">
                <a:solidFill>
                  <a:srgbClr val="002060"/>
                </a:solidFill>
                <a:latin typeface="cmr1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r10"/>
              </a:rPr>
              <a:t>:=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false }</a:t>
            </a:r>
          </a:p>
          <a:p>
            <a:pPr marL="1084263" indent="-1084263" algn="l" rtl="0">
              <a:spcAft>
                <a:spcPts val="600"/>
              </a:spcAft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Franklin Gothic Book"/>
              </a:rPr>
              <a:t>od</a:t>
            </a:r>
            <a:endParaRPr lang="en-US" sz="2400" b="1" dirty="0">
              <a:solidFill>
                <a:srgbClr val="00206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19628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1DA9-A2DD-4375-8887-E40ACC834D3F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97585" y="2109247"/>
            <a:ext cx="7532016" cy="3198044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b="1" dirty="0">
                <a:solidFill>
                  <a:srgbClr val="002060"/>
                </a:solidFill>
                <a:latin typeface="Franklin Gothic Book"/>
              </a:rPr>
              <a:t>do 	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::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true </a:t>
            </a:r>
            <a:r>
              <a:rPr lang="en-US" sz="2400" dirty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	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skip; /* </a:t>
            </a:r>
            <a:r>
              <a:rPr lang="en-US" sz="2400" dirty="0">
                <a:solidFill>
                  <a:srgbClr val="FF0000"/>
                </a:solidFill>
                <a:latin typeface="PT Sans Narrow" panose="020B0604020202020204" charset="0"/>
              </a:rPr>
              <a:t>Coin Insertion</a:t>
            </a:r>
            <a:r>
              <a:rPr lang="en-US" sz="2400" dirty="0">
                <a:solidFill>
                  <a:srgbClr val="002060"/>
                </a:solidFill>
                <a:latin typeface="PT Sans Narrow" panose="020B060402020202020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*/</a:t>
            </a:r>
          </a:p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			</a:t>
            </a:r>
            <a:r>
              <a:rPr lang="en-US" sz="2400" b="1" dirty="0">
                <a:solidFill>
                  <a:srgbClr val="002060"/>
                </a:solidFill>
                <a:latin typeface="Franklin Gothic Book"/>
              </a:rPr>
              <a:t>if	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::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nsprite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&gt;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0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nsprite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:=</a:t>
            </a:r>
            <a:r>
              <a:rPr lang="he-IL" sz="2400" dirty="0">
                <a:solidFill>
                  <a:srgbClr val="002060"/>
                </a:solidFill>
                <a:latin typeface="cmr1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nsprite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- 1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  </a:t>
            </a:r>
          </a:p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b="1" dirty="0">
                <a:solidFill>
                  <a:srgbClr val="002060"/>
                </a:solidFill>
                <a:latin typeface="Franklin Gothic Book"/>
              </a:rPr>
              <a:t>				</a:t>
            </a:r>
            <a:r>
              <a:rPr lang="en-US" sz="2400" b="1" dirty="0">
                <a:solidFill>
                  <a:srgbClr val="002060"/>
                </a:solidFill>
                <a:latin typeface="cmr10"/>
              </a:rPr>
              <a:t>::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nbeer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&gt;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0 </a:t>
            </a:r>
            <a:r>
              <a:rPr lang="en-US" sz="2400" dirty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nbeer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:=</a:t>
            </a:r>
            <a:r>
              <a:rPr lang="he-IL" sz="2400" dirty="0">
                <a:solidFill>
                  <a:srgbClr val="002060"/>
                </a:solidFill>
                <a:latin typeface="cmr1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nbeer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- 1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  </a:t>
            </a:r>
          </a:p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				</a:t>
            </a:r>
            <a:r>
              <a:rPr lang="en-US" sz="2400" b="1" dirty="0">
                <a:solidFill>
                  <a:srgbClr val="002060"/>
                </a:solidFill>
                <a:latin typeface="cmr10"/>
              </a:rPr>
              <a:t>::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nbeer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nsprite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= 0 </a:t>
            </a:r>
            <a:r>
              <a:rPr lang="en-US" sz="2400" dirty="0">
                <a:solidFill>
                  <a:srgbClr val="002060"/>
                </a:solidFill>
                <a:latin typeface="cmsy1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 skip</a:t>
            </a:r>
          </a:p>
          <a:p>
            <a:pPr marL="0" indent="0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b="1" dirty="0">
                <a:solidFill>
                  <a:srgbClr val="002060"/>
                </a:solidFill>
                <a:latin typeface="Franklin Gothic Book"/>
              </a:rPr>
              <a:t>		fi</a:t>
            </a:r>
          </a:p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dirty="0">
                <a:solidFill>
                  <a:srgbClr val="002060"/>
                </a:solidFill>
                <a:latin typeface="cmr10"/>
              </a:rPr>
              <a:t>	::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true </a:t>
            </a:r>
            <a:r>
              <a:rPr lang="en-US" sz="2400" dirty="0">
                <a:solidFill>
                  <a:srgbClr val="002060"/>
                </a:solidFill>
                <a:latin typeface="cmsy10"/>
              </a:rPr>
              <a:t>)	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atomic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{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nbeer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:= max;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  </a:t>
            </a:r>
            <a:r>
              <a:rPr lang="en-US" sz="2400" dirty="0" err="1">
                <a:solidFill>
                  <a:srgbClr val="002060"/>
                </a:solidFill>
                <a:latin typeface="cmmi10"/>
              </a:rPr>
              <a:t>nsprite</a:t>
            </a:r>
            <a:r>
              <a:rPr lang="en-US" sz="2400" dirty="0">
                <a:solidFill>
                  <a:srgbClr val="002060"/>
                </a:solidFill>
                <a:latin typeface="cmmi1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mr10"/>
              </a:rPr>
              <a:t>:= max</a:t>
            </a:r>
            <a:r>
              <a:rPr lang="en-US" sz="2400" dirty="0">
                <a:solidFill>
                  <a:srgbClr val="002060"/>
                </a:solidFill>
                <a:latin typeface="Franklin Gothic Book"/>
              </a:rPr>
              <a:t> }</a:t>
            </a:r>
          </a:p>
          <a:p>
            <a:pPr marL="1716088" indent="-1716088">
              <a:buNone/>
              <a:tabLst>
                <a:tab pos="517525" algn="l"/>
                <a:tab pos="1768475" algn="l"/>
                <a:tab pos="2112963" algn="l"/>
              </a:tabLst>
            </a:pPr>
            <a:r>
              <a:rPr lang="en-US" sz="2400" b="1" dirty="0">
                <a:solidFill>
                  <a:srgbClr val="002060"/>
                </a:solidFill>
                <a:latin typeface="Franklin Gothic Book"/>
              </a:rPr>
              <a:t>od</a:t>
            </a:r>
            <a:endParaRPr lang="en-US" sz="2400" b="1" dirty="0">
              <a:solidFill>
                <a:srgbClr val="002060"/>
              </a:solidFill>
              <a:latin typeface="Franklin Gothic Book"/>
            </a:endParaRPr>
          </a:p>
        </p:txBody>
      </p:sp>
      <p:pic>
        <p:nvPicPr>
          <p:cNvPr id="1026" name="Picture 2" descr="Image result for Vending Machine b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803252"/>
            <a:ext cx="1286858" cy="19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97"/>
          <p:cNvSpPr txBox="1">
            <a:spLocks noGrp="1"/>
          </p:cNvSpPr>
          <p:nvPr>
            <p:ph type="title"/>
          </p:nvPr>
        </p:nvSpPr>
        <p:spPr>
          <a:xfrm>
            <a:off x="152400" y="3136"/>
            <a:ext cx="7772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T Sans Narrow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r>
              <a:rPr lang="he-IL" sz="3200" b="1" i="0" u="none" strike="noStrike" cap="none" dirty="0" smtClean="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3200" dirty="0" smtClean="0"/>
              <a:t>Vending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6566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התאמה אישית 1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3944</Words>
  <Application>Microsoft Office PowerPoint</Application>
  <PresentationFormat>On-screen Show (4:3)</PresentationFormat>
  <Paragraphs>873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cmr10</vt:lpstr>
      <vt:lpstr>Lora</vt:lpstr>
      <vt:lpstr>Lucida Console</vt:lpstr>
      <vt:lpstr>Calibri</vt:lpstr>
      <vt:lpstr>cmmi10</vt:lpstr>
      <vt:lpstr>Times New Roman</vt:lpstr>
      <vt:lpstr>Franklin Gothic Book</vt:lpstr>
      <vt:lpstr>Consolas</vt:lpstr>
      <vt:lpstr>Open Sans</vt:lpstr>
      <vt:lpstr>Arial</vt:lpstr>
      <vt:lpstr>cmsy10</vt:lpstr>
      <vt:lpstr>PT Sans Narrow</vt:lpstr>
      <vt:lpstr>Tropic</vt:lpstr>
      <vt:lpstr>Cyber Puzzles</vt:lpstr>
      <vt:lpstr>Model Checker: Analyzing all possible schedules</vt:lpstr>
      <vt:lpstr>The Spin Model Checker</vt:lpstr>
      <vt:lpstr>Overview of the Promela</vt:lpstr>
      <vt:lpstr>Process Creation Example</vt:lpstr>
      <vt:lpstr>Variables and Types</vt:lpstr>
      <vt:lpstr>Finite  State Model</vt:lpstr>
      <vt:lpstr>Example: Peterson’s Algorithm</vt:lpstr>
      <vt:lpstr>A Vending Machine</vt:lpstr>
      <vt:lpstr>A hidden bug in a mutual exclusion protocol</vt:lpstr>
      <vt:lpstr>The bug was found automatically!</vt:lpstr>
      <vt:lpstr>Basic Statements</vt:lpstr>
      <vt:lpstr>Expression Statements</vt:lpstr>
      <vt:lpstr>Assert statements</vt:lpstr>
      <vt:lpstr>Program Execution Control </vt:lpstr>
      <vt:lpstr>A Bridge Crossing Puzzle</vt:lpstr>
      <vt:lpstr>Solving the puzzle using Spin</vt:lpstr>
      <vt:lpstr>Critical Section Example</vt:lpstr>
      <vt:lpstr>Critical Section Example (cont.)</vt:lpstr>
      <vt:lpstr>Revised Critical Section Example</vt:lpstr>
      <vt:lpstr>Deadlocked Critical Section Example</vt:lpstr>
      <vt:lpstr>Deadlocked Critical Section (cont.)</vt:lpstr>
      <vt:lpstr>Communication Using Message Channels</vt:lpstr>
      <vt:lpstr>Operations on Channels</vt:lpstr>
      <vt:lpstr>Faulty Data Transfer Protocol  (data switch model proposed at 1981 at Bell labs)</vt:lpstr>
      <vt:lpstr>The Sieve of Eratosthenes</vt:lpstr>
      <vt:lpstr>Simulation Run</vt:lpstr>
      <vt:lpstr> Usages of Do-statement</vt:lpstr>
      <vt:lpstr>More Usages of Various Operators</vt:lpstr>
      <vt:lpstr>More Usages of Various Operators</vt:lpstr>
      <vt:lpstr>Atomic</vt:lpstr>
      <vt:lpstr>d_step</vt:lpstr>
      <vt:lpstr>atomic v.s. d_step</vt:lpstr>
      <vt:lpstr>Examples: atomic v.s. d_step</vt:lpstr>
      <vt:lpstr>Rendezvous Comm. within atomic Sequences</vt:lpstr>
      <vt:lpstr>unless</vt:lpstr>
      <vt:lpstr>Embedded C Code</vt:lpstr>
      <vt:lpstr>Example 1</vt:lpstr>
      <vt:lpstr>Communication between Embedded C and Promela  </vt:lpstr>
      <vt:lpstr>Example 2</vt:lpstr>
      <vt:lpstr>Weak Fairness v.s. Strong Fairness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Puzzles</dc:title>
  <cp:lastModifiedBy>me</cp:lastModifiedBy>
  <cp:revision>16</cp:revision>
  <dcterms:modified xsi:type="dcterms:W3CDTF">2018-04-10T05:16:21Z</dcterms:modified>
</cp:coreProperties>
</file>