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bf2bda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bf2bda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0713991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0713991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30713991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30713991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30713991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30713991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bf2bdaa0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bf2bdaa0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bf2bdaa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bf2bdaa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30713991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30713991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30713991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30713991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0713991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0713991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30713991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30713991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30713991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30713991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bf2bdaa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bf2bdaa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he.streetwizevr.com/" TargetMode="External"/><Relationship Id="rId4" Type="http://schemas.openxmlformats.org/officeDocument/2006/relationships/hyperlink" Target="http://www.youtube.com/watch?v=KML05_nkcWg" TargetMode="External"/><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op.education.gov.il/tchumey_daat/zehirot-drahim/chativa-elyon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gorem.me/%d7%9e%d7%a6%d7%99%d7%90%d7%95%d7%aa-%d7%9e%d7%93%d7%95%d7%9e%d7%94-360-vr/" TargetMode="External"/><Relationship Id="rId4" Type="http://schemas.openxmlformats.org/officeDocument/2006/relationships/hyperlink" Target="http://www.youtube.com/watch?v=UePw6xwd-8g" TargetMode="External"/><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365250" y="838925"/>
            <a:ext cx="7470000" cy="20040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SzPts val="990"/>
              <a:buNone/>
            </a:pPr>
            <a:r>
              <a:t/>
            </a:r>
            <a:endParaRPr b="1" sz="4300"/>
          </a:p>
          <a:p>
            <a:pPr indent="0" lvl="0" marL="0" rtl="1" algn="ctr">
              <a:spcBef>
                <a:spcPts val="0"/>
              </a:spcBef>
              <a:spcAft>
                <a:spcPts val="0"/>
              </a:spcAft>
              <a:buSzPts val="990"/>
              <a:buNone/>
            </a:pPr>
            <a:r>
              <a:rPr b="1" lang="en" sz="4500"/>
              <a:t>Virtualium</a:t>
            </a:r>
            <a:r>
              <a:rPr i="1" lang="en" sz="2500"/>
              <a:t>Ride</a:t>
            </a:r>
            <a:endParaRPr i="1" sz="2500"/>
          </a:p>
          <a:p>
            <a:pPr indent="0" lvl="0" marL="0" rtl="1" algn="ctr">
              <a:spcBef>
                <a:spcPts val="0"/>
              </a:spcBef>
              <a:spcAft>
                <a:spcPts val="0"/>
              </a:spcAft>
              <a:buSzPts val="990"/>
              <a:buNone/>
            </a:pPr>
            <a:r>
              <a:t/>
            </a:r>
            <a:endParaRPr b="1" sz="4300"/>
          </a:p>
        </p:txBody>
      </p:sp>
      <p:sp>
        <p:nvSpPr>
          <p:cNvPr id="135" name="Google Shape;135;p13"/>
          <p:cNvSpPr txBox="1"/>
          <p:nvPr>
            <p:ph idx="1" type="subTitle"/>
          </p:nvPr>
        </p:nvSpPr>
        <p:spPr>
          <a:xfrm>
            <a:off x="5083875" y="3908500"/>
            <a:ext cx="3470700" cy="506100"/>
          </a:xfrm>
          <a:prstGeom prst="rect">
            <a:avLst/>
          </a:prstGeom>
        </p:spPr>
        <p:txBody>
          <a:bodyPr anchorCtr="0" anchor="t" bIns="91425" lIns="91425" spcFirstLastPara="1" rIns="91425" wrap="square" tIns="91425">
            <a:normAutofit lnSpcReduction="20000"/>
          </a:bodyPr>
          <a:lstStyle/>
          <a:p>
            <a:pPr indent="0" lvl="0" marL="0" rtl="1" algn="r">
              <a:spcBef>
                <a:spcPts val="0"/>
              </a:spcBef>
              <a:spcAft>
                <a:spcPts val="0"/>
              </a:spcAft>
              <a:buNone/>
            </a:pPr>
            <a:r>
              <a:rPr lang="en">
                <a:latin typeface="Arial"/>
                <a:ea typeface="Arial"/>
                <a:cs typeface="Arial"/>
                <a:sym typeface="Arial"/>
              </a:rPr>
              <a:t>מגישים:טל ליאור ויהב</a:t>
            </a:r>
            <a:endParaRPr>
              <a:latin typeface="Arial"/>
              <a:ea typeface="Arial"/>
              <a:cs typeface="Arial"/>
              <a:sym typeface="Arial"/>
            </a:endParaRPr>
          </a:p>
          <a:p>
            <a:pPr indent="0" lvl="0" marL="0" rtl="1" algn="r">
              <a:spcBef>
                <a:spcPts val="0"/>
              </a:spcBef>
              <a:spcAft>
                <a:spcPts val="0"/>
              </a:spcAft>
              <a:buNone/>
            </a:pPr>
            <a:r>
              <a:rPr lang="en">
                <a:latin typeface="Arial"/>
                <a:ea typeface="Arial"/>
                <a:cs typeface="Arial"/>
                <a:sym typeface="Arial"/>
              </a:rPr>
              <a:t>מרצה: ד"ר אורי גלובוס</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en">
                <a:latin typeface="Arial"/>
                <a:ea typeface="Arial"/>
                <a:cs typeface="Arial"/>
                <a:sym typeface="Arial"/>
              </a:rPr>
              <a:t>מצב השוק</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StreetWizeVR</a:t>
            </a:r>
            <a:endParaRPr/>
          </a:p>
          <a:p>
            <a:pPr indent="0" lvl="0" marL="0" rtl="0" algn="l">
              <a:spcBef>
                <a:spcPts val="0"/>
              </a:spcBef>
              <a:spcAft>
                <a:spcPts val="0"/>
              </a:spcAft>
              <a:buNone/>
            </a:pPr>
            <a:r>
              <a:t/>
            </a:r>
            <a:endParaRPr/>
          </a:p>
        </p:txBody>
      </p:sp>
      <p:sp>
        <p:nvSpPr>
          <p:cNvPr id="191" name="Google Shape;191;p23"/>
          <p:cNvSpPr txBox="1"/>
          <p:nvPr>
            <p:ph idx="1" type="body"/>
          </p:nvPr>
        </p:nvSpPr>
        <p:spPr>
          <a:xfrm>
            <a:off x="1297500" y="1382275"/>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latin typeface="Arial"/>
                <a:ea typeface="Arial"/>
                <a:cs typeface="Arial"/>
                <a:sym typeface="Arial"/>
              </a:rPr>
              <a:t>סטארט אפ ישראלי המממש את הרעיון באופן דומה למה שתואר בשקפים הקודם. הם מגיעים לבתי ספר ומעבירים שיעורי בטיחות בדרכים בעזרת סימולציות שונות במציאות מדומה.</a:t>
            </a:r>
            <a:endParaRPr>
              <a:latin typeface="Arial"/>
              <a:ea typeface="Arial"/>
              <a:cs typeface="Arial"/>
              <a:sym typeface="Arial"/>
            </a:endParaRPr>
          </a:p>
          <a:p>
            <a:pPr indent="0" lvl="0" marL="0" rtl="1" algn="r">
              <a:spcBef>
                <a:spcPts val="1200"/>
              </a:spcBef>
              <a:spcAft>
                <a:spcPts val="0"/>
              </a:spcAft>
              <a:buNone/>
            </a:pPr>
            <a:r>
              <a:rPr lang="en">
                <a:latin typeface="Arial"/>
                <a:ea typeface="Arial"/>
                <a:cs typeface="Arial"/>
                <a:sym typeface="Arial"/>
              </a:rPr>
              <a:t>הם מציעים שיעורים לכמה שכבות גיל- הליכה ברגל </a:t>
            </a:r>
            <a:r>
              <a:rPr lang="en">
                <a:latin typeface="Arial"/>
                <a:ea typeface="Arial"/>
                <a:cs typeface="Arial"/>
                <a:sym typeface="Arial"/>
              </a:rPr>
              <a:t>לגילאי</a:t>
            </a:r>
            <a:r>
              <a:rPr lang="en">
                <a:latin typeface="Arial"/>
                <a:ea typeface="Arial"/>
                <a:cs typeface="Arial"/>
                <a:sym typeface="Arial"/>
              </a:rPr>
              <a:t> יסודי, אופניים וקורקינט לחטיבה ונהיגה לתלמידי תיכון. כמו כן הם מציעים הכשרות נהיגה למבוגרים. </a:t>
            </a:r>
            <a:endParaRPr>
              <a:latin typeface="Arial"/>
              <a:ea typeface="Arial"/>
              <a:cs typeface="Arial"/>
              <a:sym typeface="Arial"/>
            </a:endParaRPr>
          </a:p>
          <a:p>
            <a:pPr indent="0" lvl="0" marL="0" rtl="0" algn="r">
              <a:spcBef>
                <a:spcPts val="1200"/>
              </a:spcBef>
              <a:spcAft>
                <a:spcPts val="0"/>
              </a:spcAft>
              <a:buNone/>
            </a:pPr>
            <a:r>
              <a:rPr lang="en">
                <a:latin typeface="Arial"/>
                <a:ea typeface="Arial"/>
                <a:cs typeface="Arial"/>
                <a:sym typeface="Arial"/>
              </a:rPr>
              <a:t>הם פועלים בשיתוף פעולה עם הרלב”ד ומספר עיריות בארץ. כמו כן, הם חלק מהאקסלרטור של עיריית הרצלייה </a:t>
            </a:r>
            <a:endParaRPr>
              <a:latin typeface="Arial"/>
              <a:ea typeface="Arial"/>
              <a:cs typeface="Arial"/>
              <a:sym typeface="Arial"/>
            </a:endParaRPr>
          </a:p>
          <a:p>
            <a:pPr indent="0" lvl="0" marL="0" rtl="1" algn="r">
              <a:spcBef>
                <a:spcPts val="1200"/>
              </a:spcBef>
              <a:spcAft>
                <a:spcPts val="1200"/>
              </a:spcAft>
              <a:buNone/>
            </a:pPr>
            <a:r>
              <a:t/>
            </a:r>
            <a:endParaRPr>
              <a:latin typeface="Arial"/>
              <a:ea typeface="Arial"/>
              <a:cs typeface="Arial"/>
              <a:sym typeface="Arial"/>
            </a:endParaRPr>
          </a:p>
        </p:txBody>
      </p:sp>
      <p:pic>
        <p:nvPicPr>
          <p:cNvPr descr="StreetWize VR is a mobile road safety class that fits all ages. &#10;&#10;Our training is immersive, effective and fun.&#10;The students, young and adult, are trained to face the dangers on the road by practicing various realistic scenarios, either as pedestrians, cyclists or drivers.&#10;&#10;For more details, contact us at&#10;https://www.streetwizevr.com/&#10;&#10;חכם בדרכים במציאות מדומה הוא שיעור בטיחות בדרכים שמתאים לכל הגילאים.&#10;השיעור מתקיים כאימון מציאותי, אפקטיבי וכיפי.&#10;המתאמנים, מבוגרים כצעירים, לומדים להתמודד עם הסכנות בכביש במצבים מגוונים, כהולכי רגל, רוכבי אופניים או נהגים.&#10;&#10;למידע נוסף, צרו איתנו קשר ב&#10;https://www.streetwizevr.com/?lang=he" id="192" name="Google Shape;192;p23" title="StreetWize Simulations Corporate Video חכם בדרכים במציאות מדומה">
            <a:hlinkClick r:id="rId4"/>
          </p:cNvPr>
          <p:cNvPicPr preferRelativeResize="0"/>
          <p:nvPr/>
        </p:nvPicPr>
        <p:blipFill>
          <a:blip r:embed="rId5">
            <a:alphaModFix/>
          </a:blip>
          <a:stretch>
            <a:fillRect/>
          </a:stretch>
        </p:blipFill>
        <p:spPr>
          <a:xfrm>
            <a:off x="55050" y="3092225"/>
            <a:ext cx="2735026" cy="205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11739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u="sng">
                <a:solidFill>
                  <a:schemeClr val="hlink"/>
                </a:solidFill>
                <a:latin typeface="Arial"/>
                <a:ea typeface="Arial"/>
                <a:cs typeface="Arial"/>
                <a:sym typeface="Arial"/>
                <a:hlinkClick r:id="rId3"/>
              </a:rPr>
              <a:t>משרד החינוך ואור ירוק</a:t>
            </a:r>
            <a:br>
              <a:rPr lang="en">
                <a:latin typeface="Arial"/>
                <a:ea typeface="Arial"/>
                <a:cs typeface="Arial"/>
                <a:sym typeface="Arial"/>
              </a:rPr>
            </a:br>
            <a:endParaRPr>
              <a:latin typeface="Arial"/>
              <a:ea typeface="Arial"/>
              <a:cs typeface="Arial"/>
              <a:sym typeface="Arial"/>
            </a:endParaRPr>
          </a:p>
          <a:p>
            <a:pPr indent="0" lvl="0" marL="0" rtl="0" algn="l">
              <a:spcBef>
                <a:spcPts val="0"/>
              </a:spcBef>
              <a:spcAft>
                <a:spcPts val="0"/>
              </a:spcAft>
              <a:buNone/>
            </a:pPr>
            <a:r>
              <a:t/>
            </a:r>
            <a:endParaRPr sz="1455">
              <a:latin typeface="Arial"/>
              <a:ea typeface="Arial"/>
              <a:cs typeface="Arial"/>
              <a:sym typeface="Arial"/>
            </a:endParaRPr>
          </a:p>
        </p:txBody>
      </p:sp>
      <p:sp>
        <p:nvSpPr>
          <p:cNvPr id="198" name="Google Shape;198;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latin typeface="Arial"/>
                <a:ea typeface="Arial"/>
                <a:cs typeface="Arial"/>
                <a:sym typeface="Arial"/>
              </a:rPr>
              <a:t>משרד החינוך מציע מספר מערכי שיעור, סרטונים ומצגות לשימוש בתי הספר בארץ.</a:t>
            </a:r>
            <a:endParaRPr>
              <a:latin typeface="Arial"/>
              <a:ea typeface="Arial"/>
              <a:cs typeface="Arial"/>
              <a:sym typeface="Arial"/>
            </a:endParaRPr>
          </a:p>
          <a:p>
            <a:pPr indent="0" lvl="0" marL="0" rtl="1" algn="r">
              <a:spcBef>
                <a:spcPts val="1200"/>
              </a:spcBef>
              <a:spcAft>
                <a:spcPts val="0"/>
              </a:spcAft>
              <a:buNone/>
            </a:pPr>
            <a:r>
              <a:rPr lang="en">
                <a:latin typeface="Arial"/>
                <a:ea typeface="Arial"/>
                <a:cs typeface="Arial"/>
                <a:sym typeface="Arial"/>
              </a:rPr>
              <a:t>השיעורים מועברים על ידי מורים בבית הספר.</a:t>
            </a:r>
            <a:endParaRPr>
              <a:latin typeface="Arial"/>
              <a:ea typeface="Arial"/>
              <a:cs typeface="Arial"/>
              <a:sym typeface="Arial"/>
            </a:endParaRPr>
          </a:p>
          <a:p>
            <a:pPr indent="0" lvl="0" marL="0" rtl="1" algn="r">
              <a:spcBef>
                <a:spcPts val="1200"/>
              </a:spcBef>
              <a:spcAft>
                <a:spcPts val="1200"/>
              </a:spcAft>
              <a:buNone/>
            </a:pPr>
            <a:r>
              <a:rPr lang="en">
                <a:latin typeface="Arial"/>
                <a:ea typeface="Arial"/>
                <a:cs typeface="Arial"/>
                <a:sym typeface="Arial"/>
              </a:rPr>
              <a:t>אור ירוק גם מגיעים לבתי ספר ומעבירים שיעורים עם תכנים שלהם.</a:t>
            </a:r>
            <a:br>
              <a:rPr lang="en">
                <a:latin typeface="Arial"/>
                <a:ea typeface="Arial"/>
                <a:cs typeface="Arial"/>
                <a:sym typeface="Arial"/>
              </a:rPr>
            </a:br>
            <a:r>
              <a:rPr lang="en">
                <a:latin typeface="Arial"/>
                <a:ea typeface="Arial"/>
                <a:cs typeface="Arial"/>
                <a:sym typeface="Arial"/>
              </a:rPr>
              <a:t>השיעורים מועברים בצורת לימוד רגילה עם מצגת, לעיתים עם אלמנטים </a:t>
            </a:r>
            <a:r>
              <a:rPr lang="en">
                <a:latin typeface="Arial"/>
                <a:ea typeface="Arial"/>
                <a:cs typeface="Arial"/>
                <a:sym typeface="Arial"/>
              </a:rPr>
              <a:t>אינטראקטיביים</a:t>
            </a:r>
            <a:r>
              <a:rPr lang="en">
                <a:latin typeface="Arial"/>
                <a:ea typeface="Arial"/>
                <a:cs typeface="Arial"/>
                <a:sym typeface="Arial"/>
              </a:rPr>
              <a:t> כמו KAHOOT</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u="sng">
                <a:solidFill>
                  <a:schemeClr val="hlink"/>
                </a:solidFill>
                <a:latin typeface="Arial"/>
                <a:ea typeface="Arial"/>
                <a:cs typeface="Arial"/>
                <a:sym typeface="Arial"/>
                <a:hlinkClick r:id="rId3"/>
              </a:rPr>
              <a:t>גורם אנושי</a:t>
            </a:r>
            <a:endParaRPr>
              <a:latin typeface="Arial"/>
              <a:ea typeface="Arial"/>
              <a:cs typeface="Arial"/>
              <a:sym typeface="Arial"/>
            </a:endParaRPr>
          </a:p>
          <a:p>
            <a:pPr indent="0" lvl="0" marL="0" rtl="1" algn="r">
              <a:spcBef>
                <a:spcPts val="0"/>
              </a:spcBef>
              <a:spcAft>
                <a:spcPts val="0"/>
              </a:spcAft>
              <a:buNone/>
            </a:pPr>
            <a:r>
              <a:t/>
            </a:r>
            <a:endParaRPr>
              <a:latin typeface="Arial"/>
              <a:ea typeface="Arial"/>
              <a:cs typeface="Arial"/>
              <a:sym typeface="Arial"/>
            </a:endParaRPr>
          </a:p>
        </p:txBody>
      </p:sp>
      <p:sp>
        <p:nvSpPr>
          <p:cNvPr id="204" name="Google Shape;204;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br>
              <a:rPr lang="en">
                <a:latin typeface="Arial"/>
                <a:ea typeface="Arial"/>
                <a:cs typeface="Arial"/>
                <a:sym typeface="Arial"/>
              </a:rPr>
            </a:br>
            <a:r>
              <a:rPr lang="en">
                <a:latin typeface="Arial"/>
                <a:ea typeface="Arial"/>
                <a:cs typeface="Arial"/>
                <a:sym typeface="Arial"/>
              </a:rPr>
              <a:t>גורם אנושי מציעים הדרכה במציאות מדומה על בטיחות בדרכים. ההדרכה אינה </a:t>
            </a:r>
            <a:r>
              <a:rPr lang="en">
                <a:latin typeface="Arial"/>
                <a:ea typeface="Arial"/>
                <a:cs typeface="Arial"/>
                <a:sym typeface="Arial"/>
              </a:rPr>
              <a:t>אינטראקטיבית, אלא סרטון 360 בליווי מנחה.</a:t>
            </a:r>
            <a:endParaRPr>
              <a:latin typeface="Arial"/>
              <a:ea typeface="Arial"/>
              <a:cs typeface="Arial"/>
              <a:sym typeface="Arial"/>
            </a:endParaRPr>
          </a:p>
          <a:p>
            <a:pPr indent="0" lvl="0" marL="0" rtl="1" algn="r">
              <a:spcBef>
                <a:spcPts val="1200"/>
              </a:spcBef>
              <a:spcAft>
                <a:spcPts val="1200"/>
              </a:spcAft>
              <a:buNone/>
            </a:pPr>
            <a:r>
              <a:t/>
            </a:r>
            <a:endParaRPr>
              <a:latin typeface="Arial"/>
              <a:ea typeface="Arial"/>
              <a:cs typeface="Arial"/>
              <a:sym typeface="Arial"/>
            </a:endParaRPr>
          </a:p>
        </p:txBody>
      </p:sp>
      <p:pic>
        <p:nvPicPr>
          <p:cNvPr descr="גורם אנושי - יוצרים הסברה מרגשת&#10;צרו עמנו קשר&#10;http://www.gorem.me/" id="205" name="Google Shape;205;p25" title="מציאות מדומה גורם אנושי בטיחות בדרכים">
            <a:hlinkClick r:id="rId4"/>
          </p:cNvPr>
          <p:cNvPicPr preferRelativeResize="0"/>
          <p:nvPr/>
        </p:nvPicPr>
        <p:blipFill>
          <a:blip r:embed="rId5">
            <a:alphaModFix/>
          </a:blip>
          <a:stretch>
            <a:fillRect/>
          </a:stretch>
        </p:blipFill>
        <p:spPr>
          <a:xfrm>
            <a:off x="1297500" y="2168850"/>
            <a:ext cx="3079850" cy="230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2365250" y="838925"/>
            <a:ext cx="7470000" cy="20040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SzPts val="990"/>
              <a:buNone/>
            </a:pPr>
            <a:r>
              <a:t/>
            </a:r>
            <a:endParaRPr b="1" sz="4300">
              <a:latin typeface="Arial"/>
              <a:ea typeface="Arial"/>
              <a:cs typeface="Arial"/>
              <a:sym typeface="Arial"/>
            </a:endParaRPr>
          </a:p>
          <a:p>
            <a:pPr indent="0" lvl="0" marL="0" rtl="1" algn="ctr">
              <a:spcBef>
                <a:spcPts val="0"/>
              </a:spcBef>
              <a:spcAft>
                <a:spcPts val="0"/>
              </a:spcAft>
              <a:buSzPts val="990"/>
              <a:buNone/>
            </a:pPr>
            <a:r>
              <a:rPr b="1" lang="en" sz="4500">
                <a:latin typeface="Arial"/>
                <a:ea typeface="Arial"/>
                <a:cs typeface="Arial"/>
                <a:sym typeface="Arial"/>
              </a:rPr>
              <a:t>הצוות</a:t>
            </a:r>
            <a:endParaRPr b="1" sz="4500">
              <a:latin typeface="Arial"/>
              <a:ea typeface="Arial"/>
              <a:cs typeface="Arial"/>
              <a:sym typeface="Arial"/>
            </a:endParaRPr>
          </a:p>
          <a:p>
            <a:pPr indent="0" lvl="0" marL="0" rtl="1" algn="ctr">
              <a:spcBef>
                <a:spcPts val="0"/>
              </a:spcBef>
              <a:spcAft>
                <a:spcPts val="0"/>
              </a:spcAft>
              <a:buSzPts val="990"/>
              <a:buNone/>
            </a:pPr>
            <a:r>
              <a:t/>
            </a:r>
            <a:endParaRPr b="1" sz="4500">
              <a:latin typeface="Arial"/>
              <a:ea typeface="Arial"/>
              <a:cs typeface="Arial"/>
              <a:sym typeface="Arial"/>
            </a:endParaRPr>
          </a:p>
          <a:p>
            <a:pPr indent="0" lvl="0" marL="0" rtl="1" algn="ctr">
              <a:spcBef>
                <a:spcPts val="0"/>
              </a:spcBef>
              <a:spcAft>
                <a:spcPts val="0"/>
              </a:spcAft>
              <a:buSzPts val="990"/>
              <a:buNone/>
            </a:pPr>
            <a:r>
              <a:t/>
            </a:r>
            <a:endParaRPr b="1" sz="4300">
              <a:latin typeface="Arial"/>
              <a:ea typeface="Arial"/>
              <a:cs typeface="Arial"/>
              <a:sym typeface="Arial"/>
            </a:endParaRPr>
          </a:p>
        </p:txBody>
      </p:sp>
      <p:sp>
        <p:nvSpPr>
          <p:cNvPr id="141" name="Google Shape;141;p14"/>
          <p:cNvSpPr txBox="1"/>
          <p:nvPr>
            <p:ph idx="1" type="subTitle"/>
          </p:nvPr>
        </p:nvSpPr>
        <p:spPr>
          <a:xfrm>
            <a:off x="4919525" y="2473150"/>
            <a:ext cx="3470700" cy="14379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600">
                <a:latin typeface="Arial"/>
                <a:ea typeface="Arial"/>
                <a:cs typeface="Arial"/>
                <a:sym typeface="Arial"/>
              </a:rPr>
              <a:t>שם: טל קונורטוב  , ת"ז: 207681081</a:t>
            </a:r>
            <a:endParaRPr sz="1600">
              <a:latin typeface="Arial"/>
              <a:ea typeface="Arial"/>
              <a:cs typeface="Arial"/>
              <a:sym typeface="Arial"/>
            </a:endParaRPr>
          </a:p>
          <a:p>
            <a:pPr indent="0" lvl="0" marL="0" rtl="1" algn="r">
              <a:spcBef>
                <a:spcPts val="0"/>
              </a:spcBef>
              <a:spcAft>
                <a:spcPts val="0"/>
              </a:spcAft>
              <a:buNone/>
            </a:pPr>
            <a:r>
              <a:t/>
            </a:r>
            <a:endParaRPr sz="1600">
              <a:latin typeface="Arial"/>
              <a:ea typeface="Arial"/>
              <a:cs typeface="Arial"/>
              <a:sym typeface="Arial"/>
            </a:endParaRPr>
          </a:p>
          <a:p>
            <a:pPr indent="0" lvl="0" marL="0" rtl="1" algn="r">
              <a:spcBef>
                <a:spcPts val="0"/>
              </a:spcBef>
              <a:spcAft>
                <a:spcPts val="0"/>
              </a:spcAft>
              <a:buNone/>
            </a:pPr>
            <a:r>
              <a:rPr lang="en" sz="1600">
                <a:latin typeface="Arial"/>
                <a:ea typeface="Arial"/>
                <a:cs typeface="Arial"/>
                <a:sym typeface="Arial"/>
              </a:rPr>
              <a:t>שם: יהב מיוחס , ת"ז : 206921959</a:t>
            </a:r>
            <a:endParaRPr sz="1600">
              <a:latin typeface="Arial"/>
              <a:ea typeface="Arial"/>
              <a:cs typeface="Arial"/>
              <a:sym typeface="Arial"/>
            </a:endParaRPr>
          </a:p>
          <a:p>
            <a:pPr indent="0" lvl="0" marL="0" rtl="1" algn="r">
              <a:spcBef>
                <a:spcPts val="0"/>
              </a:spcBef>
              <a:spcAft>
                <a:spcPts val="0"/>
              </a:spcAft>
              <a:buNone/>
            </a:pPr>
            <a:r>
              <a:t/>
            </a:r>
            <a:endParaRPr sz="1600">
              <a:latin typeface="Arial"/>
              <a:ea typeface="Arial"/>
              <a:cs typeface="Arial"/>
              <a:sym typeface="Arial"/>
            </a:endParaRPr>
          </a:p>
          <a:p>
            <a:pPr indent="0" lvl="0" marL="0" rtl="1" algn="r">
              <a:spcBef>
                <a:spcPts val="0"/>
              </a:spcBef>
              <a:spcAft>
                <a:spcPts val="0"/>
              </a:spcAft>
              <a:buNone/>
            </a:pPr>
            <a:r>
              <a:rPr lang="en" sz="1600">
                <a:latin typeface="Arial"/>
                <a:ea typeface="Arial"/>
                <a:cs typeface="Arial"/>
                <a:sym typeface="Arial"/>
              </a:rPr>
              <a:t>שם: ליאור שטיימברג ,  ת"ז: 313418469</a:t>
            </a:r>
            <a:endParaRPr sz="1600">
              <a:latin typeface="Arial"/>
              <a:ea typeface="Arial"/>
              <a:cs typeface="Arial"/>
              <a:sym typeface="Arial"/>
            </a:endParaRPr>
          </a:p>
          <a:p>
            <a:pPr indent="0" lvl="0" marL="0" rtl="1" algn="r">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2365250" y="838925"/>
            <a:ext cx="7470000" cy="20040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SzPts val="990"/>
              <a:buNone/>
            </a:pPr>
            <a:r>
              <a:t/>
            </a:r>
            <a:endParaRPr b="1" sz="4300"/>
          </a:p>
          <a:p>
            <a:pPr indent="0" lvl="0" marL="0" rtl="1" algn="ctr">
              <a:spcBef>
                <a:spcPts val="0"/>
              </a:spcBef>
              <a:spcAft>
                <a:spcPts val="0"/>
              </a:spcAft>
              <a:buSzPts val="990"/>
              <a:buNone/>
            </a:pPr>
            <a:r>
              <a:rPr b="1" lang="en" sz="4500"/>
              <a:t>GitHub Link</a:t>
            </a:r>
            <a:endParaRPr i="1" sz="2500"/>
          </a:p>
          <a:p>
            <a:pPr indent="0" lvl="0" marL="0" rtl="1" algn="ctr">
              <a:spcBef>
                <a:spcPts val="0"/>
              </a:spcBef>
              <a:spcAft>
                <a:spcPts val="0"/>
              </a:spcAft>
              <a:buSzPts val="990"/>
              <a:buNone/>
            </a:pPr>
            <a:r>
              <a:t/>
            </a:r>
            <a:endParaRPr b="1" sz="4300"/>
          </a:p>
        </p:txBody>
      </p:sp>
      <p:sp>
        <p:nvSpPr>
          <p:cNvPr id="147" name="Google Shape;147;p15"/>
          <p:cNvSpPr txBox="1"/>
          <p:nvPr>
            <p:ph idx="1" type="subTitle"/>
          </p:nvPr>
        </p:nvSpPr>
        <p:spPr>
          <a:xfrm>
            <a:off x="5083875" y="3908500"/>
            <a:ext cx="3470700" cy="506100"/>
          </a:xfrm>
          <a:prstGeom prst="rect">
            <a:avLst/>
          </a:prstGeom>
        </p:spPr>
        <p:txBody>
          <a:bodyPr anchorCtr="0" anchor="t" bIns="91425" lIns="91425" spcFirstLastPara="1" rIns="91425" wrap="square" tIns="91425">
            <a:normAutofit lnSpcReduction="20000"/>
          </a:bodyPr>
          <a:lstStyle/>
          <a:p>
            <a:pPr indent="0" lvl="0" marL="0" rtl="1" algn="r">
              <a:spcBef>
                <a:spcPts val="0"/>
              </a:spcBef>
              <a:spcAft>
                <a:spcPts val="0"/>
              </a:spcAft>
              <a:buNone/>
            </a:pPr>
            <a:r>
              <a:rPr lang="en">
                <a:latin typeface="Arial"/>
                <a:ea typeface="Arial"/>
                <a:cs typeface="Arial"/>
                <a:sym typeface="Arial"/>
              </a:rPr>
              <a:t>לינק: https://github.com/talKonor/Virtualium_Ride</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latin typeface="Arial"/>
                <a:ea typeface="Arial"/>
                <a:cs typeface="Arial"/>
                <a:sym typeface="Arial"/>
              </a:rPr>
              <a:t>הבעיה: ילדים ללא רישיון נוהגים בכלים חשמליים ללא ידע על חוקי הדרך וכללי בטיחות בדרכים</a:t>
            </a:r>
            <a:endParaRPr>
              <a:latin typeface="Arial"/>
              <a:ea typeface="Arial"/>
              <a:cs typeface="Arial"/>
              <a:sym typeface="Aria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Font typeface="Arial"/>
              <a:buChar char="●"/>
            </a:pPr>
            <a:r>
              <a:rPr lang="en">
                <a:latin typeface="Arial"/>
                <a:ea typeface="Arial"/>
                <a:cs typeface="Arial"/>
                <a:sym typeface="Arial"/>
              </a:rPr>
              <a:t>אין מגבלה חוקית לנהיגה בקורקינטים ואופניים חשמליים, לכן הכלי מאוד פופולרי בקרב בני נוער ללא רישיון נהיגה ברכב.</a:t>
            </a:r>
            <a:endParaRPr>
              <a:latin typeface="Arial"/>
              <a:ea typeface="Arial"/>
              <a:cs typeface="Arial"/>
              <a:sym typeface="Arial"/>
            </a:endParaRPr>
          </a:p>
          <a:p>
            <a:pPr indent="-311150" lvl="0" marL="457200" rtl="1" algn="r">
              <a:spcBef>
                <a:spcPts val="0"/>
              </a:spcBef>
              <a:spcAft>
                <a:spcPts val="0"/>
              </a:spcAft>
              <a:buSzPts val="1300"/>
              <a:buFont typeface="Arial"/>
              <a:buChar char="●"/>
            </a:pPr>
            <a:r>
              <a:rPr lang="en">
                <a:latin typeface="Arial"/>
                <a:ea typeface="Arial"/>
                <a:cs typeface="Arial"/>
                <a:sym typeface="Arial"/>
              </a:rPr>
              <a:t>לילדים צעירים אין ניסיון בנהיגה, ולכן אינם מודעים לכל סכנות הדרך.</a:t>
            </a:r>
            <a:endParaRPr>
              <a:latin typeface="Arial"/>
              <a:ea typeface="Arial"/>
              <a:cs typeface="Arial"/>
              <a:sym typeface="Arial"/>
            </a:endParaRPr>
          </a:p>
          <a:p>
            <a:pPr indent="-311150" lvl="0" marL="457200" rtl="1" algn="r">
              <a:spcBef>
                <a:spcPts val="0"/>
              </a:spcBef>
              <a:spcAft>
                <a:spcPts val="0"/>
              </a:spcAft>
              <a:buSzPts val="1300"/>
              <a:buFont typeface="Arial"/>
              <a:buChar char="●"/>
            </a:pPr>
            <a:r>
              <a:rPr lang="en">
                <a:latin typeface="Arial"/>
                <a:ea typeface="Arial"/>
                <a:cs typeface="Arial"/>
                <a:sym typeface="Arial"/>
              </a:rPr>
              <a:t>ילדים לא מודעים לעיתים להשלכות של התנהגות לא בטוחה בכביש, ואת החשיבות על שמירת חוקי התנועה בשביל שמירה על בטיחותם ובטיחות סביבתם.</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en">
                <a:latin typeface="Arial"/>
                <a:ea typeface="Arial"/>
                <a:cs typeface="Arial"/>
                <a:sym typeface="Arial"/>
              </a:rPr>
              <a:t>הפתרון: סימולציית נהיגה במציאות מדומה</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latin typeface="Arial"/>
                <a:ea typeface="Arial"/>
                <a:cs typeface="Arial"/>
                <a:sym typeface="Arial"/>
              </a:rPr>
              <a:t>למה סימולציית נהיגה במציאות מדומה?</a:t>
            </a:r>
            <a:endParaRPr>
              <a:latin typeface="Arial"/>
              <a:ea typeface="Arial"/>
              <a:cs typeface="Arial"/>
              <a:sym typeface="Arial"/>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1" algn="r">
              <a:spcBef>
                <a:spcPts val="0"/>
              </a:spcBef>
              <a:spcAft>
                <a:spcPts val="0"/>
              </a:spcAft>
              <a:buSzPts val="1300"/>
              <a:buFont typeface="Arial"/>
              <a:buChar char="●"/>
            </a:pPr>
            <a:r>
              <a:rPr b="1" lang="en">
                <a:latin typeface="Arial"/>
                <a:ea typeface="Arial"/>
                <a:cs typeface="Arial"/>
                <a:sym typeface="Arial"/>
              </a:rPr>
              <a:t>למידה דרך עשיה: </a:t>
            </a:r>
            <a:r>
              <a:rPr lang="en">
                <a:latin typeface="Arial"/>
                <a:ea typeface="Arial"/>
                <a:cs typeface="Arial"/>
                <a:sym typeface="Arial"/>
              </a:rPr>
              <a:t>ילדים לומדים הכי טוב דרך עשיה. בעזרת סימולציה נוכל להכין אותם לסכנות הדרך באופן מוחשי שאנחנו מאמינים שהם יזכרו ויפנימו בצורה מיטבית.</a:t>
            </a:r>
            <a:endParaRPr>
              <a:latin typeface="Arial"/>
              <a:ea typeface="Arial"/>
              <a:cs typeface="Arial"/>
              <a:sym typeface="Arial"/>
            </a:endParaRPr>
          </a:p>
          <a:p>
            <a:pPr indent="-311150" lvl="0" marL="457200" rtl="1" algn="r">
              <a:spcBef>
                <a:spcPts val="0"/>
              </a:spcBef>
              <a:spcAft>
                <a:spcPts val="0"/>
              </a:spcAft>
              <a:buSzPts val="1300"/>
              <a:buFont typeface="Arial"/>
              <a:buChar char="●"/>
            </a:pPr>
            <a:r>
              <a:rPr b="1" lang="en">
                <a:latin typeface="Arial"/>
                <a:ea typeface="Arial"/>
                <a:cs typeface="Arial"/>
                <a:sym typeface="Arial"/>
              </a:rPr>
              <a:t>אימון המוח לנהיגה בטוחה: </a:t>
            </a:r>
            <a:r>
              <a:rPr lang="en">
                <a:latin typeface="Arial"/>
                <a:ea typeface="Arial"/>
                <a:cs typeface="Arial"/>
                <a:sym typeface="Arial"/>
              </a:rPr>
              <a:t>בעזרת טכנולוגית מציאות מדומה ניתן "לעבוד" על המוח שהוא נמצא בסיטואציה מסוימת, ובכך ניתן לאמן את הילדים לנהיגה נכונה. כאשר הם יפגשו באירוע דומה בעתיד, יזכרו את מה שעשו במציאות המדומה.</a:t>
            </a:r>
            <a:endParaRPr>
              <a:latin typeface="Arial"/>
              <a:ea typeface="Arial"/>
              <a:cs typeface="Arial"/>
              <a:sym typeface="Arial"/>
            </a:endParaRPr>
          </a:p>
          <a:p>
            <a:pPr indent="-311150" lvl="0" marL="457200" rtl="1" algn="r">
              <a:spcBef>
                <a:spcPts val="0"/>
              </a:spcBef>
              <a:spcAft>
                <a:spcPts val="0"/>
              </a:spcAft>
              <a:buSzPts val="1300"/>
              <a:buFont typeface="Arial"/>
              <a:buChar char="●"/>
            </a:pPr>
            <a:r>
              <a:rPr b="1" lang="en">
                <a:latin typeface="Arial"/>
                <a:ea typeface="Arial"/>
                <a:cs typeface="Arial"/>
                <a:sym typeface="Arial"/>
              </a:rPr>
              <a:t>המחשה של סכנות:</a:t>
            </a:r>
            <a:r>
              <a:rPr lang="en">
                <a:latin typeface="Arial"/>
                <a:ea typeface="Arial"/>
                <a:cs typeface="Arial"/>
                <a:sym typeface="Arial"/>
              </a:rPr>
              <a:t> במציאות מדומה ניתן להמחיש בצורה הממשית ביותר את הסכנות שבכביש </a:t>
            </a:r>
            <a:r>
              <a:rPr lang="en">
                <a:latin typeface="Arial"/>
                <a:ea typeface="Arial"/>
                <a:cs typeface="Arial"/>
                <a:sym typeface="Arial"/>
              </a:rPr>
              <a:t>וההשלכות</a:t>
            </a:r>
            <a:r>
              <a:rPr lang="en">
                <a:latin typeface="Arial"/>
                <a:ea typeface="Arial"/>
                <a:cs typeface="Arial"/>
                <a:sym typeface="Arial"/>
              </a:rPr>
              <a:t> שלהם. </a:t>
            </a:r>
            <a:endParaRPr>
              <a:latin typeface="Arial"/>
              <a:ea typeface="Arial"/>
              <a:cs typeface="Arial"/>
              <a:sym typeface="Arial"/>
            </a:endParaRPr>
          </a:p>
          <a:p>
            <a:pPr indent="0" lvl="0" marL="457200" rtl="1" algn="r">
              <a:spcBef>
                <a:spcPts val="1200"/>
              </a:spcBef>
              <a:spcAft>
                <a:spcPts val="1200"/>
              </a:spcAft>
              <a:buNone/>
            </a:pP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latin typeface="Arial"/>
                <a:ea typeface="Arial"/>
                <a:cs typeface="Arial"/>
                <a:sym typeface="Arial"/>
              </a:rPr>
              <a:t>תיאור מימוש פוטנציאלי</a:t>
            </a:r>
            <a:endParaRPr>
              <a:latin typeface="Arial"/>
              <a:ea typeface="Arial"/>
              <a:cs typeface="Arial"/>
              <a:sym typeface="Arial"/>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1" algn="r">
              <a:spcBef>
                <a:spcPts val="0"/>
              </a:spcBef>
              <a:spcAft>
                <a:spcPts val="0"/>
              </a:spcAft>
              <a:buSzPts val="1700"/>
              <a:buFont typeface="Arial"/>
              <a:buAutoNum type="arabicPeriod"/>
            </a:pPr>
            <a:r>
              <a:rPr lang="en" sz="1700">
                <a:latin typeface="Arial"/>
                <a:ea typeface="Arial"/>
                <a:cs typeface="Arial"/>
                <a:sym typeface="Arial"/>
              </a:rPr>
              <a:t>תחילה יעבור התלמיד מספר שלבים במציאות מדומה, אשר כל אחד מהם </a:t>
            </a:r>
            <a:r>
              <a:rPr lang="en" sz="1700">
                <a:latin typeface="Arial"/>
                <a:ea typeface="Arial"/>
                <a:cs typeface="Arial"/>
                <a:sym typeface="Arial"/>
              </a:rPr>
              <a:t>מתמקד</a:t>
            </a:r>
            <a:r>
              <a:rPr lang="en" sz="1700">
                <a:latin typeface="Arial"/>
                <a:ea typeface="Arial"/>
                <a:cs typeface="Arial"/>
                <a:sym typeface="Arial"/>
              </a:rPr>
              <a:t> באלמנט אחר הקשור לנהיגה בטוחה. (צומת מרומזרת לעומת צומת ללא רמזור, מעבר משביל אופניים לכביש, וכו')</a:t>
            </a:r>
            <a:endParaRPr sz="1700">
              <a:latin typeface="Arial"/>
              <a:ea typeface="Arial"/>
              <a:cs typeface="Arial"/>
              <a:sym typeface="Arial"/>
            </a:endParaRPr>
          </a:p>
          <a:p>
            <a:pPr indent="-336550" lvl="0" marL="457200" rtl="1" algn="r">
              <a:spcBef>
                <a:spcPts val="0"/>
              </a:spcBef>
              <a:spcAft>
                <a:spcPts val="0"/>
              </a:spcAft>
              <a:buSzPts val="1700"/>
              <a:buFont typeface="Arial"/>
              <a:buAutoNum type="arabicPeriod"/>
            </a:pPr>
            <a:r>
              <a:rPr lang="en" sz="1700">
                <a:latin typeface="Arial"/>
                <a:ea typeface="Arial"/>
                <a:cs typeface="Arial"/>
                <a:sym typeface="Arial"/>
              </a:rPr>
              <a:t>התלמיד יבצע "טסט", בו יבחן באופן רצוף בתרחישים שעליהם התאמן בשלבים הקודמים</a:t>
            </a:r>
            <a:endParaRPr sz="1700">
              <a:latin typeface="Arial"/>
              <a:ea typeface="Arial"/>
              <a:cs typeface="Arial"/>
              <a:sym typeface="Arial"/>
            </a:endParaRPr>
          </a:p>
          <a:p>
            <a:pPr indent="-336550" lvl="0" marL="457200" rtl="1" algn="r">
              <a:spcBef>
                <a:spcPts val="0"/>
              </a:spcBef>
              <a:spcAft>
                <a:spcPts val="0"/>
              </a:spcAft>
              <a:buSzPts val="1700"/>
              <a:buFont typeface="Arial"/>
              <a:buAutoNum type="arabicPeriod"/>
            </a:pPr>
            <a:r>
              <a:rPr lang="en" sz="1700">
                <a:latin typeface="Arial"/>
                <a:ea typeface="Arial"/>
                <a:cs typeface="Arial"/>
                <a:sym typeface="Arial"/>
              </a:rPr>
              <a:t>התלמיד יקבל משוב על ביצועיו, בהתאם לנתונים שנפיק מהסימולציה</a:t>
            </a:r>
            <a:endParaRPr sz="1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lang="en">
                <a:latin typeface="Arial"/>
                <a:ea typeface="Arial"/>
                <a:cs typeface="Arial"/>
                <a:sym typeface="Arial"/>
              </a:rPr>
              <a:t>מוטיבצ</a:t>
            </a:r>
            <a:r>
              <a:rPr lang="en">
                <a:latin typeface="Arial"/>
                <a:ea typeface="Arial"/>
                <a:cs typeface="Arial"/>
                <a:sym typeface="Arial"/>
              </a:rPr>
              <a:t>יה</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sz="1700">
                <a:latin typeface="Arial"/>
                <a:ea typeface="Arial"/>
                <a:cs typeface="Arial"/>
                <a:sym typeface="Arial"/>
              </a:rPr>
              <a:t>בתור הולכי רגל באזור המכללה האקדמית יפו אנחנו חווים על בסיס יומי את הסכנות של רוכבי אופניים וקורקינט חשמליים ורואים כיצד הם אינם מודעים לחוקי התנועה ובכך מסכנים את עצמם ואת הסובבים אותם.</a:t>
            </a:r>
            <a:endParaRPr sz="1700">
              <a:latin typeface="Arial"/>
              <a:ea typeface="Arial"/>
              <a:cs typeface="Arial"/>
              <a:sym typeface="Arial"/>
            </a:endParaRPr>
          </a:p>
          <a:p>
            <a:pPr indent="0" lvl="0" marL="0" rtl="1" algn="r">
              <a:spcBef>
                <a:spcPts val="1200"/>
              </a:spcBef>
              <a:spcAft>
                <a:spcPts val="1200"/>
              </a:spcAft>
              <a:buNone/>
            </a:pPr>
            <a:r>
              <a:rPr lang="en" sz="1700">
                <a:latin typeface="Arial"/>
                <a:ea typeface="Arial"/>
                <a:cs typeface="Arial"/>
                <a:sym typeface="Arial"/>
              </a:rPr>
              <a:t>אנו מאמינים שבעזרת הפרויקט הזה נוכל לנסות לתקן ולפתור בעיה זו מגיל קטן ובכך גם לעשות משהו טוב לעולם.</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