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76" r:id="rId5"/>
    <p:sldId id="260" r:id="rId6"/>
    <p:sldId id="261" r:id="rId7"/>
    <p:sldId id="262" r:id="rId8"/>
    <p:sldId id="263" r:id="rId9"/>
    <p:sldId id="264" r:id="rId10"/>
    <p:sldId id="265" r:id="rId11"/>
    <p:sldId id="266" r:id="rId12"/>
    <p:sldId id="267" r:id="rId13"/>
    <p:sldId id="269" r:id="rId14"/>
    <p:sldId id="270" r:id="rId15"/>
    <p:sldId id="271" r:id="rId16"/>
    <p:sldId id="273" r:id="rId17"/>
    <p:sldId id="268" r:id="rId18"/>
    <p:sldId id="275" r:id="rId19"/>
    <p:sldId id="278" r:id="rId20"/>
    <p:sldId id="277"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6"/>
    <p:restoredTop sz="94654"/>
  </p:normalViewPr>
  <p:slideViewPr>
    <p:cSldViewPr snapToGrid="0" snapToObjects="1">
      <p:cViewPr varScale="1">
        <p:scale>
          <a:sx n="72" d="100"/>
          <a:sy n="72"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AB2FED-64D8-7548-9BC1-F89FA50AEF2C}" type="datetimeFigureOut">
              <a:rPr lang="en-US" smtClean="0"/>
              <a:t>11/30/2017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692155-A333-E44A-8746-FD636188646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AB2FED-64D8-7548-9BC1-F89FA50AEF2C}"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AB2FED-64D8-7548-9BC1-F89FA50AEF2C}"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AB2FED-64D8-7548-9BC1-F89FA50AEF2C}"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92155-A333-E44A-8746-FD636188646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AB2FED-64D8-7548-9BC1-F89FA50AEF2C}"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AB2FED-64D8-7548-9BC1-F89FA50AEF2C}"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AB2FED-64D8-7548-9BC1-F89FA50AEF2C}"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B2FED-64D8-7548-9BC1-F89FA50AEF2C}"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B2FED-64D8-7548-9BC1-F89FA50AEF2C}"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B2FED-64D8-7548-9BC1-F89FA50AEF2C}"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B2FED-64D8-7548-9BC1-F89FA50AEF2C}"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B2FED-64D8-7548-9BC1-F89FA50AEF2C}"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AB2FED-64D8-7548-9BC1-F89FA50AEF2C}"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AB2FED-64D8-7548-9BC1-F89FA50AEF2C}"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B2FED-64D8-7548-9BC1-F89FA50AEF2C}"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AB2FED-64D8-7548-9BC1-F89FA50AEF2C}"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AB2FED-64D8-7548-9BC1-F89FA50AEF2C}"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92155-A333-E44A-8746-FD63618864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AB2FED-64D8-7548-9BC1-F89FA50AEF2C}" type="datetimeFigureOut">
              <a:rPr lang="en-US" smtClean="0"/>
              <a:t>11/30/2017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692155-A333-E44A-8746-FD636188646B}" type="slidenum">
              <a:rPr lang="en-US" smtClean="0"/>
              <a:t>‹#›</a:t>
            </a:fld>
            <a:endParaRPr lang="en-US"/>
          </a:p>
        </p:txBody>
      </p:sp>
    </p:spTree>
    <p:extLst>
      <p:ext uri="{BB962C8B-B14F-4D97-AF65-F5344CB8AC3E}">
        <p14:creationId xmlns:p14="http://schemas.microsoft.com/office/powerpoint/2010/main" val="40247607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8557" y="1122363"/>
            <a:ext cx="9847385" cy="2387600"/>
          </a:xfrm>
        </p:spPr>
        <p:txBody>
          <a:bodyPr>
            <a:normAutofit/>
          </a:bodyPr>
          <a:lstStyle/>
          <a:p>
            <a:pPr algn="ctr"/>
            <a:r>
              <a:rPr lang="en-US" sz="4000" b="1" dirty="0">
                <a:solidFill>
                  <a:schemeClr val="bg1"/>
                </a:solidFill>
                <a:latin typeface="Baskerville" charset="0"/>
                <a:ea typeface="Baskerville" charset="0"/>
                <a:cs typeface="Baskerville" charset="0"/>
              </a:rPr>
              <a:t>Multiprocessor Task Executor </a:t>
            </a:r>
            <a:br>
              <a:rPr lang="en-US" sz="4000" b="1" dirty="0">
                <a:solidFill>
                  <a:schemeClr val="bg1"/>
                </a:solidFill>
                <a:latin typeface="Baskerville" charset="0"/>
                <a:ea typeface="Baskerville" charset="0"/>
                <a:cs typeface="Baskerville" charset="0"/>
              </a:rPr>
            </a:br>
            <a:r>
              <a:rPr lang="en-US" sz="4000" b="1" dirty="0">
                <a:solidFill>
                  <a:schemeClr val="bg1"/>
                </a:solidFill>
                <a:latin typeface="Baskerville" charset="0"/>
                <a:ea typeface="Baskerville" charset="0"/>
                <a:cs typeface="Baskerville" charset="0"/>
              </a:rPr>
              <a:t>using </a:t>
            </a:r>
            <a:br>
              <a:rPr lang="en-US" sz="4000" b="1" dirty="0">
                <a:solidFill>
                  <a:schemeClr val="bg1"/>
                </a:solidFill>
                <a:latin typeface="Baskerville" charset="0"/>
                <a:ea typeface="Baskerville" charset="0"/>
                <a:cs typeface="Baskerville" charset="0"/>
              </a:rPr>
            </a:br>
            <a:r>
              <a:rPr lang="en-US" sz="4000" b="1" dirty="0">
                <a:solidFill>
                  <a:schemeClr val="bg1"/>
                </a:solidFill>
                <a:latin typeface="Baskerville" charset="0"/>
                <a:ea typeface="Baskerville" charset="0"/>
                <a:cs typeface="Baskerville" charset="0"/>
              </a:rPr>
              <a:t>WORK Queues</a:t>
            </a:r>
          </a:p>
        </p:txBody>
      </p:sp>
      <p:sp>
        <p:nvSpPr>
          <p:cNvPr id="3" name="Subtitle 2"/>
          <p:cNvSpPr>
            <a:spLocks noGrp="1"/>
          </p:cNvSpPr>
          <p:nvPr>
            <p:ph type="subTitle" idx="1"/>
          </p:nvPr>
        </p:nvSpPr>
        <p:spPr>
          <a:xfrm>
            <a:off x="7851228" y="3602038"/>
            <a:ext cx="2816771" cy="2575738"/>
          </a:xfrm>
        </p:spPr>
        <p:txBody>
          <a:bodyPr>
            <a:normAutofit/>
          </a:bodyPr>
          <a:lstStyle/>
          <a:p>
            <a:endParaRPr lang="en-US" dirty="0"/>
          </a:p>
          <a:p>
            <a:endParaRPr lang="en-US" dirty="0"/>
          </a:p>
          <a:p>
            <a:r>
              <a:rPr lang="en-US" dirty="0"/>
              <a:t>By:</a:t>
            </a:r>
          </a:p>
          <a:p>
            <a:r>
              <a:rPr lang="en-US" dirty="0"/>
              <a:t>Jagan savanth reddy</a:t>
            </a:r>
          </a:p>
          <a:p>
            <a:r>
              <a:rPr lang="en-US" dirty="0"/>
              <a:t>Shyamsunder</a:t>
            </a:r>
          </a:p>
        </p:txBody>
      </p:sp>
    </p:spTree>
    <p:extLst>
      <p:ext uri="{BB962C8B-B14F-4D97-AF65-F5344CB8AC3E}">
        <p14:creationId xmlns:p14="http://schemas.microsoft.com/office/powerpoint/2010/main" val="171380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THREAD POOL</a:t>
            </a:r>
            <a:endParaRPr lang="en-US" dirty="0">
              <a:solidFill>
                <a:schemeClr val="bg1"/>
              </a:solidFill>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282" y="1835989"/>
            <a:ext cx="7627369" cy="3943350"/>
          </a:xfrm>
          <a:prstGeom prst="rect">
            <a:avLst/>
          </a:prstGeom>
        </p:spPr>
      </p:pic>
    </p:spTree>
    <p:extLst>
      <p:ext uri="{BB962C8B-B14F-4D97-AF65-F5344CB8AC3E}">
        <p14:creationId xmlns:p14="http://schemas.microsoft.com/office/powerpoint/2010/main" val="160227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WORK QUEUES</a:t>
            </a:r>
            <a:endParaRPr lang="en-US" dirty="0">
              <a:solidFill>
                <a:schemeClr val="bg1"/>
              </a:solidFill>
            </a:endParaRPr>
          </a:p>
        </p:txBody>
      </p:sp>
      <p:sp>
        <p:nvSpPr>
          <p:cNvPr id="3" name="Content Placeholder 2"/>
          <p:cNvSpPr>
            <a:spLocks noGrp="1"/>
          </p:cNvSpPr>
          <p:nvPr>
            <p:ph idx="1"/>
          </p:nvPr>
        </p:nvSpPr>
        <p:spPr/>
        <p:txBody>
          <a:bodyPr/>
          <a:lstStyle/>
          <a:p>
            <a:pPr algn="just">
              <a:buFont typeface="Arial" charset="0"/>
              <a:buChar char="•"/>
            </a:pPr>
            <a:r>
              <a:rPr lang="en-US" dirty="0"/>
              <a:t>Work Queue is a framework for building large master-worker applications. </a:t>
            </a:r>
          </a:p>
          <a:p>
            <a:pPr algn="just">
              <a:buFont typeface="Arial" charset="0"/>
              <a:buChar char="•"/>
            </a:pPr>
            <a:r>
              <a:rPr lang="en-US" dirty="0"/>
              <a:t>Work Queue applications are written in common programming languages using a simple API that allows users to define tasks, submit them to the queue, and wait for completion. </a:t>
            </a:r>
          </a:p>
          <a:p>
            <a:pPr>
              <a:buFont typeface="Arial" charset="0"/>
              <a:buChar char="•"/>
            </a:pPr>
            <a:endParaRPr lang="en-US" dirty="0"/>
          </a:p>
          <a:p>
            <a:pPr>
              <a:buFont typeface="Arial" charset="0"/>
              <a:buChar char="•"/>
            </a:pPr>
            <a:endParaRPr lang="en-US" dirty="0"/>
          </a:p>
        </p:txBody>
      </p:sp>
    </p:spTree>
    <p:extLst>
      <p:ext uri="{BB962C8B-B14F-4D97-AF65-F5344CB8AC3E}">
        <p14:creationId xmlns:p14="http://schemas.microsoft.com/office/powerpoint/2010/main" val="212181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WORK QUEUES IMPLEMENTATION</a:t>
            </a:r>
            <a:endParaRPr lang="en-US" dirty="0">
              <a:solidFill>
                <a:schemeClr val="bg1"/>
              </a:solidFill>
            </a:endParaRPr>
          </a:p>
        </p:txBody>
      </p:sp>
      <p:sp>
        <p:nvSpPr>
          <p:cNvPr id="3" name="Content Placeholder 2"/>
          <p:cNvSpPr>
            <a:spLocks noGrp="1"/>
          </p:cNvSpPr>
          <p:nvPr>
            <p:ph idx="1"/>
          </p:nvPr>
        </p:nvSpPr>
        <p:spPr/>
        <p:txBody>
          <a:bodyPr/>
          <a:lstStyle/>
          <a:p>
            <a:r>
              <a:rPr lang="en-US" dirty="0"/>
              <a:t>We need a work queue combined with a fixed group of worker threads, which uses wait() and notify() to signal waiting threads that new work has arrived. </a:t>
            </a:r>
          </a:p>
          <a:p>
            <a:r>
              <a:rPr lang="en-US" dirty="0"/>
              <a:t>The work queue is generally implemented as some sort of linked list with an associated monitor object. In this case FIFO queues.</a:t>
            </a:r>
          </a:p>
          <a:p>
            <a:endParaRPr lang="en-US" dirty="0"/>
          </a:p>
          <a:p>
            <a:endParaRPr lang="en-US" dirty="0"/>
          </a:p>
          <a:p>
            <a:endParaRPr lang="en-US" dirty="0"/>
          </a:p>
        </p:txBody>
      </p:sp>
    </p:spTree>
    <p:extLst>
      <p:ext uri="{BB962C8B-B14F-4D97-AF65-F5344CB8AC3E}">
        <p14:creationId xmlns:p14="http://schemas.microsoft.com/office/powerpoint/2010/main" val="30739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IMPLEMENTATION METHOD</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b="1" dirty="0"/>
              <a:t>TASK EXECUTOR:</a:t>
            </a:r>
          </a:p>
          <a:p>
            <a:r>
              <a:rPr lang="en-US" dirty="0"/>
              <a:t>The Task Executor is a service that accepts instances of Tasks and executes each task in one of the multiple threads maintained by the service.</a:t>
            </a:r>
          </a:p>
          <a:p>
            <a:r>
              <a:rPr lang="en-US" dirty="0"/>
              <a:t> The service maintains a pool of pre-spawned threads that are used to execute Tasks. </a:t>
            </a:r>
          </a:p>
          <a:p>
            <a:pPr marL="0" indent="0">
              <a:buNone/>
            </a:pPr>
            <a:endParaRPr lang="en-US" dirty="0"/>
          </a:p>
          <a:p>
            <a:endParaRPr lang="en-US" dirty="0"/>
          </a:p>
        </p:txBody>
      </p:sp>
    </p:spTree>
    <p:extLst>
      <p:ext uri="{BB962C8B-B14F-4D97-AF65-F5344CB8AC3E}">
        <p14:creationId xmlns:p14="http://schemas.microsoft.com/office/powerpoint/2010/main" val="99911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TASK EXECUTOR</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751" y="1851102"/>
            <a:ext cx="6078827" cy="4092498"/>
          </a:xfrm>
          <a:prstGeom prst="rect">
            <a:avLst/>
          </a:prstGeom>
          <a:noFill/>
        </p:spPr>
      </p:pic>
    </p:spTree>
    <p:extLst>
      <p:ext uri="{BB962C8B-B14F-4D97-AF65-F5344CB8AC3E}">
        <p14:creationId xmlns:p14="http://schemas.microsoft.com/office/powerpoint/2010/main" val="102890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TASK EXECUTOR</a:t>
            </a:r>
            <a:endParaRPr lang="en-US" dirty="0">
              <a:solidFill>
                <a:schemeClr val="bg1"/>
              </a:solidFill>
            </a:endParaRPr>
          </a:p>
        </p:txBody>
      </p:sp>
      <p:sp>
        <p:nvSpPr>
          <p:cNvPr id="3" name="Content Placeholder 2"/>
          <p:cNvSpPr>
            <a:spLocks noGrp="1"/>
          </p:cNvSpPr>
          <p:nvPr>
            <p:ph idx="1"/>
          </p:nvPr>
        </p:nvSpPr>
        <p:spPr/>
        <p:txBody>
          <a:bodyPr/>
          <a:lstStyle/>
          <a:p>
            <a:pPr algn="just"/>
            <a:r>
              <a:rPr lang="en-US" dirty="0"/>
              <a:t>Clients add the tasks to the FIFO queue. The application-specific Task executes for some amount of time before completing by returning method</a:t>
            </a:r>
          </a:p>
          <a:p>
            <a:pPr algn="just"/>
            <a:r>
              <a:rPr lang="en-US" dirty="0"/>
              <a:t>When the FIFO queue is empty the thread’s execution is blocked until a new task is added to the queue.</a:t>
            </a:r>
          </a:p>
          <a:p>
            <a:pPr algn="just"/>
            <a:r>
              <a:rPr lang="en-US" dirty="0"/>
              <a:t> If a FIFO queue is full the client’s thread’s execution is blocked until a task is been removed from the queue.</a:t>
            </a:r>
          </a:p>
          <a:p>
            <a:endParaRPr lang="en-US" dirty="0"/>
          </a:p>
          <a:p>
            <a:endParaRPr lang="en-US" dirty="0"/>
          </a:p>
        </p:txBody>
      </p:sp>
    </p:spTree>
    <p:extLst>
      <p:ext uri="{BB962C8B-B14F-4D97-AF65-F5344CB8AC3E}">
        <p14:creationId xmlns:p14="http://schemas.microsoft.com/office/powerpoint/2010/main" val="34253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Handling Risks of Using Thread Pools</a:t>
            </a:r>
            <a:br>
              <a:rPr lang="en-US" b="1"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While the thread pool is a powerful mechanism for structuring multithreaded applications, it has some significant risks.</a:t>
            </a:r>
          </a:p>
          <a:p>
            <a:r>
              <a:rPr lang="en-US" dirty="0"/>
              <a:t>Deadlock</a:t>
            </a:r>
          </a:p>
          <a:p>
            <a:r>
              <a:rPr lang="en-US" dirty="0"/>
              <a:t>Resource thrashing</a:t>
            </a:r>
          </a:p>
          <a:p>
            <a:r>
              <a:rPr lang="en-US" dirty="0"/>
              <a:t>Concurrency errors</a:t>
            </a:r>
          </a:p>
          <a:p>
            <a:r>
              <a:rPr lang="en-US" dirty="0"/>
              <a:t>Thread leakage</a:t>
            </a:r>
          </a:p>
          <a:p>
            <a:r>
              <a:rPr lang="en-US" dirty="0"/>
              <a:t>Request overload</a:t>
            </a:r>
          </a:p>
          <a:p>
            <a:endParaRPr lang="en-US" dirty="0"/>
          </a:p>
        </p:txBody>
      </p:sp>
    </p:spTree>
    <p:extLst>
      <p:ext uri="{BB962C8B-B14F-4D97-AF65-F5344CB8AC3E}">
        <p14:creationId xmlns:p14="http://schemas.microsoft.com/office/powerpoint/2010/main" val="97824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Tuning the pool size</a:t>
            </a:r>
            <a:br>
              <a:rPr lang="en-US" b="1"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pPr algn="just"/>
            <a:r>
              <a:rPr lang="en-US" dirty="0"/>
              <a:t>The optimum size of a thread pool depends on the number of processors available and the nature of the tasks on the work queue. </a:t>
            </a:r>
          </a:p>
          <a:p>
            <a:pPr algn="just"/>
            <a:r>
              <a:rPr lang="en-US" dirty="0"/>
              <a:t>On an N-processor system for a work, you will generally achieve maximum CPU utilization with a thread pool of N or N+1 threads.</a:t>
            </a:r>
          </a:p>
        </p:txBody>
      </p:sp>
    </p:spTree>
    <p:extLst>
      <p:ext uri="{BB962C8B-B14F-4D97-AF65-F5344CB8AC3E}">
        <p14:creationId xmlns:p14="http://schemas.microsoft.com/office/powerpoint/2010/main" val="175056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CONCLUSION</a:t>
            </a:r>
            <a:endParaRPr lang="en-US" dirty="0">
              <a:solidFill>
                <a:schemeClr val="bg1"/>
              </a:solidFill>
            </a:endParaRPr>
          </a:p>
        </p:txBody>
      </p:sp>
      <p:sp>
        <p:nvSpPr>
          <p:cNvPr id="3" name="Content Placeholder 2"/>
          <p:cNvSpPr>
            <a:spLocks noGrp="1"/>
          </p:cNvSpPr>
          <p:nvPr>
            <p:ph idx="1"/>
          </p:nvPr>
        </p:nvSpPr>
        <p:spPr/>
        <p:txBody>
          <a:bodyPr/>
          <a:lstStyle/>
          <a:p>
            <a:pPr algn="just"/>
            <a:r>
              <a:rPr lang="en-US" dirty="0"/>
              <a:t>The thread pool is a useful tool for organizing server applications. </a:t>
            </a:r>
          </a:p>
          <a:p>
            <a:pPr algn="just"/>
            <a:r>
              <a:rPr lang="en-US" dirty="0"/>
              <a:t>Several issues are to be handled when implementing and using one, such as deadlock, resource thrashing, and the complexities of wait() and notify().</a:t>
            </a:r>
          </a:p>
          <a:p>
            <a:pPr algn="just"/>
            <a:r>
              <a:rPr lang="en-US" dirty="0"/>
              <a:t>Executor classes from </a:t>
            </a:r>
            <a:r>
              <a:rPr lang="en-US" dirty="0" err="1"/>
              <a:t>util.concurrent</a:t>
            </a:r>
            <a:r>
              <a:rPr lang="en-US" dirty="0"/>
              <a:t> such as </a:t>
            </a:r>
            <a:r>
              <a:rPr lang="en-US" dirty="0" err="1"/>
              <a:t>PooledExecutor</a:t>
            </a:r>
            <a:r>
              <a:rPr lang="en-US" dirty="0"/>
              <a:t> which are concurrency utilities and open sources. They can be used to implement Thread pool</a:t>
            </a:r>
          </a:p>
        </p:txBody>
      </p:sp>
    </p:spTree>
    <p:extLst>
      <p:ext uri="{BB962C8B-B14F-4D97-AF65-F5344CB8AC3E}">
        <p14:creationId xmlns:p14="http://schemas.microsoft.com/office/powerpoint/2010/main" val="169332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A615-0F01-41A1-88E2-C80F9F22F512}"/>
              </a:ext>
            </a:extLst>
          </p:cNvPr>
          <p:cNvSpPr>
            <a:spLocks noGrp="1"/>
          </p:cNvSpPr>
          <p:nvPr>
            <p:ph type="title"/>
          </p:nvPr>
        </p:nvSpPr>
        <p:spPr/>
        <p:txBody>
          <a:bodyPr/>
          <a:lstStyle/>
          <a:p>
            <a:r>
              <a:rPr lang="en-US" b="1" dirty="0">
                <a:solidFill>
                  <a:schemeClr val="bg1"/>
                </a:solidFill>
              </a:rPr>
              <a:t>Future work</a:t>
            </a:r>
            <a:endParaRPr lang="en-US" dirty="0"/>
          </a:p>
        </p:txBody>
      </p:sp>
      <p:sp>
        <p:nvSpPr>
          <p:cNvPr id="3" name="Content Placeholder 2">
            <a:extLst>
              <a:ext uri="{FF2B5EF4-FFF2-40B4-BE49-F238E27FC236}">
                <a16:creationId xmlns:a16="http://schemas.microsoft.com/office/drawing/2014/main" id="{CDF054B2-F817-42CB-8EB6-5F2DA7923B82}"/>
              </a:ext>
            </a:extLst>
          </p:cNvPr>
          <p:cNvSpPr>
            <a:spLocks noGrp="1"/>
          </p:cNvSpPr>
          <p:nvPr>
            <p:ph idx="1"/>
          </p:nvPr>
        </p:nvSpPr>
        <p:spPr>
          <a:xfrm>
            <a:off x="1141412" y="1762539"/>
            <a:ext cx="9905999" cy="4028662"/>
          </a:xfrm>
        </p:spPr>
        <p:txBody>
          <a:bodyPr>
            <a:normAutofit/>
          </a:bodyPr>
          <a:lstStyle/>
          <a:p>
            <a:pPr marL="0" indent="0" algn="just">
              <a:buNone/>
            </a:pPr>
            <a:r>
              <a:rPr lang="en-US" sz="2600" dirty="0"/>
              <a:t>We would like to investigate on the methods to improve the speed of concurrent execution of tasks. Although there are many algorithms which works the best on the parallel task execution, implementing the one which is least prone to deadlocks and recourse thrashing is challenging. So developing an architecture from the scratch which utilizes parallel core CPU utilization and which deals with all the above mentioned problems should be the future task.</a:t>
            </a:r>
          </a:p>
        </p:txBody>
      </p:sp>
    </p:spTree>
    <p:extLst>
      <p:ext uri="{BB962C8B-B14F-4D97-AF65-F5344CB8AC3E}">
        <p14:creationId xmlns:p14="http://schemas.microsoft.com/office/powerpoint/2010/main" val="277340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algn="just">
              <a:buFont typeface="Arial" charset="0"/>
              <a:buChar char="•"/>
            </a:pPr>
            <a:r>
              <a:rPr lang="en-US" sz="2800" dirty="0"/>
              <a:t>Server applications are oriented around processing a large number of short tasks that arrive from some remote source</a:t>
            </a:r>
          </a:p>
          <a:p>
            <a:pPr algn="just">
              <a:buFont typeface="Arial" charset="0"/>
              <a:buChar char="•"/>
            </a:pPr>
            <a:r>
              <a:rPr lang="en-US" sz="2800" dirty="0"/>
              <a:t>Example: Web servers, database servers, file servers, or mail servers.</a:t>
            </a:r>
          </a:p>
          <a:p>
            <a:pPr algn="just">
              <a:buFont typeface="Arial" charset="0"/>
              <a:buChar char="•"/>
            </a:pPr>
            <a:r>
              <a:rPr lang="en-US" sz="2800" dirty="0"/>
              <a:t>The processing of each individual task is short-lived and the number of requests is large regardless of how the request arrives</a:t>
            </a:r>
          </a:p>
          <a:p>
            <a:pPr>
              <a:buFont typeface="Arial" charset="0"/>
              <a:buChar char="•"/>
            </a:pPr>
            <a:endParaRPr lang="en-US" sz="2800" dirty="0"/>
          </a:p>
        </p:txBody>
      </p:sp>
    </p:spTree>
    <p:extLst>
      <p:ext uri="{BB962C8B-B14F-4D97-AF65-F5344CB8AC3E}">
        <p14:creationId xmlns:p14="http://schemas.microsoft.com/office/powerpoint/2010/main" val="1989039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8203"/>
          </a:xfrm>
        </p:spPr>
        <p:txBody>
          <a:bodyPr>
            <a:noAutofit/>
          </a:bodyPr>
          <a:lstStyle/>
          <a:p>
            <a:r>
              <a:rPr lang="en-US" sz="3200" dirty="0">
                <a:solidFill>
                  <a:schemeClr val="bg1">
                    <a:lumMod val="85000"/>
                    <a:lumOff val="15000"/>
                  </a:schemeClr>
                </a:solidFill>
              </a:rPr>
              <a:t>References:</a:t>
            </a:r>
          </a:p>
        </p:txBody>
      </p:sp>
      <p:sp>
        <p:nvSpPr>
          <p:cNvPr id="3" name="Content Placeholder 2"/>
          <p:cNvSpPr>
            <a:spLocks noGrp="1"/>
          </p:cNvSpPr>
          <p:nvPr>
            <p:ph idx="1"/>
          </p:nvPr>
        </p:nvSpPr>
        <p:spPr>
          <a:xfrm>
            <a:off x="1141412" y="1266092"/>
            <a:ext cx="9905999" cy="5174901"/>
          </a:xfrm>
        </p:spPr>
        <p:txBody>
          <a:bodyPr>
            <a:noAutofit/>
          </a:bodyPr>
          <a:lstStyle/>
          <a:p>
            <a:pPr marL="0" indent="0">
              <a:buNone/>
            </a:pPr>
            <a:r>
              <a:rPr lang="en-US" sz="1800"/>
              <a:t>[</a:t>
            </a:r>
            <a:r>
              <a:rPr lang="en-US" sz="1800" dirty="0"/>
              <a:t>1]  A Task Tree Executor: New Runtime for Parallelized Legacy Software By Miroslav Popovic1, </a:t>
            </a:r>
            <a:r>
              <a:rPr lang="en-US" sz="1800" dirty="0" err="1"/>
              <a:t>Ilija</a:t>
            </a:r>
            <a:r>
              <a:rPr lang="en-US" sz="1800" dirty="0"/>
              <a:t> Basicevic1, and </a:t>
            </a:r>
            <a:r>
              <a:rPr lang="en-US" sz="1800" dirty="0" err="1"/>
              <a:t>Vladislav</a:t>
            </a:r>
            <a:r>
              <a:rPr lang="en-US" sz="1800" dirty="0"/>
              <a:t> Vrtunski2 1 University of Novi Sad, Department for Computing Automation, 2 DMS </a:t>
            </a:r>
            <a:r>
              <a:rPr lang="en-US" sz="1800" dirty="0" err="1"/>
              <a:t>Grupa</a:t>
            </a:r>
            <a:r>
              <a:rPr lang="en-US" sz="1800" dirty="0"/>
              <a:t>, Ltd, email: </a:t>
            </a:r>
            <a:r>
              <a:rPr lang="en-US" sz="1800" dirty="0" err="1"/>
              <a:t>vrtunski@neobee.net</a:t>
            </a:r>
            <a:r>
              <a:rPr lang="en-US" sz="1800" dirty="0"/>
              <a:t> </a:t>
            </a:r>
            <a:br>
              <a:rPr lang="en-US" sz="1800" dirty="0"/>
            </a:br>
            <a:r>
              <a:rPr lang="en-US" sz="1800" dirty="0"/>
              <a:t>[2]  A Task Tree Executor Architecture Based on Intel Threading Building Blocks Miroslav </a:t>
            </a:r>
            <a:r>
              <a:rPr lang="en-US" sz="1800" dirty="0" err="1"/>
              <a:t>Popovic</a:t>
            </a:r>
            <a:r>
              <a:rPr lang="en-US" sz="1800" dirty="0"/>
              <a:t>, </a:t>
            </a:r>
            <a:r>
              <a:rPr lang="en-US" sz="1800" dirty="0" err="1"/>
              <a:t>Miodrag</a:t>
            </a:r>
            <a:r>
              <a:rPr lang="en-US" sz="1800" dirty="0"/>
              <a:t> </a:t>
            </a:r>
            <a:r>
              <a:rPr lang="en-US" sz="1800" dirty="0" err="1"/>
              <a:t>Djukic</a:t>
            </a:r>
            <a:r>
              <a:rPr lang="en-US" sz="1800" dirty="0"/>
              <a:t>, Vladimir </a:t>
            </a:r>
            <a:r>
              <a:rPr lang="en-US" sz="1800" dirty="0" err="1"/>
              <a:t>Marinkovic</a:t>
            </a:r>
            <a:r>
              <a:rPr lang="en-US" sz="1800" dirty="0"/>
              <a:t> </a:t>
            </a:r>
            <a:br>
              <a:rPr lang="en-US" sz="1800" dirty="0"/>
            </a:br>
            <a:r>
              <a:rPr lang="en-US" sz="1800" dirty="0"/>
              <a:t>[3]  Algorithm for scheduling of Tasks on Moving Executors with uncertain processing times Institute of Control and Systems Engineering, St. 11/17, 50-370 Wroclaw, Poland </a:t>
            </a:r>
            <a:br>
              <a:rPr lang="en-US" sz="1800" dirty="0"/>
            </a:br>
            <a:r>
              <a:rPr lang="en-US" sz="1800" dirty="0"/>
              <a:t>[4]  M. </a:t>
            </a:r>
            <a:r>
              <a:rPr lang="en-US" sz="1800" dirty="0" err="1"/>
              <a:t>Popovic</a:t>
            </a:r>
            <a:r>
              <a:rPr lang="en-US" sz="1800" dirty="0"/>
              <a:t>, I. </a:t>
            </a:r>
            <a:r>
              <a:rPr lang="en-US" sz="1800" dirty="0" err="1"/>
              <a:t>Basicevic</a:t>
            </a:r>
            <a:r>
              <a:rPr lang="en-US" sz="1800" dirty="0"/>
              <a:t>, and V. </a:t>
            </a:r>
            <a:r>
              <a:rPr lang="en-US" sz="1800" dirty="0" err="1"/>
              <a:t>Vrtunski</a:t>
            </a:r>
            <a:r>
              <a:rPr lang="en-US" sz="1800" dirty="0"/>
              <a:t>, A Task Tree Executor: New Runtime for Parallelized Legacy Software, 16th IEEE International Conference </a:t>
            </a:r>
            <a:br>
              <a:rPr lang="en-US" sz="1800" dirty="0"/>
            </a:br>
            <a:r>
              <a:rPr lang="en-US" sz="1800" dirty="0"/>
              <a:t>[5]  https://</a:t>
            </a:r>
            <a:r>
              <a:rPr lang="en-US" sz="1800" dirty="0" err="1"/>
              <a:t>en.wikipedia.org</a:t>
            </a:r>
            <a:r>
              <a:rPr lang="en-US" sz="1800" dirty="0"/>
              <a:t>/wiki/</a:t>
            </a:r>
            <a:r>
              <a:rPr lang="en-US" sz="1800" dirty="0" err="1"/>
              <a:t>Threadpool</a:t>
            </a:r>
            <a:r>
              <a:rPr lang="en-US" sz="1800" dirty="0"/>
              <a:t> </a:t>
            </a:r>
            <a:br>
              <a:rPr lang="en-US" sz="1800" dirty="0"/>
            </a:br>
            <a:r>
              <a:rPr lang="en-US" sz="1800" dirty="0"/>
              <a:t>[6]  https://</a:t>
            </a:r>
            <a:r>
              <a:rPr lang="en-US" sz="1800" dirty="0" err="1"/>
              <a:t>msdn.microsoft.com</a:t>
            </a:r>
            <a:r>
              <a:rPr lang="en-US" sz="1800" dirty="0"/>
              <a:t>/</a:t>
            </a:r>
            <a:r>
              <a:rPr lang="en-US" sz="1800" dirty="0" err="1"/>
              <a:t>en</a:t>
            </a:r>
            <a:r>
              <a:rPr lang="en-US" sz="1800" dirty="0"/>
              <a:t>-us/library/windows/desktop/ms686760 (v=vs.85).</a:t>
            </a:r>
            <a:r>
              <a:rPr lang="en-US" sz="1800" dirty="0" err="1"/>
              <a:t>aspx</a:t>
            </a:r>
            <a:r>
              <a:rPr lang="en-US" sz="1800" dirty="0"/>
              <a:t> </a:t>
            </a:r>
            <a:br>
              <a:rPr lang="en-US" sz="1800" dirty="0"/>
            </a:br>
            <a:r>
              <a:rPr lang="en-US" sz="1800" dirty="0"/>
              <a:t>[7]  http://</a:t>
            </a:r>
            <a:r>
              <a:rPr lang="en-US" sz="1800" dirty="0" err="1"/>
              <a:t>www.ibm.com</a:t>
            </a:r>
            <a:r>
              <a:rPr lang="en-US" sz="1800" dirty="0"/>
              <a:t>/</a:t>
            </a:r>
            <a:r>
              <a:rPr lang="en-US" sz="1800" dirty="0" err="1"/>
              <a:t>developerworks</a:t>
            </a:r>
            <a:r>
              <a:rPr lang="en-US" sz="1800" dirty="0"/>
              <a:t>/library/j-jtp0730/ </a:t>
            </a:r>
            <a:br>
              <a:rPr lang="en-US" sz="1800" dirty="0"/>
            </a:br>
            <a:r>
              <a:rPr lang="en-US" sz="1800" dirty="0"/>
              <a:t>[8]  http://</a:t>
            </a:r>
            <a:r>
              <a:rPr lang="en-US" sz="1800" dirty="0" err="1"/>
              <a:t>docs.oracle.com</a:t>
            </a:r>
            <a:r>
              <a:rPr lang="en-US" sz="1800" dirty="0"/>
              <a:t>/</a:t>
            </a:r>
            <a:r>
              <a:rPr lang="en-US" sz="1800" dirty="0" err="1"/>
              <a:t>javase</a:t>
            </a:r>
            <a:r>
              <a:rPr lang="en-US" sz="1800" dirty="0"/>
              <a:t>/7/docs/</a:t>
            </a:r>
            <a:r>
              <a:rPr lang="en-US" sz="1800" dirty="0" err="1"/>
              <a:t>api</a:t>
            </a:r>
            <a:r>
              <a:rPr lang="en-US" sz="1800" dirty="0"/>
              <a:t>/java/</a:t>
            </a:r>
            <a:r>
              <a:rPr lang="en-US" sz="1800" dirty="0" err="1"/>
              <a:t>util</a:t>
            </a:r>
            <a:r>
              <a:rPr lang="en-US" sz="1800" dirty="0"/>
              <a:t>/concurrent/</a:t>
            </a:r>
            <a:r>
              <a:rPr lang="en-US" sz="1800" dirty="0" err="1"/>
              <a:t>Executor.html</a:t>
            </a:r>
            <a:r>
              <a:rPr lang="en-US" sz="1800" dirty="0"/>
              <a:t> </a:t>
            </a:r>
            <a:br>
              <a:rPr lang="en-US" sz="1800" dirty="0"/>
            </a:br>
            <a:endParaRPr lang="en-US" sz="1800" dirty="0"/>
          </a:p>
        </p:txBody>
      </p:sp>
    </p:spTree>
    <p:extLst>
      <p:ext uri="{BB962C8B-B14F-4D97-AF65-F5344CB8AC3E}">
        <p14:creationId xmlns:p14="http://schemas.microsoft.com/office/powerpoint/2010/main" val="19161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000" b="1" dirty="0">
              <a:solidFill>
                <a:schemeClr val="bg1"/>
              </a:solidFill>
            </a:endParaRPr>
          </a:p>
          <a:p>
            <a:pPr marL="0" indent="0" algn="ctr">
              <a:buNone/>
            </a:pPr>
            <a:r>
              <a:rPr lang="en-US" sz="4000" b="1" dirty="0">
                <a:solidFill>
                  <a:schemeClr val="bg1"/>
                </a:solidFill>
              </a:rPr>
              <a:t>THANK YOU!!!</a:t>
            </a:r>
          </a:p>
          <a:p>
            <a:endParaRPr lang="en-US" sz="4000" dirty="0">
              <a:solidFill>
                <a:schemeClr val="bg1"/>
              </a:solidFill>
            </a:endParaRPr>
          </a:p>
        </p:txBody>
      </p:sp>
    </p:spTree>
    <p:extLst>
      <p:ext uri="{BB962C8B-B14F-4D97-AF65-F5344CB8AC3E}">
        <p14:creationId xmlns:p14="http://schemas.microsoft.com/office/powerpoint/2010/main" val="166434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APPROACHES</a:t>
            </a:r>
            <a:endParaRPr lang="en-US" dirty="0">
              <a:solidFill>
                <a:schemeClr val="bg1"/>
              </a:solidFill>
            </a:endParaRPr>
          </a:p>
        </p:txBody>
      </p:sp>
      <p:sp>
        <p:nvSpPr>
          <p:cNvPr id="3" name="Content Placeholder 2"/>
          <p:cNvSpPr>
            <a:spLocks noGrp="1"/>
          </p:cNvSpPr>
          <p:nvPr>
            <p:ph idx="1"/>
          </p:nvPr>
        </p:nvSpPr>
        <p:spPr>
          <a:xfrm>
            <a:off x="1141412" y="1748414"/>
            <a:ext cx="9905999" cy="4772966"/>
          </a:xfrm>
        </p:spPr>
        <p:txBody>
          <a:bodyPr>
            <a:noAutofit/>
          </a:bodyPr>
          <a:lstStyle/>
          <a:p>
            <a:pPr marL="0" indent="0">
              <a:buNone/>
            </a:pPr>
            <a:r>
              <a:rPr lang="en-US" sz="2800" b="1" dirty="0">
                <a:solidFill>
                  <a:schemeClr val="bg1">
                    <a:lumMod val="85000"/>
                    <a:lumOff val="15000"/>
                  </a:schemeClr>
                </a:solidFill>
              </a:rPr>
              <a:t>Thread-per-Request:</a:t>
            </a:r>
          </a:p>
          <a:p>
            <a:r>
              <a:rPr lang="en-US" sz="2800" dirty="0"/>
              <a:t>One of the simplistic model for building a server application would be to create a new thread each time a request arrives and service the request in the new thread.</a:t>
            </a:r>
          </a:p>
        </p:txBody>
      </p:sp>
    </p:spTree>
    <p:extLst>
      <p:ext uri="{BB962C8B-B14F-4D97-AF65-F5344CB8AC3E}">
        <p14:creationId xmlns:p14="http://schemas.microsoft.com/office/powerpoint/2010/main" val="205620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85000"/>
                    <a:lumOff val="15000"/>
                  </a:schemeClr>
                </a:solidFill>
              </a:rPr>
              <a:t>Disadvantage</a:t>
            </a:r>
            <a:endParaRPr lang="en-US" dirty="0">
              <a:solidFill>
                <a:schemeClr val="bg1">
                  <a:lumMod val="85000"/>
                  <a:lumOff val="15000"/>
                </a:schemeClr>
              </a:solidFill>
            </a:endParaRPr>
          </a:p>
        </p:txBody>
      </p:sp>
      <p:sp>
        <p:nvSpPr>
          <p:cNvPr id="3" name="Content Placeholder 2"/>
          <p:cNvSpPr>
            <a:spLocks noGrp="1"/>
          </p:cNvSpPr>
          <p:nvPr>
            <p:ph idx="1"/>
          </p:nvPr>
        </p:nvSpPr>
        <p:spPr>
          <a:xfrm>
            <a:off x="1141412" y="1726972"/>
            <a:ext cx="9905999" cy="3541714"/>
          </a:xfrm>
        </p:spPr>
        <p:txBody>
          <a:bodyPr>
            <a:noAutofit/>
          </a:bodyPr>
          <a:lstStyle/>
          <a:p>
            <a:r>
              <a:rPr lang="en-US" sz="2800" dirty="0"/>
              <a:t>The overhead of creating a new thread for each request is significant.</a:t>
            </a:r>
          </a:p>
          <a:p>
            <a:r>
              <a:rPr lang="en-US" sz="2800" dirty="0"/>
              <a:t>Server that created a new thread for each request would spend more time and consume more system resources creating and destroying threads than it would processing actual user requests.</a:t>
            </a:r>
          </a:p>
          <a:p>
            <a:r>
              <a:rPr lang="en-US" sz="2800" dirty="0"/>
              <a:t> Creating too many threads in one JVM can cause the system to run out of memory or thrash due to excessive memory consumption.</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165954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APPROACHES</a:t>
            </a:r>
            <a:endParaRPr lang="en-US" dirty="0">
              <a:solidFill>
                <a:schemeClr val="bg1"/>
              </a:solidFill>
            </a:endParaRPr>
          </a:p>
        </p:txBody>
      </p:sp>
      <p:sp>
        <p:nvSpPr>
          <p:cNvPr id="3" name="Content Placeholder 2"/>
          <p:cNvSpPr>
            <a:spLocks noGrp="1"/>
          </p:cNvSpPr>
          <p:nvPr>
            <p:ph idx="1"/>
          </p:nvPr>
        </p:nvSpPr>
        <p:spPr>
          <a:xfrm>
            <a:off x="1141412" y="2097088"/>
            <a:ext cx="9905999" cy="3694113"/>
          </a:xfrm>
        </p:spPr>
        <p:txBody>
          <a:bodyPr>
            <a:normAutofit/>
          </a:bodyPr>
          <a:lstStyle/>
          <a:p>
            <a:pPr marL="0" indent="0">
              <a:buNone/>
            </a:pPr>
            <a:r>
              <a:rPr lang="en-US" sz="2800" b="1" dirty="0">
                <a:solidFill>
                  <a:schemeClr val="bg1">
                    <a:lumMod val="85000"/>
                    <a:lumOff val="15000"/>
                  </a:schemeClr>
                </a:solidFill>
              </a:rPr>
              <a:t>Single Background Thread:</a:t>
            </a:r>
            <a:endParaRPr lang="en-US" sz="2800" b="1" dirty="0"/>
          </a:p>
          <a:p>
            <a:r>
              <a:rPr lang="en-US" sz="2800" dirty="0"/>
              <a:t>Another common threading model is to have a single background thread and task queue for tasks of a certain type. </a:t>
            </a:r>
          </a:p>
          <a:p>
            <a:r>
              <a:rPr lang="en-US" sz="2800" dirty="0"/>
              <a:t>Because there is only one thread, it is undesirable to execute tasks in that thread that may take a perceptible amount of time to complete. </a:t>
            </a:r>
          </a:p>
          <a:p>
            <a:endParaRPr lang="en-US" sz="2800" dirty="0"/>
          </a:p>
        </p:txBody>
      </p:sp>
    </p:spTree>
    <p:extLst>
      <p:ext uri="{BB962C8B-B14F-4D97-AF65-F5344CB8AC3E}">
        <p14:creationId xmlns:p14="http://schemas.microsoft.com/office/powerpoint/2010/main" val="139148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DISADVANTAGES</a:t>
            </a:r>
            <a:endParaRPr lang="en-US" dirty="0">
              <a:solidFill>
                <a:schemeClr val="bg1"/>
              </a:solidFill>
            </a:endParaRPr>
          </a:p>
        </p:txBody>
      </p:sp>
      <p:sp>
        <p:nvSpPr>
          <p:cNvPr id="3" name="Content Placeholder 2"/>
          <p:cNvSpPr>
            <a:spLocks noGrp="1"/>
          </p:cNvSpPr>
          <p:nvPr>
            <p:ph idx="1"/>
          </p:nvPr>
        </p:nvSpPr>
        <p:spPr>
          <a:xfrm>
            <a:off x="1141412" y="1597688"/>
            <a:ext cx="9905999" cy="5084466"/>
          </a:xfrm>
        </p:spPr>
        <p:txBody>
          <a:bodyPr>
            <a:noAutofit/>
          </a:bodyPr>
          <a:lstStyle/>
          <a:p>
            <a:pPr marL="0" indent="0">
              <a:buNone/>
            </a:pPr>
            <a:r>
              <a:rPr lang="en-US" sz="2800" dirty="0"/>
              <a:t>Both the thread-per-task and the single-background-thread approaches can work perfectly well in certain situations but there are certain limitations:</a:t>
            </a:r>
          </a:p>
          <a:p>
            <a:pPr>
              <a:buFont typeface="Arial" charset="0"/>
              <a:buChar char="•"/>
            </a:pPr>
            <a:r>
              <a:rPr lang="en-US" sz="2800" dirty="0"/>
              <a:t>The thread-per-task approach works quite well with a small number of long-running tasks but what if there are a large number of tasks?</a:t>
            </a:r>
          </a:p>
          <a:p>
            <a:pPr>
              <a:buFont typeface="Arial" charset="0"/>
              <a:buChar char="•"/>
            </a:pPr>
            <a:r>
              <a:rPr lang="en-US" sz="2800" dirty="0"/>
              <a:t>The single-background-thread approach works quite well so long as scheduling predictability is not important, but what if the priority for tasks increases?</a:t>
            </a:r>
          </a:p>
          <a:p>
            <a:endParaRPr lang="en-US" sz="2800" dirty="0"/>
          </a:p>
        </p:txBody>
      </p:sp>
    </p:spTree>
    <p:extLst>
      <p:ext uri="{BB962C8B-B14F-4D97-AF65-F5344CB8AC3E}">
        <p14:creationId xmlns:p14="http://schemas.microsoft.com/office/powerpoint/2010/main" val="125885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1315" y="1346479"/>
            <a:ext cx="9905999" cy="4816511"/>
          </a:xfrm>
        </p:spPr>
        <p:txBody>
          <a:bodyPr>
            <a:normAutofit/>
          </a:bodyPr>
          <a:lstStyle/>
          <a:p>
            <a:pPr algn="just">
              <a:buFont typeface="Arial" charset="0"/>
              <a:buChar char="•"/>
            </a:pPr>
            <a:r>
              <a:rPr lang="en-US" sz="2800" dirty="0"/>
              <a:t>However, most server applications are oriented around processing large numbers of short-lived tasks or subtasks. </a:t>
            </a:r>
          </a:p>
          <a:p>
            <a:pPr algn="just">
              <a:buFont typeface="Arial" charset="0"/>
              <a:buChar char="•"/>
            </a:pPr>
            <a:r>
              <a:rPr lang="en-US" sz="2800" dirty="0"/>
              <a:t>It is desirable to have a mechanism for efficiently processing these tasks with low overhead, as well as some measure of resource management and timing predictability.</a:t>
            </a:r>
          </a:p>
          <a:p>
            <a:pPr>
              <a:buFont typeface="Arial" charset="0"/>
              <a:buChar char="•"/>
            </a:pPr>
            <a:endParaRPr lang="en-US" sz="2800" dirty="0"/>
          </a:p>
        </p:txBody>
      </p:sp>
    </p:spTree>
    <p:extLst>
      <p:ext uri="{BB962C8B-B14F-4D97-AF65-F5344CB8AC3E}">
        <p14:creationId xmlns:p14="http://schemas.microsoft.com/office/powerpoint/2010/main" val="52546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THREAD</a:t>
            </a:r>
            <a:r>
              <a:rPr lang="en-US" dirty="0">
                <a:solidFill>
                  <a:schemeClr val="bg1"/>
                </a:solidFill>
              </a:rPr>
              <a:t> </a:t>
            </a:r>
            <a:r>
              <a:rPr lang="en-US" b="1" dirty="0">
                <a:solidFill>
                  <a:schemeClr val="bg1"/>
                </a:solidFill>
              </a:rPr>
              <a:t>POOL</a:t>
            </a:r>
            <a:endParaRPr lang="en-US" dirty="0">
              <a:solidFill>
                <a:schemeClr val="bg1"/>
              </a:solidFill>
            </a:endParaRPr>
          </a:p>
        </p:txBody>
      </p:sp>
      <p:sp>
        <p:nvSpPr>
          <p:cNvPr id="3" name="Content Placeholder 2"/>
          <p:cNvSpPr>
            <a:spLocks noGrp="1"/>
          </p:cNvSpPr>
          <p:nvPr>
            <p:ph idx="1"/>
          </p:nvPr>
        </p:nvSpPr>
        <p:spPr>
          <a:xfrm>
            <a:off x="1141413" y="1797311"/>
            <a:ext cx="9905999" cy="3541714"/>
          </a:xfrm>
        </p:spPr>
        <p:txBody>
          <a:bodyPr>
            <a:normAutofit/>
          </a:bodyPr>
          <a:lstStyle/>
          <a:p>
            <a:pPr algn="just"/>
            <a:r>
              <a:rPr lang="en-US" sz="2800" dirty="0"/>
              <a:t>By reusing threads for multiple tasks, the thread-creation overhead is spread over many tasks. </a:t>
            </a:r>
          </a:p>
          <a:p>
            <a:pPr algn="just"/>
            <a:r>
              <a:rPr lang="en-US" sz="2800" dirty="0"/>
              <a:t>As a bonus, because the thread already exists when a request arrives, the delay introduced by thread creation is eliminated. </a:t>
            </a:r>
          </a:p>
          <a:p>
            <a:pPr algn="just"/>
            <a:r>
              <a:rPr lang="en-US" sz="2800" dirty="0"/>
              <a:t>Thus, the request can be serviced immediately, rendering the application more responsive. </a:t>
            </a:r>
          </a:p>
          <a:p>
            <a:endParaRPr lang="en-US" sz="2800" dirty="0"/>
          </a:p>
        </p:txBody>
      </p:sp>
    </p:spTree>
    <p:extLst>
      <p:ext uri="{BB962C8B-B14F-4D97-AF65-F5344CB8AC3E}">
        <p14:creationId xmlns:p14="http://schemas.microsoft.com/office/powerpoint/2010/main" val="101761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THREAD POOL</a:t>
            </a:r>
            <a:endParaRPr lang="en-US" dirty="0">
              <a:solidFill>
                <a:schemeClr val="bg1"/>
              </a:solidFill>
            </a:endParaRPr>
          </a:p>
        </p:txBody>
      </p:sp>
      <p:sp>
        <p:nvSpPr>
          <p:cNvPr id="3" name="Content Placeholder 2"/>
          <p:cNvSpPr>
            <a:spLocks noGrp="1"/>
          </p:cNvSpPr>
          <p:nvPr>
            <p:ph idx="1"/>
          </p:nvPr>
        </p:nvSpPr>
        <p:spPr/>
        <p:txBody>
          <a:bodyPr>
            <a:normAutofit/>
          </a:bodyPr>
          <a:lstStyle/>
          <a:p>
            <a:pPr algn="just"/>
            <a:r>
              <a:rPr lang="en-US" sz="2800" dirty="0"/>
              <a:t>Furthermore, by properly tuning the number of threads in the thread pool, you can prevent resource thrashing by forcing any requests in excess of a certain threshold to wait until a thread is available to process it.</a:t>
            </a:r>
          </a:p>
          <a:p>
            <a:pPr algn="just"/>
            <a:endParaRPr lang="en-US" sz="2800" dirty="0"/>
          </a:p>
          <a:p>
            <a:endParaRPr lang="en-US" sz="2800" dirty="0"/>
          </a:p>
        </p:txBody>
      </p:sp>
    </p:spTree>
    <p:extLst>
      <p:ext uri="{BB962C8B-B14F-4D97-AF65-F5344CB8AC3E}">
        <p14:creationId xmlns:p14="http://schemas.microsoft.com/office/powerpoint/2010/main" val="509910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tf00001226</Template>
  <TotalTime>2087</TotalTime>
  <Words>871</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Baskerville</vt:lpstr>
      <vt:lpstr>Trebuchet MS</vt:lpstr>
      <vt:lpstr>Tw Cen MT</vt:lpstr>
      <vt:lpstr>Circuit</vt:lpstr>
      <vt:lpstr>Multiprocessor Task Executor  using  WORK Queues</vt:lpstr>
      <vt:lpstr>INTRODUCTION</vt:lpstr>
      <vt:lpstr>APPROACHES</vt:lpstr>
      <vt:lpstr>Disadvantage</vt:lpstr>
      <vt:lpstr>APPROACHES</vt:lpstr>
      <vt:lpstr>DISADVANTAGES</vt:lpstr>
      <vt:lpstr>PowerPoint Presentation</vt:lpstr>
      <vt:lpstr>THREAD POOL</vt:lpstr>
      <vt:lpstr>THREAD POOL</vt:lpstr>
      <vt:lpstr>THREAD POOL</vt:lpstr>
      <vt:lpstr>WORK QUEUES</vt:lpstr>
      <vt:lpstr>WORK QUEUES IMPLEMENTATION</vt:lpstr>
      <vt:lpstr>IMPLEMENTATION METHOD</vt:lpstr>
      <vt:lpstr>TASK EXECUTOR</vt:lpstr>
      <vt:lpstr>TASK EXECUTOR</vt:lpstr>
      <vt:lpstr>Handling Risks of Using Thread Pools </vt:lpstr>
      <vt:lpstr>Tuning the pool size </vt:lpstr>
      <vt:lpstr>CONCLUSION</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Executor using Thread Safe FIFO Queues for Multiprocessor Systems  </dc:title>
  <dc:creator>Shyamsunder Talacheeru</dc:creator>
  <cp:lastModifiedBy>Jagan savanth reddy</cp:lastModifiedBy>
  <cp:revision>19</cp:revision>
  <dcterms:created xsi:type="dcterms:W3CDTF">2017-11-29T18:23:57Z</dcterms:created>
  <dcterms:modified xsi:type="dcterms:W3CDTF">2017-12-01T06:01:41Z</dcterms:modified>
</cp:coreProperties>
</file>