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4" r:id="rId4"/>
    <p:sldId id="258" r:id="rId5"/>
    <p:sldId id="259" r:id="rId6"/>
    <p:sldId id="265" r:id="rId7"/>
    <p:sldId id="266" r:id="rId8"/>
    <p:sldId id="270" r:id="rId9"/>
    <p:sldId id="267" r:id="rId10"/>
    <p:sldId id="269" r:id="rId11"/>
    <p:sldId id="268" r:id="rId12"/>
    <p:sldId id="260" r:id="rId13"/>
    <p:sldId id="261" r:id="rId14"/>
    <p:sldId id="262" r:id="rId15"/>
    <p:sldId id="263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st%20laptop\AppData\Roaming\Microsoft\Excel\kpmg_vi_da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ata%20Science\KPMG_DA_internship\kpmg_vi_late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ata%20Science\KPMG_DA_internship\kpmg_vi_lates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ata%20Science\KPMG_DA_internship\kpmg_vi_late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ata%20Science\KPMG_DA_internship\ongoing\kpmg_vi_lates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ata%20Science\KPMG_DA_internship\ongoing\kpmg_vi_lates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ata%20Science\KPMG_DA_internship\ongoing\kpmg_vi_lates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[kpmg_vi.xlsx]Age_Dist(1)!PivotTable1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 dirty="0"/>
              <a:t>New</a:t>
            </a:r>
            <a:r>
              <a:rPr lang="en-US" sz="1200" baseline="0" dirty="0"/>
              <a:t> Customer Age Distribution</a:t>
            </a:r>
            <a:endParaRPr lang="en-US" sz="12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  <c:marker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  <c:spPr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8"/>
        <c:spPr>
          <a:gradFill flip="none" rotWithShape="1">
            <a:gsLst>
              <a:gs pos="0">
                <a:srgbClr val="66FF66">
                  <a:shade val="30000"/>
                  <a:satMod val="115000"/>
                </a:srgbClr>
              </a:gs>
              <a:gs pos="50000">
                <a:srgbClr val="66FF66">
                  <a:shade val="67500"/>
                  <a:satMod val="115000"/>
                </a:srgbClr>
              </a:gs>
              <a:gs pos="100000">
                <a:srgbClr val="66FF6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9"/>
        <c:spPr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1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12"/>
        <c:spPr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13"/>
        <c:spPr>
          <a:gradFill flip="none" rotWithShape="1">
            <a:gsLst>
              <a:gs pos="0">
                <a:srgbClr val="FB5F5F">
                  <a:shade val="30000"/>
                  <a:satMod val="115000"/>
                </a:srgbClr>
              </a:gs>
              <a:gs pos="50000">
                <a:srgbClr val="FB5F5F">
                  <a:shade val="67500"/>
                  <a:satMod val="115000"/>
                </a:srgbClr>
              </a:gs>
              <a:gs pos="100000">
                <a:srgbClr val="FB5F5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14"/>
        <c:spPr>
          <a:gradFill flip="none" rotWithShape="1">
            <a:gsLst>
              <a:gs pos="0">
                <a:srgbClr val="EBFE7A">
                  <a:shade val="30000"/>
                  <a:satMod val="115000"/>
                </a:srgbClr>
              </a:gs>
              <a:gs pos="50000">
                <a:srgbClr val="EBFE7A">
                  <a:shade val="67500"/>
                  <a:satMod val="115000"/>
                </a:srgbClr>
              </a:gs>
              <a:gs pos="100000">
                <a:srgbClr val="EBFE7A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15"/>
        <c:spPr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16"/>
        <c:spPr>
          <a:gradFill flip="none" rotWithShape="1">
            <a:gsLst>
              <a:gs pos="0">
                <a:srgbClr val="66FF66">
                  <a:shade val="30000"/>
                  <a:satMod val="115000"/>
                </a:srgbClr>
              </a:gs>
              <a:gs pos="50000">
                <a:srgbClr val="66FF66">
                  <a:shade val="67500"/>
                  <a:satMod val="115000"/>
                </a:srgbClr>
              </a:gs>
              <a:gs pos="100000">
                <a:srgbClr val="66FF6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17"/>
        <c:spPr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1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20"/>
        <c:spPr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21"/>
        <c:spPr>
          <a:gradFill flip="none" rotWithShape="1">
            <a:gsLst>
              <a:gs pos="0">
                <a:srgbClr val="FB5F5F">
                  <a:shade val="30000"/>
                  <a:satMod val="115000"/>
                </a:srgbClr>
              </a:gs>
              <a:gs pos="50000">
                <a:srgbClr val="FB5F5F">
                  <a:shade val="67500"/>
                  <a:satMod val="115000"/>
                </a:srgbClr>
              </a:gs>
              <a:gs pos="100000">
                <a:srgbClr val="FB5F5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22"/>
        <c:spPr>
          <a:gradFill flip="none" rotWithShape="1">
            <a:gsLst>
              <a:gs pos="0">
                <a:srgbClr val="EBFE7A">
                  <a:shade val="30000"/>
                  <a:satMod val="115000"/>
                </a:srgbClr>
              </a:gs>
              <a:gs pos="50000">
                <a:srgbClr val="EBFE7A">
                  <a:shade val="67500"/>
                  <a:satMod val="115000"/>
                </a:srgbClr>
              </a:gs>
              <a:gs pos="100000">
                <a:srgbClr val="EBFE7A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23"/>
        <c:spPr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24"/>
        <c:spPr>
          <a:gradFill flip="none" rotWithShape="1">
            <a:gsLst>
              <a:gs pos="0">
                <a:srgbClr val="66FF66">
                  <a:shade val="30000"/>
                  <a:satMod val="115000"/>
                </a:srgbClr>
              </a:gs>
              <a:gs pos="50000">
                <a:srgbClr val="66FF66">
                  <a:shade val="67500"/>
                  <a:satMod val="115000"/>
                </a:srgbClr>
              </a:gs>
              <a:gs pos="100000">
                <a:srgbClr val="66FF6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25"/>
        <c:spPr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3928971181498728"/>
          <c:y val="0.14124431832250761"/>
          <c:w val="0.76696497545064946"/>
          <c:h val="0.64915883842194544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'Age_Dist(1)'!$B$3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solidFill>
                <a:schemeClr val="bg1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>
              <a:contourClr>
                <a:schemeClr val="bg1"/>
              </a:contourClr>
            </a:sp3d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3399FF">
                      <a:shade val="30000"/>
                      <a:satMod val="115000"/>
                    </a:srgbClr>
                  </a:gs>
                  <a:gs pos="50000">
                    <a:srgbClr val="3399FF">
                      <a:shade val="67500"/>
                      <a:satMod val="115000"/>
                    </a:srgbClr>
                  </a:gs>
                  <a:gs pos="100000">
                    <a:srgbClr val="3399FF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>
                <a:contourClr>
                  <a:schemeClr val="bg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732-45FB-B624-48A700D8F0D1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chemeClr val="accent5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>
                <a:contourClr>
                  <a:schemeClr val="bg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732-45FB-B624-48A700D8F0D1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FB5F5F">
                      <a:shade val="30000"/>
                      <a:satMod val="115000"/>
                    </a:srgbClr>
                  </a:gs>
                  <a:gs pos="50000">
                    <a:srgbClr val="FB5F5F">
                      <a:shade val="67500"/>
                      <a:satMod val="115000"/>
                    </a:srgbClr>
                  </a:gs>
                  <a:gs pos="100000">
                    <a:srgbClr val="FB5F5F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>
                <a:contourClr>
                  <a:schemeClr val="bg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732-45FB-B624-48A700D8F0D1}"/>
              </c:ext>
            </c:extLst>
          </c:dPt>
          <c:dPt>
            <c:idx val="3"/>
            <c:invertIfNegative val="0"/>
            <c:bubble3D val="0"/>
            <c:spPr>
              <a:gradFill flip="none" rotWithShape="1">
                <a:gsLst>
                  <a:gs pos="0">
                    <a:srgbClr val="EBFE7A">
                      <a:shade val="30000"/>
                      <a:satMod val="115000"/>
                    </a:srgbClr>
                  </a:gs>
                  <a:gs pos="50000">
                    <a:srgbClr val="EBFE7A">
                      <a:shade val="67500"/>
                      <a:satMod val="115000"/>
                    </a:srgbClr>
                  </a:gs>
                  <a:gs pos="100000">
                    <a:srgbClr val="EBFE7A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>
                <a:contourClr>
                  <a:schemeClr val="bg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4732-45FB-B624-48A700D8F0D1}"/>
              </c:ext>
            </c:extLst>
          </c:dPt>
          <c:dPt>
            <c:idx val="4"/>
            <c:invertIfNegative val="0"/>
            <c:bubble3D val="0"/>
            <c:spPr>
              <a:gradFill flip="none" rotWithShape="1">
                <a:gsLst>
                  <a:gs pos="0">
                    <a:schemeClr val="accent3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3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3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>
                <a:contourClr>
                  <a:schemeClr val="bg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4732-45FB-B624-48A700D8F0D1}"/>
              </c:ext>
            </c:extLst>
          </c:dPt>
          <c:dPt>
            <c:idx val="5"/>
            <c:invertIfNegative val="0"/>
            <c:bubble3D val="0"/>
            <c:spPr>
              <a:gradFill flip="none" rotWithShape="1">
                <a:gsLst>
                  <a:gs pos="0">
                    <a:srgbClr val="66FF66">
                      <a:shade val="30000"/>
                      <a:satMod val="115000"/>
                    </a:srgbClr>
                  </a:gs>
                  <a:gs pos="50000">
                    <a:srgbClr val="66FF66">
                      <a:shade val="67500"/>
                      <a:satMod val="115000"/>
                    </a:srgbClr>
                  </a:gs>
                  <a:gs pos="100000">
                    <a:srgbClr val="66FF66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>
                <a:contourClr>
                  <a:schemeClr val="bg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4732-45FB-B624-48A700D8F0D1}"/>
              </c:ext>
            </c:extLst>
          </c:dPt>
          <c:dPt>
            <c:idx val="6"/>
            <c:invertIfNegative val="0"/>
            <c:bubble3D val="0"/>
            <c:spPr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>
                <a:contourClr>
                  <a:schemeClr val="bg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4732-45FB-B624-48A700D8F0D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'Age_Dist(1)'!$A$4:$A$11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'Age_Dist(1)'!$B$4:$B$11</c:f>
              <c:numCache>
                <c:formatCode>General</c:formatCode>
                <c:ptCount val="7"/>
                <c:pt idx="0">
                  <c:v>139</c:v>
                </c:pt>
                <c:pt idx="1">
                  <c:v>89</c:v>
                </c:pt>
                <c:pt idx="2">
                  <c:v>196</c:v>
                </c:pt>
                <c:pt idx="3">
                  <c:v>160</c:v>
                </c:pt>
                <c:pt idx="4">
                  <c:v>145</c:v>
                </c:pt>
                <c:pt idx="5">
                  <c:v>104</c:v>
                </c:pt>
                <c:pt idx="6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732-45FB-B624-48A700D8F0D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259485440"/>
        <c:axId val="1259482944"/>
        <c:axId val="0"/>
      </c:bar3DChart>
      <c:catAx>
        <c:axId val="1259485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</a:t>
                </a:r>
                <a:r>
                  <a:rPr lang="en-US" baseline="0"/>
                  <a:t> category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39303323851148481"/>
              <c:y val="0.892708157648475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9482944"/>
        <c:crosses val="autoZero"/>
        <c:auto val="1"/>
        <c:lblAlgn val="ctr"/>
        <c:lblOffset val="100"/>
        <c:noMultiLvlLbl val="0"/>
      </c:catAx>
      <c:valAx>
        <c:axId val="1259482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People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2.6813760468045959E-2"/>
              <c:y val="0.164313015170294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9485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[kpmg_vi_latest.xlsx]Age_Dist(2)!PivotTable1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 dirty="0"/>
              <a:t>Old</a:t>
            </a:r>
            <a:r>
              <a:rPr lang="en-US" sz="1200" baseline="0" dirty="0"/>
              <a:t> Customer Age Distribution</a:t>
            </a:r>
            <a:endParaRPr lang="en-US" sz="12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  <c:spPr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4"/>
        <c:spPr>
          <a:gradFill flip="none" rotWithShape="1">
            <a:gsLst>
              <a:gs pos="0">
                <a:srgbClr val="83E5EF">
                  <a:shade val="30000"/>
                  <a:satMod val="115000"/>
                </a:srgbClr>
              </a:gs>
              <a:gs pos="50000">
                <a:srgbClr val="83E5EF">
                  <a:shade val="67500"/>
                  <a:satMod val="115000"/>
                </a:srgbClr>
              </a:gs>
              <a:gs pos="100000">
                <a:srgbClr val="83E5E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5"/>
        <c:spPr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6"/>
        <c:spPr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7"/>
        <c:spPr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8"/>
        <c:spPr>
          <a:solidFill>
            <a:srgbClr val="66FF66"/>
          </a:soli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9"/>
        <c:spPr>
          <a:solidFill>
            <a:srgbClr val="FFFF00"/>
          </a:soli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10"/>
        <c:spPr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12"/>
        <c:spPr>
          <a:gradFill flip="none" rotWithShape="1">
            <a:gsLst>
              <a:gs pos="0">
                <a:srgbClr val="83E5EF">
                  <a:shade val="30000"/>
                  <a:satMod val="115000"/>
                </a:srgbClr>
              </a:gs>
              <a:gs pos="50000">
                <a:srgbClr val="83E5EF">
                  <a:shade val="67500"/>
                  <a:satMod val="115000"/>
                </a:srgbClr>
              </a:gs>
              <a:gs pos="100000">
                <a:srgbClr val="83E5E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13"/>
        <c:spPr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14"/>
        <c:spPr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15"/>
        <c:spPr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16"/>
        <c:spPr>
          <a:solidFill>
            <a:srgbClr val="66FF66"/>
          </a:soli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17"/>
        <c:spPr>
          <a:solidFill>
            <a:srgbClr val="FFFF00"/>
          </a:soli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18"/>
        <c:spPr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20"/>
        <c:spPr>
          <a:gradFill flip="none" rotWithShape="1">
            <a:gsLst>
              <a:gs pos="0">
                <a:srgbClr val="83E5EF">
                  <a:shade val="30000"/>
                  <a:satMod val="115000"/>
                </a:srgbClr>
              </a:gs>
              <a:gs pos="50000">
                <a:srgbClr val="83E5EF">
                  <a:shade val="67500"/>
                  <a:satMod val="115000"/>
                </a:srgbClr>
              </a:gs>
              <a:gs pos="100000">
                <a:srgbClr val="83E5E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21"/>
        <c:spPr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22"/>
        <c:spPr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23"/>
        <c:spPr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24"/>
        <c:spPr>
          <a:solidFill>
            <a:srgbClr val="66FF66"/>
          </a:soli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25"/>
        <c:spPr>
          <a:solidFill>
            <a:srgbClr val="FFFF00"/>
          </a:soli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4756184156110114"/>
          <c:y val="0.18610704780117449"/>
          <c:w val="0.73667082541826667"/>
          <c:h val="0.63068579950479153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'Age_Dist(2)'!$B$3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>
              <a:contourClr>
                <a:schemeClr val="bg1"/>
              </a:contourClr>
            </a:sp3d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0066FF">
                      <a:shade val="30000"/>
                      <a:satMod val="115000"/>
                    </a:srgbClr>
                  </a:gs>
                  <a:gs pos="50000">
                    <a:srgbClr val="0066FF">
                      <a:shade val="67500"/>
                      <a:satMod val="115000"/>
                    </a:srgbClr>
                  </a:gs>
                  <a:gs pos="100000">
                    <a:srgbClr val="0066FF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>
                <a:contourClr>
                  <a:schemeClr val="bg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478-499B-A7D6-C66AE1ECED0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83E5EF">
                      <a:shade val="30000"/>
                      <a:satMod val="115000"/>
                    </a:srgbClr>
                  </a:gs>
                  <a:gs pos="50000">
                    <a:srgbClr val="83E5EF">
                      <a:shade val="67500"/>
                      <a:satMod val="115000"/>
                    </a:srgbClr>
                  </a:gs>
                  <a:gs pos="100000">
                    <a:srgbClr val="83E5EF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>
                <a:contourClr>
                  <a:schemeClr val="bg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478-499B-A7D6-C66AE1ECED0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>
                <a:contourClr>
                  <a:schemeClr val="bg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478-499B-A7D6-C66AE1ECED0D}"/>
              </c:ext>
            </c:extLst>
          </c:dPt>
          <c:dPt>
            <c:idx val="3"/>
            <c:invertIfNegative val="0"/>
            <c:bubble3D val="0"/>
            <c:spPr>
              <a:gradFill flip="none" rotWithShape="1">
                <a:gsLst>
                  <a:gs pos="0">
                    <a:srgbClr val="FFCC00">
                      <a:shade val="30000"/>
                      <a:satMod val="115000"/>
                    </a:srgbClr>
                  </a:gs>
                  <a:gs pos="50000">
                    <a:srgbClr val="FFCC00">
                      <a:shade val="67500"/>
                      <a:satMod val="115000"/>
                    </a:srgbClr>
                  </a:gs>
                  <a:gs pos="100000">
                    <a:srgbClr val="FFCC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>
                <a:contourClr>
                  <a:schemeClr val="bg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478-499B-A7D6-C66AE1ECED0D}"/>
              </c:ext>
            </c:extLst>
          </c:dPt>
          <c:dPt>
            <c:idx val="4"/>
            <c:invertIfNegative val="0"/>
            <c:bubble3D val="0"/>
            <c:spPr>
              <a:gradFill flip="none" rotWithShape="1">
                <a:gsLst>
                  <a:gs pos="0">
                    <a:schemeClr val="tx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tx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>
                <a:contourClr>
                  <a:schemeClr val="bg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D478-499B-A7D6-C66AE1ECED0D}"/>
              </c:ext>
            </c:extLst>
          </c:dPt>
          <c:dPt>
            <c:idx val="5"/>
            <c:invertIfNegative val="0"/>
            <c:bubble3D val="0"/>
            <c:spPr>
              <a:solidFill>
                <a:srgbClr val="66FF66"/>
              </a:solidFill>
              <a:ln>
                <a:solidFill>
                  <a:schemeClr val="bg1"/>
                </a:solidFill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>
                <a:contourClr>
                  <a:schemeClr val="bg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D478-499B-A7D6-C66AE1ECED0D}"/>
              </c:ext>
            </c:extLst>
          </c:dPt>
          <c:dPt>
            <c:idx val="6"/>
            <c:invertIfNegative val="0"/>
            <c:bubble3D val="0"/>
            <c:spPr>
              <a:solidFill>
                <a:srgbClr val="FFFF00"/>
              </a:solidFill>
              <a:ln>
                <a:solidFill>
                  <a:schemeClr val="bg1"/>
                </a:solidFill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>
                <a:contourClr>
                  <a:schemeClr val="bg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D478-499B-A7D6-C66AE1ECED0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'Age_Dist(2)'!$A$4:$A$11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'Age_Dist(2)'!$B$4:$B$11</c:f>
              <c:numCache>
                <c:formatCode>General</c:formatCode>
                <c:ptCount val="7"/>
                <c:pt idx="0">
                  <c:v>575</c:v>
                </c:pt>
                <c:pt idx="1">
                  <c:v>684</c:v>
                </c:pt>
                <c:pt idx="2">
                  <c:v>1320</c:v>
                </c:pt>
                <c:pt idx="3">
                  <c:v>699</c:v>
                </c:pt>
                <c:pt idx="4">
                  <c:v>626</c:v>
                </c:pt>
                <c:pt idx="5">
                  <c:v>2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D478-499B-A7D6-C66AE1ECED0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975444720"/>
        <c:axId val="1975445136"/>
        <c:axId val="0"/>
      </c:bar3DChart>
      <c:catAx>
        <c:axId val="1975444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</a:t>
                </a:r>
                <a:r>
                  <a:rPr lang="en-US" baseline="0"/>
                  <a:t> category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39003360525615338"/>
              <c:y val="0.919376636721063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5445136"/>
        <c:crosses val="autoZero"/>
        <c:auto val="1"/>
        <c:lblAlgn val="ctr"/>
        <c:lblOffset val="100"/>
        <c:noMultiLvlLbl val="0"/>
      </c:catAx>
      <c:valAx>
        <c:axId val="197544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</a:t>
                </a:r>
                <a:r>
                  <a:rPr lang="en-US" baseline="0" dirty="0"/>
                  <a:t> of people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7983788671838081E-2"/>
              <c:y val="0.2042313922208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5444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[kpmg_vi_latest.xlsx]purchases_age(2)!PivotTable1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Old Customers Last</a:t>
            </a:r>
            <a:r>
              <a:rPr lang="en-US" sz="1100" baseline="0" dirty="0"/>
              <a:t> 3 years bike related purchases by Gender</a:t>
            </a:r>
            <a:endParaRPr lang="en-US" sz="1100" dirty="0"/>
          </a:p>
        </c:rich>
      </c:tx>
      <c:layout>
        <c:manualLayout>
          <c:xMode val="edge"/>
          <c:yMode val="edge"/>
          <c:x val="0.18878231749174165"/>
          <c:y val="1.5671023336647706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0.23593657042869637"/>
          <c:y val="0.20106262758821813"/>
          <c:w val="0.48491797900262468"/>
          <c:h val="0.75727070574511524"/>
        </c:manualLayout>
      </c:layout>
      <c:pieChart>
        <c:varyColors val="1"/>
        <c:ser>
          <c:idx val="0"/>
          <c:order val="0"/>
          <c:tx>
            <c:strRef>
              <c:f>'purchases_age(2)'!$B$3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explosion val="2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D96-483F-B976-35807D415E1E}"/>
              </c:ext>
            </c:extLst>
          </c:dPt>
          <c:dPt>
            <c:idx val="1"/>
            <c:bubble3D val="0"/>
            <c:explosion val="1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D96-483F-B976-35807D415E1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D96-483F-B976-35807D415E1E}"/>
              </c:ext>
            </c:extLst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'purchases_age(2)'!$A$4:$A$7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</c:v>
                </c:pt>
              </c:strCache>
            </c:strRef>
          </c:cat>
          <c:val>
            <c:numRef>
              <c:f>'purchases_age(2)'!$B$4:$B$7</c:f>
              <c:numCache>
                <c:formatCode>General</c:formatCode>
                <c:ptCount val="3"/>
                <c:pt idx="0">
                  <c:v>2039</c:v>
                </c:pt>
                <c:pt idx="1">
                  <c:v>1873</c:v>
                </c:pt>
                <c:pt idx="2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D96-483F-B976-35807D415E1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[kpmg_vi_latest.xlsx]purchases_age(1)!PivotTable1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New Customers Last</a:t>
            </a:r>
            <a:r>
              <a:rPr lang="en-US" sz="1100" baseline="0" dirty="0"/>
              <a:t> 3 years bike related purchases by Gender</a:t>
            </a:r>
            <a:endParaRPr lang="en-US" sz="1100" dirty="0"/>
          </a:p>
        </c:rich>
      </c:tx>
      <c:layout>
        <c:manualLayout>
          <c:xMode val="edge"/>
          <c:yMode val="edge"/>
          <c:x val="0.17881933200765371"/>
          <c:y val="1.8657406836320578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</c:pivotFmt>
      <c:pivotFmt>
        <c:idx val="4"/>
      </c:pivotFmt>
      <c:pivotFmt>
        <c:idx val="5"/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0.28387419332158853"/>
          <c:y val="0.19286721682887817"/>
          <c:w val="0.39688540044689397"/>
          <c:h val="0.8071327831711218"/>
        </c:manualLayout>
      </c:layout>
      <c:pieChart>
        <c:varyColors val="1"/>
        <c:ser>
          <c:idx val="0"/>
          <c:order val="0"/>
          <c:tx>
            <c:strRef>
              <c:f>'purchases_age(1)'!$B$3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364-451A-8F52-F815533A22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364-451A-8F52-F815533A225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364-451A-8F52-F815533A2250}"/>
              </c:ext>
            </c:extLst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'purchases_age(1)'!$A$4:$A$7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</c:v>
                </c:pt>
              </c:strCache>
            </c:strRef>
          </c:cat>
          <c:val>
            <c:numRef>
              <c:f>'purchases_age(1)'!$B$4:$B$7</c:f>
              <c:numCache>
                <c:formatCode>General</c:formatCode>
                <c:ptCount val="3"/>
                <c:pt idx="0">
                  <c:v>513</c:v>
                </c:pt>
                <c:pt idx="1">
                  <c:v>470</c:v>
                </c:pt>
                <c:pt idx="2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364-451A-8F52-F815533A225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[kpmg_vi_latest.xlsx]CustomerWealthDistribution(1)!PivotTable1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Customer Wealth </a:t>
            </a:r>
            <a:r>
              <a:rPr lang="en-US" sz="1200" b="1" dirty="0" smtClean="0"/>
              <a:t>Distribution </a:t>
            </a:r>
            <a:r>
              <a:rPr lang="en-US" sz="1200" b="1" dirty="0"/>
              <a:t>by Age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</c:pivotFmt>
      <c:pivotFmt>
        <c:idx val="2"/>
      </c:pivotFmt>
      <c:pivotFmt>
        <c:idx val="3"/>
      </c:pivotFmt>
      <c:pivotFmt>
        <c:idx val="4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'CustomerWealthDistribution(1)'!$B$3:$B$4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'CustomerWealthDistribution(1)'!$A$5:$A$13</c:f>
              <c:strCach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</c:strCache>
            </c:strRef>
          </c:cat>
          <c:val>
            <c:numRef>
              <c:f>'CustomerWealthDistribution(1)'!$B$5:$B$13</c:f>
              <c:numCache>
                <c:formatCode>General</c:formatCode>
                <c:ptCount val="8"/>
                <c:pt idx="0">
                  <c:v>154</c:v>
                </c:pt>
                <c:pt idx="1">
                  <c:v>162</c:v>
                </c:pt>
                <c:pt idx="2">
                  <c:v>309</c:v>
                </c:pt>
                <c:pt idx="3">
                  <c:v>183</c:v>
                </c:pt>
                <c:pt idx="4">
                  <c:v>151</c:v>
                </c:pt>
                <c:pt idx="5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86-4461-88B2-7533FD8F21B4}"/>
            </c:ext>
          </c:extLst>
        </c:ser>
        <c:ser>
          <c:idx val="1"/>
          <c:order val="1"/>
          <c:tx>
            <c:strRef>
              <c:f>'CustomerWealthDistribution(1)'!$C$3:$C$4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'CustomerWealthDistribution(1)'!$A$5:$A$13</c:f>
              <c:strCach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</c:strCache>
            </c:strRef>
          </c:cat>
          <c:val>
            <c:numRef>
              <c:f>'CustomerWealthDistribution(1)'!$C$5:$C$13</c:f>
              <c:numCache>
                <c:formatCode>General</c:formatCode>
                <c:ptCount val="8"/>
                <c:pt idx="0">
                  <c:v>137</c:v>
                </c:pt>
                <c:pt idx="1">
                  <c:v>178</c:v>
                </c:pt>
                <c:pt idx="2">
                  <c:v>341</c:v>
                </c:pt>
                <c:pt idx="3">
                  <c:v>176</c:v>
                </c:pt>
                <c:pt idx="4">
                  <c:v>163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86-4461-88B2-7533FD8F21B4}"/>
            </c:ext>
          </c:extLst>
        </c:ser>
        <c:ser>
          <c:idx val="2"/>
          <c:order val="2"/>
          <c:tx>
            <c:strRef>
              <c:f>'CustomerWealthDistribution(1)'!$D$3:$D$4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'CustomerWealthDistribution(1)'!$A$5:$A$13</c:f>
              <c:strCach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</c:strCache>
            </c:strRef>
          </c:cat>
          <c:val>
            <c:numRef>
              <c:f>'CustomerWealthDistribution(1)'!$D$5:$D$13</c:f>
              <c:numCache>
                <c:formatCode>General</c:formatCode>
                <c:ptCount val="8"/>
                <c:pt idx="0">
                  <c:v>275</c:v>
                </c:pt>
                <c:pt idx="1">
                  <c:v>348</c:v>
                </c:pt>
                <c:pt idx="2">
                  <c:v>652</c:v>
                </c:pt>
                <c:pt idx="3">
                  <c:v>353</c:v>
                </c:pt>
                <c:pt idx="4">
                  <c:v>322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D86-4461-88B2-7533FD8F21B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378306991"/>
        <c:axId val="1378308239"/>
      </c:barChart>
      <c:catAx>
        <c:axId val="1378306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8308239"/>
        <c:crosses val="autoZero"/>
        <c:auto val="1"/>
        <c:lblAlgn val="ctr"/>
        <c:lblOffset val="100"/>
        <c:noMultiLvlLbl val="0"/>
      </c:catAx>
      <c:valAx>
        <c:axId val="1378308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830699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[kpmg_vi_latest.xlsx]CustomerWealthDistribution(2)!PivotTable1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New</a:t>
            </a:r>
            <a:r>
              <a:rPr lang="en-US" sz="1200" b="1" baseline="0" dirty="0"/>
              <a:t> Customers Wealth Distribution By Age</a:t>
            </a:r>
            <a:endParaRPr lang="en-US" sz="1200" b="1" dirty="0"/>
          </a:p>
        </c:rich>
      </c:tx>
      <c:layout>
        <c:manualLayout>
          <c:xMode val="edge"/>
          <c:yMode val="edge"/>
          <c:x val="8.7916803908929045E-2"/>
          <c:y val="1.38888888888888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'CustomerWealthDistribution(2)'!$B$3:$B$4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'CustomerWealthDistribution(2)'!$A$5:$A$12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'CustomerWealthDistribution(2)'!$B$5:$B$12</c:f>
              <c:numCache>
                <c:formatCode>General</c:formatCode>
                <c:ptCount val="7"/>
                <c:pt idx="0">
                  <c:v>42</c:v>
                </c:pt>
                <c:pt idx="1">
                  <c:v>14</c:v>
                </c:pt>
                <c:pt idx="2">
                  <c:v>52</c:v>
                </c:pt>
                <c:pt idx="3">
                  <c:v>38</c:v>
                </c:pt>
                <c:pt idx="4">
                  <c:v>36</c:v>
                </c:pt>
                <c:pt idx="5">
                  <c:v>24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A7-450B-B04A-9B6BF608BC3F}"/>
            </c:ext>
          </c:extLst>
        </c:ser>
        <c:ser>
          <c:idx val="1"/>
          <c:order val="1"/>
          <c:tx>
            <c:strRef>
              <c:f>'CustomerWealthDistribution(2)'!$C$3:$C$4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'CustomerWealthDistribution(2)'!$A$5:$A$12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'CustomerWealthDistribution(2)'!$C$5:$C$12</c:f>
              <c:numCache>
                <c:formatCode>General</c:formatCode>
                <c:ptCount val="7"/>
                <c:pt idx="0">
                  <c:v>33</c:v>
                </c:pt>
                <c:pt idx="1">
                  <c:v>28</c:v>
                </c:pt>
                <c:pt idx="2">
                  <c:v>47</c:v>
                </c:pt>
                <c:pt idx="3">
                  <c:v>32</c:v>
                </c:pt>
                <c:pt idx="4">
                  <c:v>43</c:v>
                </c:pt>
                <c:pt idx="5">
                  <c:v>29</c:v>
                </c:pt>
                <c:pt idx="6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A7-450B-B04A-9B6BF608BC3F}"/>
            </c:ext>
          </c:extLst>
        </c:ser>
        <c:ser>
          <c:idx val="2"/>
          <c:order val="2"/>
          <c:tx>
            <c:strRef>
              <c:f>'CustomerWealthDistribution(2)'!$D$3:$D$4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'CustomerWealthDistribution(2)'!$A$5:$A$12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'CustomerWealthDistribution(2)'!$D$5:$D$12</c:f>
              <c:numCache>
                <c:formatCode>General</c:formatCode>
                <c:ptCount val="7"/>
                <c:pt idx="0">
                  <c:v>64</c:v>
                </c:pt>
                <c:pt idx="1">
                  <c:v>47</c:v>
                </c:pt>
                <c:pt idx="2">
                  <c:v>97</c:v>
                </c:pt>
                <c:pt idx="3">
                  <c:v>90</c:v>
                </c:pt>
                <c:pt idx="4">
                  <c:v>66</c:v>
                </c:pt>
                <c:pt idx="5">
                  <c:v>51</c:v>
                </c:pt>
                <c:pt idx="6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A7-450B-B04A-9B6BF608BC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36646816"/>
        <c:axId val="1336649728"/>
      </c:barChart>
      <c:catAx>
        <c:axId val="133664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6649728"/>
        <c:crosses val="autoZero"/>
        <c:auto val="1"/>
        <c:lblAlgn val="ctr"/>
        <c:lblOffset val="100"/>
        <c:noMultiLvlLbl val="0"/>
      </c:catAx>
      <c:valAx>
        <c:axId val="1336649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66468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[kpmg_vi_latest.xlsx]CarOwnerDistribution(2)!PivotTable1</c:name>
    <c:fmtId val="2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New</a:t>
            </a:r>
            <a:r>
              <a:rPr lang="en-US" sz="1200" baseline="0"/>
              <a:t> Customer Car Ownership Distribution By Age</a:t>
            </a:r>
            <a:endParaRPr lang="en-US" sz="1200"/>
          </a:p>
        </c:rich>
      </c:tx>
      <c:layout>
        <c:manualLayout>
          <c:xMode val="edge"/>
          <c:yMode val="edge"/>
          <c:x val="0.10943193662622268"/>
          <c:y val="8.04098823654977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66CCFF"/>
          </a:solidFill>
          <a:ln>
            <a:noFill/>
          </a:ln>
          <a:effectLst/>
        </c:spPr>
      </c:pivotFmt>
      <c:pivotFmt>
        <c:idx val="2"/>
        <c:spPr>
          <a:solidFill>
            <a:srgbClr val="66CCFF"/>
          </a:solidFill>
          <a:ln>
            <a:noFill/>
          </a:ln>
          <a:effectLst/>
        </c:spPr>
      </c:pivotFmt>
      <c:pivotFmt>
        <c:idx val="3"/>
        <c:spPr>
          <a:solidFill>
            <a:srgbClr val="66CCFF"/>
          </a:solidFill>
          <a:ln>
            <a:noFill/>
          </a:ln>
          <a:effectLst/>
        </c:spPr>
      </c:pivotFmt>
      <c:pivotFmt>
        <c:idx val="4"/>
        <c:spPr>
          <a:solidFill>
            <a:srgbClr val="FFCC00"/>
          </a:solidFill>
          <a:ln>
            <a:noFill/>
          </a:ln>
          <a:effectLst/>
        </c:spPr>
      </c:pivotFmt>
      <c:pivotFmt>
        <c:idx val="5"/>
        <c:spPr>
          <a:solidFill>
            <a:srgbClr val="FFCC00"/>
          </a:solidFill>
          <a:ln>
            <a:noFill/>
          </a:ln>
          <a:effectLst/>
        </c:spPr>
      </c:pivotFmt>
      <c:pivotFmt>
        <c:idx val="6"/>
        <c:spPr>
          <a:solidFill>
            <a:srgbClr val="FFCC00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66CCFF"/>
          </a:solidFill>
          <a:ln>
            <a:noFill/>
          </a:ln>
          <a:effectLst/>
        </c:spPr>
      </c:pivotFmt>
      <c:pivotFmt>
        <c:idx val="9"/>
        <c:spPr>
          <a:solidFill>
            <a:srgbClr val="FFCC00"/>
          </a:solidFill>
          <a:ln>
            <a:noFill/>
          </a:ln>
          <a:effectLst/>
        </c:spPr>
      </c:pivotFmt>
      <c:pivotFmt>
        <c:idx val="10"/>
        <c:spPr>
          <a:solidFill>
            <a:srgbClr val="66CCFF"/>
          </a:solidFill>
          <a:ln>
            <a:noFill/>
          </a:ln>
          <a:effectLst/>
        </c:spPr>
      </c:pivotFmt>
      <c:pivotFmt>
        <c:idx val="11"/>
        <c:spPr>
          <a:solidFill>
            <a:srgbClr val="FFCC00"/>
          </a:solidFill>
          <a:ln>
            <a:noFill/>
          </a:ln>
          <a:effectLst/>
        </c:spPr>
      </c:pivotFmt>
      <c:pivotFmt>
        <c:idx val="12"/>
        <c:spPr>
          <a:solidFill>
            <a:srgbClr val="66CCFF"/>
          </a:solidFill>
          <a:ln>
            <a:noFill/>
          </a:ln>
          <a:effectLst/>
        </c:spPr>
      </c:pivotFmt>
      <c:pivotFmt>
        <c:idx val="13"/>
        <c:spPr>
          <a:solidFill>
            <a:srgbClr val="FFCC00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66CCFF"/>
          </a:solidFill>
          <a:ln>
            <a:noFill/>
          </a:ln>
          <a:effectLst/>
        </c:spPr>
      </c:pivotFmt>
      <c:pivotFmt>
        <c:idx val="16"/>
        <c:spPr>
          <a:solidFill>
            <a:srgbClr val="FFCC00"/>
          </a:solidFill>
          <a:ln>
            <a:noFill/>
          </a:ln>
          <a:effectLst/>
        </c:spPr>
      </c:pivotFmt>
      <c:pivotFmt>
        <c:idx val="17"/>
        <c:spPr>
          <a:solidFill>
            <a:srgbClr val="66CCFF"/>
          </a:solidFill>
          <a:ln>
            <a:noFill/>
          </a:ln>
          <a:effectLst/>
        </c:spPr>
      </c:pivotFmt>
      <c:pivotFmt>
        <c:idx val="18"/>
        <c:spPr>
          <a:solidFill>
            <a:srgbClr val="FFCC00"/>
          </a:solidFill>
          <a:ln>
            <a:noFill/>
          </a:ln>
          <a:effectLst/>
        </c:spPr>
      </c:pivotFmt>
      <c:pivotFmt>
        <c:idx val="19"/>
        <c:spPr>
          <a:solidFill>
            <a:srgbClr val="66CCFF"/>
          </a:solidFill>
          <a:ln>
            <a:noFill/>
          </a:ln>
          <a:effectLst/>
        </c:spPr>
      </c:pivotFmt>
      <c:pivotFmt>
        <c:idx val="20"/>
        <c:spPr>
          <a:solidFill>
            <a:srgbClr val="FFCC00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'CarOwnerDistribution(2)'!$B$3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66CC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FC9-47E3-A6A4-0B4490920D6C}"/>
              </c:ext>
            </c:extLst>
          </c:dPt>
          <c:dPt>
            <c:idx val="1"/>
            <c:invertIfNegative val="0"/>
            <c:bubble3D val="0"/>
            <c:spPr>
              <a:solidFill>
                <a:srgbClr val="FFCC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FC9-47E3-A6A4-0B4490920D6C}"/>
              </c:ext>
            </c:extLst>
          </c:dPt>
          <c:dPt>
            <c:idx val="2"/>
            <c:invertIfNegative val="0"/>
            <c:bubble3D val="0"/>
            <c:spPr>
              <a:solidFill>
                <a:srgbClr val="66CC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FC9-47E3-A6A4-0B4490920D6C}"/>
              </c:ext>
            </c:extLst>
          </c:dPt>
          <c:dPt>
            <c:idx val="3"/>
            <c:invertIfNegative val="0"/>
            <c:bubble3D val="0"/>
            <c:spPr>
              <a:solidFill>
                <a:srgbClr val="FFCC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FC9-47E3-A6A4-0B4490920D6C}"/>
              </c:ext>
            </c:extLst>
          </c:dPt>
          <c:dPt>
            <c:idx val="4"/>
            <c:invertIfNegative val="0"/>
            <c:bubble3D val="0"/>
            <c:spPr>
              <a:solidFill>
                <a:srgbClr val="66CC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FC9-47E3-A6A4-0B4490920D6C}"/>
              </c:ext>
            </c:extLst>
          </c:dPt>
          <c:dPt>
            <c:idx val="5"/>
            <c:invertIfNegative val="0"/>
            <c:bubble3D val="0"/>
            <c:spPr>
              <a:solidFill>
                <a:srgbClr val="FFCC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FC9-47E3-A6A4-0B4490920D6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'CarOwnerDistribution(2)'!$A$4:$A$13</c:f>
              <c:multiLvlStrCache>
                <c:ptCount val="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</c:lvl>
                <c:lvl>
                  <c:pt idx="0">
                    <c:v>NSW</c:v>
                  </c:pt>
                  <c:pt idx="2">
                    <c:v>QLD</c:v>
                  </c:pt>
                  <c:pt idx="4">
                    <c:v>VIC</c:v>
                  </c:pt>
                </c:lvl>
              </c:multiLvlStrCache>
            </c:multiLvlStrRef>
          </c:cat>
          <c:val>
            <c:numRef>
              <c:f>'CarOwnerDistribution(2)'!$B$4:$B$13</c:f>
              <c:numCache>
                <c:formatCode>General</c:formatCode>
                <c:ptCount val="6"/>
                <c:pt idx="0">
                  <c:v>272</c:v>
                </c:pt>
                <c:pt idx="1">
                  <c:v>234</c:v>
                </c:pt>
                <c:pt idx="2">
                  <c:v>103</c:v>
                </c:pt>
                <c:pt idx="3">
                  <c:v>125</c:v>
                </c:pt>
                <c:pt idx="4">
                  <c:v>132</c:v>
                </c:pt>
                <c:pt idx="5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FC9-47E3-A6A4-0B4490920D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96949647"/>
        <c:axId val="796946319"/>
      </c:barChart>
      <c:catAx>
        <c:axId val="796949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6946319"/>
        <c:crosses val="autoZero"/>
        <c:auto val="1"/>
        <c:lblAlgn val="ctr"/>
        <c:lblOffset val="100"/>
        <c:noMultiLvlLbl val="0"/>
      </c:catAx>
      <c:valAx>
        <c:axId val="796946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69496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68961" y="820525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Customer Wealth Distribution By Age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</p:spTree>
    <p:extLst>
      <p:ext uri="{BB962C8B-B14F-4D97-AF65-F5344CB8AC3E}">
        <p14:creationId xmlns:p14="http://schemas.microsoft.com/office/powerpoint/2010/main" val="43930883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01906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0" y="-109384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0" y="-109384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Introduction</a:t>
            </a:r>
            <a:endParaRPr dirty="0"/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3355290" cy="4484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b="1" dirty="0" smtClean="0"/>
              <a:t>Outline to the Problem</a:t>
            </a:r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US" sz="1200" b="1" dirty="0"/>
          </a:p>
          <a:p>
            <a:pPr marL="273050" indent="-171450"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b="1" dirty="0" smtClean="0"/>
              <a:t>Sprocket Center is a big company that does business in branded bikes and bicycles related accessories</a:t>
            </a:r>
          </a:p>
          <a:p>
            <a:pPr marL="273050" indent="-171450"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b="1" dirty="0" smtClean="0"/>
              <a:t>They are planning to boost their sales by analyzing given datasets</a:t>
            </a:r>
          </a:p>
          <a:p>
            <a:pPr marL="273050" indent="-171450"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b="1" dirty="0" smtClean="0"/>
              <a:t>Using 3 datasets they want to find out those 1000 customers they should target to increase their sales</a:t>
            </a:r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US" sz="1200" b="1" dirty="0" smtClean="0"/>
          </a:p>
          <a:p>
            <a:pPr marL="273050" indent="-171450">
              <a:lnSpc>
                <a:spcPct val="200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b="1" dirty="0" smtClean="0"/>
              <a:t>This will be done in 3 phases</a:t>
            </a:r>
          </a:p>
          <a:p>
            <a:pPr marL="273050" lvl="8" indent="-171450">
              <a:lnSpc>
                <a:spcPct val="200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b="1" dirty="0"/>
              <a:t> </a:t>
            </a:r>
            <a:r>
              <a:rPr lang="en-US" sz="1200" b="1" dirty="0" smtClean="0"/>
              <a:t>Data Exploration</a:t>
            </a:r>
          </a:p>
          <a:p>
            <a:pPr marL="273050" lvl="8" indent="-171450">
              <a:lnSpc>
                <a:spcPct val="200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b="1" dirty="0" smtClean="0"/>
              <a:t>Model Development</a:t>
            </a:r>
          </a:p>
          <a:p>
            <a:pPr marL="273050" lvl="8" indent="-171450">
              <a:lnSpc>
                <a:spcPct val="200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b="1" dirty="0" smtClean="0"/>
              <a:t>Interpretation</a:t>
            </a:r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US" sz="1200" b="1" dirty="0" smtClean="0"/>
          </a:p>
          <a:p>
            <a:pPr marL="444500" indent="-34290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v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b="1" dirty="0"/>
          </a:p>
        </p:txBody>
      </p:sp>
      <p:sp>
        <p:nvSpPr>
          <p:cNvPr id="2" name="TextBox 1"/>
          <p:cNvSpPr txBox="1"/>
          <p:nvPr/>
        </p:nvSpPr>
        <p:spPr>
          <a:xfrm>
            <a:off x="4135582" y="1211200"/>
            <a:ext cx="4633297" cy="30162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2000" b="1" dirty="0">
                <a:latin typeface="Open Sans"/>
                <a:ea typeface="Open Sans"/>
                <a:cs typeface="Open Sans"/>
              </a:rPr>
              <a:t>Content of Data </a:t>
            </a:r>
            <a:r>
              <a:rPr lang="en-US" sz="2000" b="1" dirty="0" smtClean="0">
                <a:latin typeface="Open Sans"/>
                <a:ea typeface="Open Sans"/>
                <a:cs typeface="Open Sans"/>
              </a:rPr>
              <a:t>Analysis</a:t>
            </a:r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US" sz="2000" b="1" dirty="0">
              <a:latin typeface="Open Sans"/>
              <a:ea typeface="Open Sans"/>
              <a:cs typeface="Open Sans"/>
            </a:endParaRPr>
          </a:p>
          <a:p>
            <a:pPr marL="273050" indent="-171450">
              <a:lnSpc>
                <a:spcPct val="200000"/>
              </a:lnSpc>
              <a:buClr>
                <a:srgbClr val="000000"/>
              </a:buClr>
              <a:buSzPts val="2000"/>
              <a:buFont typeface="Courier New" panose="02070309020205020404" pitchFamily="49" charset="0"/>
              <a:buChar char="o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b="1" dirty="0" smtClean="0">
                <a:latin typeface="Open Sans"/>
                <a:ea typeface="Open Sans"/>
                <a:cs typeface="Open Sans"/>
              </a:rPr>
              <a:t>New and Old Customers age distribution</a:t>
            </a:r>
          </a:p>
          <a:p>
            <a:pPr marL="273050" indent="-171450">
              <a:lnSpc>
                <a:spcPct val="200000"/>
              </a:lnSpc>
              <a:buClr>
                <a:srgbClr val="000000"/>
              </a:buClr>
              <a:buSzPts val="2000"/>
              <a:buFont typeface="Courier New" panose="02070309020205020404" pitchFamily="49" charset="0"/>
              <a:buChar char="o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b="1" dirty="0" smtClean="0">
                <a:latin typeface="Open Sans"/>
                <a:ea typeface="Open Sans"/>
                <a:cs typeface="Open Sans"/>
              </a:rPr>
              <a:t>Bike Related Purchases over the last 3 years by gender</a:t>
            </a:r>
          </a:p>
          <a:p>
            <a:pPr marL="273050" indent="-171450">
              <a:lnSpc>
                <a:spcPct val="200000"/>
              </a:lnSpc>
              <a:buClr>
                <a:srgbClr val="000000"/>
              </a:buClr>
              <a:buSzPts val="2000"/>
              <a:buFont typeface="Courier New" panose="02070309020205020404" pitchFamily="49" charset="0"/>
              <a:buChar char="o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b="1" dirty="0" smtClean="0">
                <a:latin typeface="Open Sans"/>
                <a:ea typeface="Open Sans"/>
                <a:cs typeface="Open Sans"/>
              </a:rPr>
              <a:t>Job Industry distribution</a:t>
            </a:r>
          </a:p>
          <a:p>
            <a:pPr marL="273050" indent="-171450">
              <a:lnSpc>
                <a:spcPct val="200000"/>
              </a:lnSpc>
              <a:buClr>
                <a:srgbClr val="000000"/>
              </a:buClr>
              <a:buSzPts val="2000"/>
              <a:buFont typeface="Courier New" panose="02070309020205020404" pitchFamily="49" charset="0"/>
              <a:buChar char="o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b="1" dirty="0" smtClean="0">
                <a:latin typeface="Open Sans"/>
                <a:ea typeface="Open Sans"/>
                <a:cs typeface="Open Sans"/>
              </a:rPr>
              <a:t>Wealth Segmentation by age category</a:t>
            </a:r>
          </a:p>
          <a:p>
            <a:pPr marL="273050" indent="-171450">
              <a:lnSpc>
                <a:spcPct val="200000"/>
              </a:lnSpc>
              <a:buClr>
                <a:srgbClr val="000000"/>
              </a:buClr>
              <a:buSzPts val="2000"/>
              <a:buFont typeface="Courier New" panose="02070309020205020404" pitchFamily="49" charset="0"/>
              <a:buChar char="o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b="1" dirty="0" smtClean="0">
                <a:latin typeface="Open Sans"/>
                <a:ea typeface="Open Sans"/>
                <a:cs typeface="Open Sans"/>
              </a:rPr>
              <a:t>Numbers of cars owned by states</a:t>
            </a:r>
          </a:p>
          <a:p>
            <a:pPr marL="273050" indent="-171450">
              <a:lnSpc>
                <a:spcPct val="200000"/>
              </a:lnSpc>
              <a:buClr>
                <a:srgbClr val="000000"/>
              </a:buClr>
              <a:buSzPts val="2000"/>
              <a:buFont typeface="Courier New" panose="02070309020205020404" pitchFamily="49" charset="0"/>
              <a:buChar char="o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b="1" dirty="0" smtClean="0">
                <a:latin typeface="Open Sans"/>
                <a:ea typeface="Open Sans"/>
                <a:cs typeface="Open Sans"/>
              </a:rPr>
              <a:t>RFM analysis and customer classification</a:t>
            </a:r>
            <a:endParaRPr lang="en-US" sz="1200" b="1" dirty="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6568578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Data Quality Assessment (Clean-up phase)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809" y="2246677"/>
            <a:ext cx="4967552" cy="25378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546670" y="1765353"/>
            <a:ext cx="16258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Summary Table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2118" y="1765353"/>
            <a:ext cx="3553691" cy="27392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Key Issues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1" dirty="0"/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b="1" dirty="0" smtClean="0"/>
              <a:t>Accuracy</a:t>
            </a:r>
            <a:r>
              <a:rPr lang="en-US" sz="1200" dirty="0" smtClean="0"/>
              <a:t> : Correct Values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b="1" dirty="0" smtClean="0"/>
              <a:t>Completeness</a:t>
            </a:r>
            <a:r>
              <a:rPr lang="en-US" sz="1200" dirty="0" smtClean="0"/>
              <a:t> : Data Fields with Values</a:t>
            </a:r>
          </a:p>
          <a:p>
            <a:pPr marL="285750" marR="0" indent="-285750" algn="l" defTabSz="91440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b="1" dirty="0" smtClean="0"/>
              <a:t>Consistency</a:t>
            </a:r>
            <a:r>
              <a:rPr lang="en-US" sz="1200" dirty="0" smtClean="0"/>
              <a:t> : Values Free from Contradiction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b="1" dirty="0" smtClean="0"/>
              <a:t>Currency</a:t>
            </a:r>
            <a:r>
              <a:rPr lang="en-US" sz="1200" dirty="0" smtClean="0"/>
              <a:t> : Values up to date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b="1" dirty="0" smtClean="0"/>
              <a:t>Relevancy</a:t>
            </a:r>
            <a:r>
              <a:rPr lang="en-US" sz="1200" dirty="0" smtClean="0"/>
              <a:t> : Data items with Values metadata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b="1" dirty="0" smtClean="0"/>
              <a:t>Validity</a:t>
            </a:r>
            <a:r>
              <a:rPr lang="en-US" sz="1200" dirty="0" smtClean="0"/>
              <a:t> : Data Containing Allowable Values</a:t>
            </a:r>
            <a:endParaRPr lang="en-US" sz="12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-15501" y="820525"/>
            <a:ext cx="4282800" cy="467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 smtClean="0"/>
              <a:t>New and Old Customer’s Age Distribution</a:t>
            </a:r>
            <a:endParaRPr sz="1600"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0270292"/>
              </p:ext>
            </p:extLst>
          </p:nvPr>
        </p:nvGraphicFramePr>
        <p:xfrm>
          <a:off x="4487825" y="852148"/>
          <a:ext cx="4613564" cy="2140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046373"/>
              </p:ext>
            </p:extLst>
          </p:nvPr>
        </p:nvGraphicFramePr>
        <p:xfrm>
          <a:off x="4487825" y="3024204"/>
          <a:ext cx="4613564" cy="2102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5425" y="1234338"/>
            <a:ext cx="3940948" cy="32316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Age group 40-49 is most populated in both New</a:t>
            </a:r>
            <a:r>
              <a:rPr kumimoji="0" lang="en-US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and Old datasets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There is a steep rise in 80 and 90 age groups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 smtClean="0"/>
              <a:t>Group 30 also has rise in percentage as compared to Old customer list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There is a fall in weightage of age group 40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 smtClean="0"/>
              <a:t>Age group 30,50,80,90 must be targeted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Age group 40’s fall should be under </a:t>
            </a:r>
            <a:r>
              <a:rPr lang="en-US" sz="1200" dirty="0" smtClean="0"/>
              <a:t>attention</a:t>
            </a:r>
            <a:endParaRPr kumimoji="0" lang="en-US" sz="12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0" y="880718"/>
            <a:ext cx="5104730" cy="467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 smtClean="0"/>
              <a:t>Last 3 years bike purchases by gender distribution</a:t>
            </a:r>
            <a:endParaRPr sz="1600" dirty="0"/>
          </a:p>
        </p:txBody>
      </p:sp>
      <p:sp>
        <p:nvSpPr>
          <p:cNvPr id="133" name="Shape 82"/>
          <p:cNvSpPr/>
          <p:nvPr/>
        </p:nvSpPr>
        <p:spPr>
          <a:xfrm>
            <a:off x="-15501" y="1408699"/>
            <a:ext cx="4134600" cy="276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ea typeface="+mn-ea"/>
                <a:cs typeface="+mn-cs"/>
                <a:sym typeface="Arial"/>
              </a:rPr>
              <a:t>In the last three years, women made up </a:t>
            </a:r>
            <a:r>
              <a:rPr lang="en-US" sz="1200" dirty="0" smtClean="0">
                <a:latin typeface="+mn-lt"/>
                <a:ea typeface="+mn-ea"/>
                <a:cs typeface="+mn-cs"/>
                <a:sym typeface="Arial"/>
              </a:rPr>
              <a:t>51% </a:t>
            </a:r>
            <a:r>
              <a:rPr lang="en-US" sz="1200" dirty="0">
                <a:latin typeface="+mn-lt"/>
                <a:ea typeface="+mn-ea"/>
                <a:cs typeface="+mn-cs"/>
                <a:sym typeface="Arial"/>
              </a:rPr>
              <a:t>of bicycle-related purchases, while men made up </a:t>
            </a:r>
            <a:r>
              <a:rPr lang="en-US" sz="1200" dirty="0" smtClean="0">
                <a:latin typeface="+mn-lt"/>
                <a:ea typeface="+mn-ea"/>
                <a:cs typeface="+mn-cs"/>
                <a:sym typeface="Arial"/>
              </a:rPr>
              <a:t>47%, </a:t>
            </a:r>
            <a:r>
              <a:rPr lang="en-US" sz="1200" dirty="0">
                <a:latin typeface="+mn-lt"/>
                <a:ea typeface="+mn-ea"/>
                <a:cs typeface="+mn-cs"/>
                <a:sym typeface="Arial"/>
              </a:rPr>
              <a:t>and 2% were of unknown gender.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ea typeface="+mn-ea"/>
                <a:cs typeface="+mn-cs"/>
                <a:sym typeface="Arial"/>
              </a:rPr>
              <a:t>Women's purchases outnumbered men's purchases by almost 10,000 units during this period.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ea typeface="+mn-ea"/>
                <a:cs typeface="+mn-cs"/>
                <a:sym typeface="Arial"/>
              </a:rPr>
              <a:t>Therefore, females were the primary drivers of sales in the bicycle market.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6117041"/>
              </p:ext>
            </p:extLst>
          </p:nvPr>
        </p:nvGraphicFramePr>
        <p:xfrm>
          <a:off x="5104729" y="2826326"/>
          <a:ext cx="3955095" cy="2124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0007724"/>
              </p:ext>
            </p:extLst>
          </p:nvPr>
        </p:nvGraphicFramePr>
        <p:xfrm>
          <a:off x="5091545" y="880718"/>
          <a:ext cx="3968279" cy="1945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0035157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0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72736" y="849721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Distribution by Job Industry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2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72736" y="1270745"/>
            <a:ext cx="493565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ym typeface="Open Sans"/>
              </a:rPr>
              <a:t>Top three industries: Financial Services, Health, and Manufacturing are the top three industries in both the old and new customer lists. However, their percentages have changed as follows:</a:t>
            </a:r>
          </a:p>
          <a:p>
            <a:pPr marL="1714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ym typeface="Open Sans"/>
              </a:rPr>
              <a:t>Financial Services: Decreased from 19.35% to 20.50% (+1.15%)</a:t>
            </a:r>
          </a:p>
          <a:p>
            <a:pPr marL="1714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ym typeface="Open Sans"/>
              </a:rPr>
              <a:t>Health: Decreased from 15.05% to 15.35% (+0.30%)</a:t>
            </a:r>
          </a:p>
          <a:p>
            <a:pPr marL="1714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ym typeface="Open Sans"/>
              </a:rPr>
              <a:t>Manufacturing: Decreased from 19.98% to 20.10% (+0.12%)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ym typeface="Open Sans"/>
              </a:rPr>
              <a:t>Lower customer counts: Agriculture, Entertainment, IT, Property, Retail, and Telecommunications have relatively lower customer counts in both old and new customer lists, with varying percentages.</a:t>
            </a:r>
          </a:p>
          <a:p>
            <a:endParaRPr lang="en-US" sz="1200" b="1" dirty="0">
              <a:sym typeface="Open Sans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387" y="887412"/>
            <a:ext cx="4051437" cy="20114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387" y="2946244"/>
            <a:ext cx="4051437" cy="219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7568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68961" y="820525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Customer Wealth Distribution By Age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68960" y="1230640"/>
            <a:ext cx="4134600" cy="4288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100" b="1" dirty="0" smtClean="0">
                <a:latin typeface="+mn-lt"/>
                <a:ea typeface="+mn-ea"/>
                <a:cs typeface="+mn-cs"/>
                <a:sym typeface="Arial"/>
              </a:rPr>
              <a:t>OLD CUSTOMERS WEALTH INSIGHTS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Mass customers make up the largest percentage of customers at 50%, followed by high net worth (26%) and affluent customers (24%).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The high net worth and affluent customer groups are nearly equal in size at 26% and 24% respectively.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The 50-59 age group represents the largest percentage of customers at 33%, followed by 40-49 (18%) and 60-69 (18%) age groups.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The 90+ age group represents the smallest percentage of customers at only 0.05% of the total count.</a:t>
            </a:r>
          </a:p>
          <a:p>
            <a:pPr>
              <a:lnSpc>
                <a:spcPct val="100000"/>
              </a:lnSpc>
            </a:pPr>
            <a:endParaRPr lang="en-US" sz="1100" b="1" dirty="0" smtClean="0">
              <a:latin typeface="+mn-lt"/>
              <a:ea typeface="+mn-ea"/>
              <a:cs typeface="+mn-cs"/>
              <a:sym typeface="Arial"/>
            </a:endParaRPr>
          </a:p>
          <a:p>
            <a:r>
              <a:rPr lang="en-US" sz="1100" b="1" dirty="0" smtClean="0">
                <a:latin typeface="+mn-lt"/>
                <a:ea typeface="+mn-ea"/>
                <a:cs typeface="+mn-cs"/>
                <a:sym typeface="Arial"/>
              </a:rPr>
              <a:t>NEW CUSTOMERS WEALTH INSIGHTS</a:t>
            </a:r>
            <a:r>
              <a:rPr lang="en-US" sz="1100" dirty="0" smtClean="0">
                <a:latin typeface="+mn-lt"/>
                <a:ea typeface="+mn-ea"/>
                <a:cs typeface="+mn-cs"/>
                <a:sym typeface="Arial"/>
              </a:rPr>
              <a:t>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ym typeface="Arial"/>
              </a:rPr>
              <a:t>Mass customers represent 50% of total customers, followed by high net worth (25%) and affluent customers (24%).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ym typeface="Arial"/>
              </a:rPr>
              <a:t>The high net worth and affluent customer groups are nearly equal in size at 25% and 24% respectively.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ym typeface="Arial"/>
              </a:rPr>
              <a:t>The 50-59 age group has the largest percentage of customers at 22%, followed by 60-69 (18%) and 30-39 (16%) age groups.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ym typeface="Arial"/>
              </a:rPr>
              <a:t>The 90+ age group represents the smallest percentage of customers at only 5% of the total count.</a:t>
            </a:r>
          </a:p>
          <a:p>
            <a:endParaRPr lang="en-US" sz="1000" dirty="0" smtClean="0">
              <a:latin typeface="+mn-lt"/>
              <a:ea typeface="+mn-ea"/>
              <a:cs typeface="+mn-cs"/>
              <a:sym typeface="Arial"/>
            </a:endParaRPr>
          </a:p>
          <a:p>
            <a:endParaRPr lang="en-US" sz="1000" dirty="0"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003799"/>
              </p:ext>
            </p:extLst>
          </p:nvPr>
        </p:nvGraphicFramePr>
        <p:xfrm>
          <a:off x="4808827" y="820525"/>
          <a:ext cx="4335173" cy="215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8574400"/>
              </p:ext>
            </p:extLst>
          </p:nvPr>
        </p:nvGraphicFramePr>
        <p:xfrm>
          <a:off x="4808826" y="2931900"/>
          <a:ext cx="4335173" cy="221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0917000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68961" y="820525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Customer </a:t>
            </a:r>
            <a:r>
              <a:rPr lang="en-US" smtClean="0"/>
              <a:t>States And Cars Distribution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68961" y="1223674"/>
            <a:ext cx="5334312" cy="4143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ea typeface="+mn-ea"/>
                <a:cs typeface="+mn-cs"/>
                <a:sym typeface="Arial"/>
              </a:rPr>
              <a:t>NSW has the highest count of customers who own a car in both the old and new customer data, followed by VIC and QLD.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ea typeface="+mn-ea"/>
                <a:cs typeface="+mn-cs"/>
                <a:sym typeface="Arial"/>
              </a:rPr>
              <a:t>The percentage of customers who own a car in each state is consistent in both the old and new customer data, with the majority of the customers owning a car in all three states, ranging from 58% to 62%.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ea typeface="+mn-ea"/>
                <a:cs typeface="+mn-cs"/>
                <a:sym typeface="Arial"/>
              </a:rPr>
              <a:t>QLD has a lower percentage of customers who own a car in the new customer data compared to the old customer data, with a decrease from 52% to 49%.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ea typeface="+mn-ea"/>
                <a:cs typeface="+mn-cs"/>
                <a:sym typeface="Arial"/>
              </a:rPr>
              <a:t>VIC has a slightly higher percentage of customers who own a car in the new customer data, with an increase from 49% to 51%.</a:t>
            </a:r>
          </a:p>
          <a:p>
            <a:endParaRPr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7315765"/>
              </p:ext>
            </p:extLst>
          </p:nvPr>
        </p:nvGraphicFramePr>
        <p:xfrm>
          <a:off x="5403273" y="2932329"/>
          <a:ext cx="3740727" cy="2211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583" y="820525"/>
            <a:ext cx="3618417" cy="216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7140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5112</TotalTime>
  <Words>1055</Words>
  <Application>Microsoft Office PowerPoint</Application>
  <PresentationFormat>On-screen Show (16:9)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Courier New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talal</dc:creator>
  <cp:lastModifiedBy>fast laptop</cp:lastModifiedBy>
  <cp:revision>57</cp:revision>
  <dcterms:modified xsi:type="dcterms:W3CDTF">2023-05-13T14:13:29Z</dcterms:modified>
</cp:coreProperties>
</file>