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bar, Talal (AS65)" initials="AT(" lastIdx="1" clrIdx="0">
    <p:extLst>
      <p:ext uri="{19B8F6BF-5375-455C-9EA6-DF929625EA0E}">
        <p15:presenceInfo xmlns:p15="http://schemas.microsoft.com/office/powerpoint/2012/main" userId="S-1-5-21-3588447096-1463914-869570945-25270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290C-0DA4-439B-AF9F-B756E8DC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92712-EEDD-4AAF-AA6F-7A053FCC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F4EE-3F74-4C88-913E-63525B5E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079D-EFAB-413B-AEFD-3056C5AE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72A1-D42B-40FF-ADE8-434B53C3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08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6BC7-525E-4926-BF63-8B9DCDC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D976C-7E26-4190-AEA2-62407D57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70-97A6-49A3-9D76-D99D0ACE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D9D7-0F4B-4325-89E8-D941F75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212E-C5F9-429A-B1EF-B3D0F96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123B4-9EDF-45E7-AEC8-8F5085B4C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2E8D-4CAD-4B34-BEF5-D5047537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C99E-0B03-459F-91C2-DAD6B264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B8E1-BA19-4995-856C-560272C7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1675-CC55-4A48-B8D2-BF4A62DF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9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D843-9AA2-4E6C-B651-47580850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F598-922A-4383-B5F5-DF4DC365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922A-AC0A-4D24-A604-1557B74F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D68E-0999-4A90-ADFD-6154416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3352-4C21-4F2A-B30C-699C288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0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CBB7-6E72-4EAB-8E12-09133509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7C5D1-47EC-4DC1-9225-9B59DD91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4719-E6E8-4CD6-97F0-30045A64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C9D3-994A-4BF0-A705-1A56B569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7528-5A6B-4C74-88DC-EF74DD42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4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38E1-CC4F-4562-A48A-D395A396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D1A7-6A59-4354-AC4E-F8894262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C3A98-1E47-4BE9-8160-3511EEC9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8E6E-0EFD-48C5-9475-E1A1A5AE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20DC-18F7-4DA4-9E3B-B66A21D9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5F67-5825-4CBD-B9C5-51C3B921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2F2B-D33A-48DF-AD4F-032A8076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EABD-3721-4FBA-B6E1-2C4754F2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78BFA-EDF3-4CDC-A454-BF4854B5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D6086-69F0-4D93-ADB9-15DB988E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0044D-ED7B-435C-B7E6-EB8FBFA1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A5EF5-85D9-4B3A-A642-811E87B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2D9EE-F168-4518-801A-7D997B33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48BCB-AA4A-43AF-9490-CB6BDBF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0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78D-B852-4DC4-9D59-2982BFD8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74927-E155-4F58-B934-6D4B94F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6DDB0-60EE-43AF-9AF9-87B8F2CB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D9371-F7DC-48CF-9B11-E6A7B236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36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553F8-F37F-443E-A041-325DE2C4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7DAB0-97D0-486D-903A-5B5F9B57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935B-5DE3-4A68-A899-6BAC37D8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04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A341-021B-41CF-B003-6C3FD1D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5770-80FE-4E1C-BE49-D62C88F6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AC0F5-35AA-4EAB-8471-2820E551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A436-082A-4A7E-BF60-C532823B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FBFF-CBAC-424F-ACEB-4896885D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99A6-C441-4573-83CB-4938EAC3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4B1F-3B16-418A-811C-3C8ADACA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63441-18F3-40FD-B1D9-0DB4AECD0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096E8-DDFD-4DEC-9D5C-874C2AD1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CBFE-C719-409F-8581-D86635EF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9F2D-A05C-4BC7-BC8A-2EEBF4AE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ACB7-2F8F-4DDD-93D8-43420FB6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1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180B4-4514-4C87-9FF5-641AD2C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CCD1-33B3-4E0B-8790-8334EB98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06C7-E26A-4BDE-8FA9-1A31DF55F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7FD1-DC5C-4C5F-92C0-23AD2BD0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CDE-D8B8-4FC0-9E18-1AFB3F15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77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640DA01-AC57-46BF-8435-2F9E1F4CE0E9}"/>
              </a:ext>
            </a:extLst>
          </p:cNvPr>
          <p:cNvSpPr/>
          <p:nvPr/>
        </p:nvSpPr>
        <p:spPr>
          <a:xfrm>
            <a:off x="2809750" y="359307"/>
            <a:ext cx="5813549" cy="9222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FD1061-F848-AF4A-B3F7-D5FDC6726722}"/>
              </a:ext>
            </a:extLst>
          </p:cNvPr>
          <p:cNvGrpSpPr>
            <a:grpSpLocks noChangeAspect="1"/>
          </p:cNvGrpSpPr>
          <p:nvPr/>
        </p:nvGrpSpPr>
        <p:grpSpPr>
          <a:xfrm>
            <a:off x="4311674" y="1617105"/>
            <a:ext cx="791110" cy="926174"/>
            <a:chOff x="4951152" y="4337994"/>
            <a:chExt cx="1468832" cy="1934907"/>
          </a:xfrm>
        </p:grpSpPr>
        <p:pic>
          <p:nvPicPr>
            <p:cNvPr id="9" name="Graphic 14">
              <a:extLst>
                <a:ext uri="{FF2B5EF4-FFF2-40B4-BE49-F238E27FC236}">
                  <a16:creationId xmlns:a16="http://schemas.microsoft.com/office/drawing/2014/main" id="{B9078D31-53A1-BE4E-A5F4-B5564777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1152" y="4337994"/>
              <a:ext cx="1468832" cy="1115568"/>
            </a:xfrm>
            <a:prstGeom prst="rect">
              <a:avLst/>
            </a:prstGeom>
          </p:spPr>
        </p:pic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3D82904D-CDA5-6249-9330-4590687F1E56}"/>
                </a:ext>
              </a:extLst>
            </p:cNvPr>
            <p:cNvSpPr txBox="1"/>
            <p:nvPr/>
          </p:nvSpPr>
          <p:spPr>
            <a:xfrm>
              <a:off x="5173099" y="5437015"/>
              <a:ext cx="1205978" cy="835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Stream </a:t>
              </a:r>
            </a:p>
            <a:p>
              <a:r>
                <a:rPr lang="en-US" sz="1000" dirty="0"/>
                <a:t>Analytics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F86B23-6210-6244-B252-D8887B6743FA}"/>
              </a:ext>
            </a:extLst>
          </p:cNvPr>
          <p:cNvGrpSpPr/>
          <p:nvPr/>
        </p:nvGrpSpPr>
        <p:grpSpPr>
          <a:xfrm>
            <a:off x="7495552" y="1617105"/>
            <a:ext cx="723275" cy="933407"/>
            <a:chOff x="2606786" y="2446931"/>
            <a:chExt cx="1623852" cy="1950018"/>
          </a:xfrm>
        </p:grpSpPr>
        <p:pic>
          <p:nvPicPr>
            <p:cNvPr id="12" name="Graphic 20">
              <a:extLst>
                <a:ext uri="{FF2B5EF4-FFF2-40B4-BE49-F238E27FC236}">
                  <a16:creationId xmlns:a16="http://schemas.microsoft.com/office/drawing/2014/main" id="{8F00BF27-638E-C446-97B7-DABD9D742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5998" y="2446931"/>
              <a:ext cx="1134601" cy="111600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DC7142A-9C47-8F40-8F92-4896635989C5}"/>
                </a:ext>
              </a:extLst>
            </p:cNvPr>
            <p:cNvSpPr txBox="1"/>
            <p:nvPr/>
          </p:nvSpPr>
          <p:spPr>
            <a:xfrm>
              <a:off x="2606786" y="3561063"/>
              <a:ext cx="1623852" cy="835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 Lake </a:t>
              </a:r>
            </a:p>
            <a:p>
              <a:r>
                <a:rPr lang="en-US" sz="1000" dirty="0"/>
                <a:t>Analytics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2438A-4950-DA4E-987D-4C4E0A7E659C}"/>
              </a:ext>
            </a:extLst>
          </p:cNvPr>
          <p:cNvGrpSpPr/>
          <p:nvPr/>
        </p:nvGrpSpPr>
        <p:grpSpPr>
          <a:xfrm>
            <a:off x="5933344" y="1644486"/>
            <a:ext cx="891591" cy="883542"/>
            <a:chOff x="285291" y="4337564"/>
            <a:chExt cx="2547663" cy="2046929"/>
          </a:xfrm>
        </p:grpSpPr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2B133FC5-AB52-2041-838F-7847F270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621" y="4337564"/>
              <a:ext cx="1393384" cy="1114707"/>
            </a:xfrm>
            <a:prstGeom prst="rect">
              <a:avLst/>
            </a:prstGeom>
          </p:spPr>
        </p:pic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E6EAC6B5-4CA1-D641-80EF-B0CB0DD652C8}"/>
                </a:ext>
              </a:extLst>
            </p:cNvPr>
            <p:cNvSpPr txBox="1"/>
            <p:nvPr/>
          </p:nvSpPr>
          <p:spPr>
            <a:xfrm>
              <a:off x="285291" y="5457546"/>
              <a:ext cx="2547663" cy="926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Data Lake </a:t>
              </a:r>
            </a:p>
            <a:p>
              <a:pPr algn="ctr"/>
              <a:r>
                <a:rPr lang="en-US" sz="1000" dirty="0"/>
                <a:t>Storage Gen1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2767C-15E2-6E4D-86B5-ECFEF680CE04}"/>
              </a:ext>
            </a:extLst>
          </p:cNvPr>
          <p:cNvGrpSpPr/>
          <p:nvPr/>
        </p:nvGrpSpPr>
        <p:grpSpPr>
          <a:xfrm>
            <a:off x="2304385" y="1617111"/>
            <a:ext cx="590226" cy="780205"/>
            <a:chOff x="7139366" y="4337994"/>
            <a:chExt cx="1191954" cy="1629957"/>
          </a:xfrm>
        </p:grpSpPr>
        <p:pic>
          <p:nvPicPr>
            <p:cNvPr id="18" name="Graphic 8">
              <a:extLst>
                <a:ext uri="{FF2B5EF4-FFF2-40B4-BE49-F238E27FC236}">
                  <a16:creationId xmlns:a16="http://schemas.microsoft.com/office/drawing/2014/main" id="{09B9FE30-4A30-EF42-ACE7-732E30FCF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28115" y="4337994"/>
              <a:ext cx="1097280" cy="1115568"/>
            </a:xfrm>
            <a:prstGeom prst="rect">
              <a:avLst/>
            </a:prstGeom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2A58BA70-2A61-2C40-915F-D9CA2F04A198}"/>
                </a:ext>
              </a:extLst>
            </p:cNvPr>
            <p:cNvSpPr txBox="1"/>
            <p:nvPr/>
          </p:nvSpPr>
          <p:spPr>
            <a:xfrm>
              <a:off x="7139366" y="5453561"/>
              <a:ext cx="1191954" cy="5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IoT Hub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599EF8-091F-8845-8491-A2DF90460288}"/>
              </a:ext>
            </a:extLst>
          </p:cNvPr>
          <p:cNvGrpSpPr/>
          <p:nvPr/>
        </p:nvGrpSpPr>
        <p:grpSpPr>
          <a:xfrm>
            <a:off x="3409856" y="415217"/>
            <a:ext cx="639919" cy="935585"/>
            <a:chOff x="5702584" y="2443331"/>
            <a:chExt cx="1388255" cy="1956170"/>
          </a:xfrm>
        </p:grpSpPr>
        <p:pic>
          <p:nvPicPr>
            <p:cNvPr id="21" name="Graphic 26">
              <a:extLst>
                <a:ext uri="{FF2B5EF4-FFF2-40B4-BE49-F238E27FC236}">
                  <a16:creationId xmlns:a16="http://schemas.microsoft.com/office/drawing/2014/main" id="{50BFE0EF-9EAC-D344-9823-8C1B1B83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4943" y="2443331"/>
              <a:ext cx="1268880" cy="1119600"/>
            </a:xfrm>
            <a:prstGeom prst="rect">
              <a:avLst/>
            </a:prstGeom>
          </p:spPr>
        </p:pic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1A7F23D6-90A3-0148-B335-48AB7A7A89BC}"/>
                </a:ext>
              </a:extLst>
            </p:cNvPr>
            <p:cNvSpPr txBox="1"/>
            <p:nvPr/>
          </p:nvSpPr>
          <p:spPr>
            <a:xfrm>
              <a:off x="5702584" y="3562930"/>
              <a:ext cx="1388255" cy="836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Azure </a:t>
              </a:r>
            </a:p>
            <a:p>
              <a:pPr algn="ctr"/>
              <a:r>
                <a:rPr lang="en-US" sz="1000" dirty="0"/>
                <a:t>Function</a:t>
              </a:r>
            </a:p>
          </p:txBody>
        </p:sp>
      </p:grpSp>
      <p:sp>
        <p:nvSpPr>
          <p:cNvPr id="23" name="AutoShape 2" descr="Image result for cosmos db">
            <a:extLst>
              <a:ext uri="{FF2B5EF4-FFF2-40B4-BE49-F238E27FC236}">
                <a16:creationId xmlns:a16="http://schemas.microsoft.com/office/drawing/2014/main" id="{6539A569-D0E4-4AB6-B323-B76A4C76FC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5724" y="2438138"/>
            <a:ext cx="186907" cy="1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0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E24571-FBF3-4007-B17D-8CE3B1EED71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2891682" y="1884097"/>
            <a:ext cx="1419992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BADB12-49AA-49E9-85CA-4761D9D542D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102784" y="1884097"/>
            <a:ext cx="1032255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D693D47-3751-4F26-8F66-A4FBBBF068B3}"/>
              </a:ext>
            </a:extLst>
          </p:cNvPr>
          <p:cNvCxnSpPr>
            <a:cxnSpLocks/>
            <a:stCxn id="9" idx="0"/>
            <a:endCxn id="21" idx="3"/>
          </p:cNvCxnSpPr>
          <p:nvPr/>
        </p:nvCxnSpPr>
        <p:spPr>
          <a:xfrm rot="16200000" flipV="1">
            <a:off x="3886763" y="796638"/>
            <a:ext cx="934150" cy="706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5DAA36F-0C8C-4526-BFCB-A3C970248B70}"/>
              </a:ext>
            </a:extLst>
          </p:cNvPr>
          <p:cNvSpPr txBox="1"/>
          <p:nvPr/>
        </p:nvSpPr>
        <p:spPr>
          <a:xfrm>
            <a:off x="9571992" y="323850"/>
            <a:ext cx="2400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AU" b="1" dirty="0"/>
              <a:t>Core Systems: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err="1"/>
              <a:t>MxChip</a:t>
            </a: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IoT Hub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Stream Analytics</a:t>
            </a:r>
          </a:p>
          <a:p>
            <a:r>
              <a:rPr lang="en-AU" b="1" dirty="0"/>
              <a:t>Sub System/Services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Lake Stg (Cold)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Lake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Azure Function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EA8D4F-1299-4693-8E7C-25A161A34E62}"/>
              </a:ext>
            </a:extLst>
          </p:cNvPr>
          <p:cNvGrpSpPr/>
          <p:nvPr/>
        </p:nvGrpSpPr>
        <p:grpSpPr>
          <a:xfrm>
            <a:off x="511325" y="1056084"/>
            <a:ext cx="1042272" cy="1656025"/>
            <a:chOff x="255954" y="1105032"/>
            <a:chExt cx="1005182" cy="1656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85225F-E430-496B-B808-E642E795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" y="1105032"/>
              <a:ext cx="898941" cy="1374967"/>
            </a:xfrm>
            <a:prstGeom prst="rect">
              <a:avLst/>
            </a:prstGeom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31180F82-CC3A-4143-8277-3687309903EC}"/>
                </a:ext>
              </a:extLst>
            </p:cNvPr>
            <p:cNvSpPr txBox="1"/>
            <p:nvPr/>
          </p:nvSpPr>
          <p:spPr>
            <a:xfrm>
              <a:off x="255954" y="2514836"/>
              <a:ext cx="1005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Weather Station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3F4601-ECAF-4F33-9907-48C8860F0373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rot="10800000" flipV="1">
            <a:off x="2620009" y="682955"/>
            <a:ext cx="795544" cy="9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DD3F1921-E508-4743-96A7-B745A41DF933}"/>
              </a:ext>
            </a:extLst>
          </p:cNvPr>
          <p:cNvSpPr txBox="1"/>
          <p:nvPr/>
        </p:nvSpPr>
        <p:spPr>
          <a:xfrm>
            <a:off x="5426220" y="4378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Actions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DEF8C-E508-421B-BB4D-42DAFA202E55}"/>
              </a:ext>
            </a:extLst>
          </p:cNvPr>
          <p:cNvSpPr/>
          <p:nvPr/>
        </p:nvSpPr>
        <p:spPr>
          <a:xfrm>
            <a:off x="2809750" y="1397656"/>
            <a:ext cx="5813549" cy="167409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546A366A-BE8A-4531-86F1-ABC97DABC676}"/>
              </a:ext>
            </a:extLst>
          </p:cNvPr>
          <p:cNvSpPr txBox="1"/>
          <p:nvPr/>
        </p:nvSpPr>
        <p:spPr>
          <a:xfrm>
            <a:off x="4649778" y="3097388"/>
            <a:ext cx="2133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Stream Processing &amp; Data Insights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70E586-F588-4751-BDC7-78333DCFBD3D}"/>
              </a:ext>
            </a:extLst>
          </p:cNvPr>
          <p:cNvSpPr/>
          <p:nvPr/>
        </p:nvSpPr>
        <p:spPr>
          <a:xfrm>
            <a:off x="533358" y="359306"/>
            <a:ext cx="1911673" cy="27124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TextBox 11">
            <a:extLst>
              <a:ext uri="{FF2B5EF4-FFF2-40B4-BE49-F238E27FC236}">
                <a16:creationId xmlns:a16="http://schemas.microsoft.com/office/drawing/2014/main" id="{B85E09C4-CBD6-45A3-B5D1-C496B1A29DE0}"/>
              </a:ext>
            </a:extLst>
          </p:cNvPr>
          <p:cNvSpPr txBox="1"/>
          <p:nvPr/>
        </p:nvSpPr>
        <p:spPr>
          <a:xfrm rot="16200000">
            <a:off x="-215960" y="157070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MxChip IoT Device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E606E6-6C9C-4792-B312-91F8A3EBFE7E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622674" y="1884201"/>
            <a:ext cx="1001695" cy="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5C8DE8AE-41FC-42B1-97DE-5905D145E9CD}"/>
              </a:ext>
            </a:extLst>
          </p:cNvPr>
          <p:cNvCxnSpPr>
            <a:cxnSpLocks/>
          </p:cNvCxnSpPr>
          <p:nvPr/>
        </p:nvCxnSpPr>
        <p:spPr>
          <a:xfrm flipV="1">
            <a:off x="1617924" y="1869402"/>
            <a:ext cx="65262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1EA782-9DA0-431D-8F26-9B858435C721}"/>
              </a:ext>
            </a:extLst>
          </p:cNvPr>
          <p:cNvSpPr txBox="1"/>
          <p:nvPr/>
        </p:nvSpPr>
        <p:spPr>
          <a:xfrm>
            <a:off x="246987" y="3688856"/>
            <a:ext cx="11142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Sub system Selection (Reason):</a:t>
            </a:r>
          </a:p>
          <a:p>
            <a:pPr marL="342900" indent="-342900">
              <a:buAutoNum type="arabicPeriod"/>
            </a:pPr>
            <a:r>
              <a:rPr lang="en-AU" dirty="0"/>
              <a:t>Data Lake Stg (DLS): The scenario required to store telemetry data for long term with ability to perform cold storage data analytics thru U-SQL queries which will require more read requests. DLS; although more expensive then blob, but it complies with Contoso Energy </a:t>
            </a:r>
            <a:r>
              <a:rPr lang="en-AU" dirty="0" err="1"/>
              <a:t>PoV</a:t>
            </a:r>
            <a:r>
              <a:rPr lang="en-AU" dirty="0"/>
              <a:t> requirements.</a:t>
            </a:r>
          </a:p>
          <a:p>
            <a:pPr marL="342900" indent="-342900">
              <a:buAutoNum type="arabicPeriod"/>
            </a:pPr>
            <a:r>
              <a:rPr lang="en-AU" dirty="0"/>
              <a:t>Data Lake Analytics(DLA) will facilitate on demand analytics, transform &amp; extract valuable insights from weather station data from DLS through queries. DLA provide scalable, easy to develop and simple yet powerful U SQL query option.</a:t>
            </a:r>
          </a:p>
          <a:p>
            <a:pPr marL="342900" indent="-342900">
              <a:buAutoNum type="arabicPeriod"/>
            </a:pPr>
            <a:r>
              <a:rPr lang="en-AU" dirty="0"/>
              <a:t>Azure Function will trigger alert (on MxChip RGB) &amp; action if the windspeed exceeds safe limits with device twin update</a:t>
            </a:r>
          </a:p>
        </p:txBody>
      </p:sp>
    </p:spTree>
    <p:extLst>
      <p:ext uri="{BB962C8B-B14F-4D97-AF65-F5344CB8AC3E}">
        <p14:creationId xmlns:p14="http://schemas.microsoft.com/office/powerpoint/2010/main" val="96870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168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Akbar, Talal (AS65)</dc:creator>
  <cp:lastModifiedBy>Akbar, Talal (AS65)</cp:lastModifiedBy>
  <cp:revision>38</cp:revision>
  <dcterms:created xsi:type="dcterms:W3CDTF">2019-11-15T05:00:23Z</dcterms:created>
  <dcterms:modified xsi:type="dcterms:W3CDTF">2019-11-19T06:39:44Z</dcterms:modified>
</cp:coreProperties>
</file>