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bar, Talal (AS65)" initials="AT(" lastIdx="1" clrIdx="0">
    <p:extLst>
      <p:ext uri="{19B8F6BF-5375-455C-9EA6-DF929625EA0E}">
        <p15:presenceInfo xmlns:p15="http://schemas.microsoft.com/office/powerpoint/2012/main" userId="S-1-5-21-3588447096-1463914-869570945-25270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290C-0DA4-439B-AF9F-B756E8DC7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92712-EEDD-4AAF-AA6F-7A053FCCE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0F4EE-3F74-4C88-913E-63525B5E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F079D-EFAB-413B-AEFD-3056C5AE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172A1-D42B-40FF-ADE8-434B53C3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08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6BC7-525E-4926-BF63-8B9DCDCF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D976C-7E26-4190-AEA2-62407D572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5E70-97A6-49A3-9D76-D99D0ACE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D9D7-0F4B-4325-89E8-D941F757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212E-C5F9-429A-B1EF-B3D0F96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4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123B4-9EDF-45E7-AEC8-8F5085B4C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C2E8D-4CAD-4B34-BEF5-D50475370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0C99E-0B03-459F-91C2-DAD6B264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CB8E1-BA19-4995-856C-560272C7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41675-CC55-4A48-B8D2-BF4A62DF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9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D843-9AA2-4E6C-B651-47580850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F598-922A-4383-B5F5-DF4DC3658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8922A-AC0A-4D24-A604-1557B74F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DD68E-0999-4A90-ADFD-61544166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73352-4C21-4F2A-B30C-699C2889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0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CBB7-6E72-4EAB-8E12-09133509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7C5D1-47EC-4DC1-9225-9B59DD914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54719-E6E8-4CD6-97F0-30045A64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EC9D3-994A-4BF0-A705-1A56B569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B7528-5A6B-4C74-88DC-EF74DD42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044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38E1-CC4F-4562-A48A-D395A396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D1A7-6A59-4354-AC4E-F8894262E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C3A98-1E47-4BE9-8160-3511EEC9C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D8E6E-0EFD-48C5-9475-E1A1A5AE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220DC-18F7-4DA4-9E3B-B66A21D9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25F67-5825-4CBD-B9C5-51C3B921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29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2F2B-D33A-48DF-AD4F-032A8076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FEABD-3721-4FBA-B6E1-2C4754F28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78BFA-EDF3-4CDC-A454-BF4854B57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D6086-69F0-4D93-ADB9-15DB988EC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0044D-ED7B-435C-B7E6-EB8FBFA12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A5EF5-85D9-4B3A-A642-811E87BC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2D9EE-F168-4518-801A-7D997B33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48BCB-AA4A-43AF-9490-CB6BDBF8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05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78D-B852-4DC4-9D59-2982BFD8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74927-E155-4F58-B934-6D4B94FE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6DDB0-60EE-43AF-9AF9-87B8F2CB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D9371-F7DC-48CF-9B11-E6A7B236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836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553F8-F37F-443E-A041-325DE2C4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7DAB0-97D0-486D-903A-5B5F9B57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B935B-5DE3-4A68-A899-6BAC37D8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04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A341-021B-41CF-B003-6C3FD1D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A5770-80FE-4E1C-BE49-D62C88F66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AC0F5-35AA-4EAB-8471-2820E551C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DA436-082A-4A7E-BF60-C532823B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5FBFF-CBAC-424F-ACEB-4896885D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99A6-C441-4573-83CB-4938EAC3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62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4B1F-3B16-418A-811C-3C8ADACA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63441-18F3-40FD-B1D9-0DB4AECD0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096E8-DDFD-4DEC-9D5C-874C2AD15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6CBFE-C719-409F-8581-D86635EF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8A5D-8FFF-4AC3-AC77-DBADCE4A7C89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9F2D-A05C-4BC7-BC8A-2EEBF4AE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2ACB7-2F8F-4DDD-93D8-43420FB6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10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180B4-4514-4C87-9FF5-641AD2C2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7CCD1-33B3-4E0B-8790-8334EB98E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906C7-E26A-4BDE-8FA9-1A31DF55F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8A5D-8FFF-4AC3-AC77-DBADCE4A7C89}" type="datetimeFigureOut">
              <a:rPr lang="en-AU" smtClean="0"/>
              <a:t>22/11/2019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7FD1-DC5C-4C5F-92C0-23AD2BD0E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3CDE-D8B8-4FC0-9E18-1AFB3F150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A5306-9EEA-46EE-8F99-DA631C02BF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777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640DA01-AC57-46BF-8435-2F9E1F4CE0E9}"/>
              </a:ext>
            </a:extLst>
          </p:cNvPr>
          <p:cNvSpPr/>
          <p:nvPr/>
        </p:nvSpPr>
        <p:spPr>
          <a:xfrm>
            <a:off x="9420613" y="1332431"/>
            <a:ext cx="1735516" cy="38855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FD1061-F848-AF4A-B3F7-D5FDC6726722}"/>
              </a:ext>
            </a:extLst>
          </p:cNvPr>
          <p:cNvGrpSpPr>
            <a:grpSpLocks noChangeAspect="1"/>
          </p:cNvGrpSpPr>
          <p:nvPr/>
        </p:nvGrpSpPr>
        <p:grpSpPr>
          <a:xfrm>
            <a:off x="4907293" y="2590229"/>
            <a:ext cx="791110" cy="926174"/>
            <a:chOff x="4951152" y="4337994"/>
            <a:chExt cx="1468832" cy="1934907"/>
          </a:xfrm>
        </p:grpSpPr>
        <p:pic>
          <p:nvPicPr>
            <p:cNvPr id="9" name="Graphic 14">
              <a:extLst>
                <a:ext uri="{FF2B5EF4-FFF2-40B4-BE49-F238E27FC236}">
                  <a16:creationId xmlns:a16="http://schemas.microsoft.com/office/drawing/2014/main" id="{B9078D31-53A1-BE4E-A5F4-B5564777B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51152" y="4337994"/>
              <a:ext cx="1468832" cy="1115568"/>
            </a:xfrm>
            <a:prstGeom prst="rect">
              <a:avLst/>
            </a:prstGeom>
          </p:spPr>
        </p:pic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3D82904D-CDA5-6249-9330-4590687F1E56}"/>
                </a:ext>
              </a:extLst>
            </p:cNvPr>
            <p:cNvSpPr txBox="1"/>
            <p:nvPr/>
          </p:nvSpPr>
          <p:spPr>
            <a:xfrm>
              <a:off x="5173099" y="5437015"/>
              <a:ext cx="1205978" cy="835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Stream </a:t>
              </a:r>
            </a:p>
            <a:p>
              <a:r>
                <a:rPr lang="en-US" sz="1000" dirty="0"/>
                <a:t>Analytics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F86B23-6210-6244-B252-D8887B6743FA}"/>
              </a:ext>
            </a:extLst>
          </p:cNvPr>
          <p:cNvGrpSpPr/>
          <p:nvPr/>
        </p:nvGrpSpPr>
        <p:grpSpPr>
          <a:xfrm>
            <a:off x="8091171" y="2590229"/>
            <a:ext cx="723275" cy="933407"/>
            <a:chOff x="2606786" y="2446931"/>
            <a:chExt cx="1623852" cy="1950018"/>
          </a:xfrm>
        </p:grpSpPr>
        <p:pic>
          <p:nvPicPr>
            <p:cNvPr id="12" name="Graphic 20">
              <a:extLst>
                <a:ext uri="{FF2B5EF4-FFF2-40B4-BE49-F238E27FC236}">
                  <a16:creationId xmlns:a16="http://schemas.microsoft.com/office/drawing/2014/main" id="{8F00BF27-638E-C446-97B7-DABD9D742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95998" y="2446931"/>
              <a:ext cx="1134601" cy="1116000"/>
            </a:xfrm>
            <a:prstGeom prst="rect">
              <a:avLst/>
            </a:prstGeom>
          </p:spPr>
        </p:pic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ADC7142A-9C47-8F40-8F92-4896635989C5}"/>
                </a:ext>
              </a:extLst>
            </p:cNvPr>
            <p:cNvSpPr txBox="1"/>
            <p:nvPr/>
          </p:nvSpPr>
          <p:spPr>
            <a:xfrm>
              <a:off x="2606786" y="3561063"/>
              <a:ext cx="1623852" cy="835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Data Lake </a:t>
              </a:r>
            </a:p>
            <a:p>
              <a:r>
                <a:rPr lang="en-US" sz="1000" dirty="0"/>
                <a:t>Analytics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62438A-4950-DA4E-987D-4C4E0A7E659C}"/>
              </a:ext>
            </a:extLst>
          </p:cNvPr>
          <p:cNvGrpSpPr/>
          <p:nvPr/>
        </p:nvGrpSpPr>
        <p:grpSpPr>
          <a:xfrm>
            <a:off x="6528963" y="2617610"/>
            <a:ext cx="891591" cy="883542"/>
            <a:chOff x="285291" y="4337564"/>
            <a:chExt cx="2547663" cy="2046929"/>
          </a:xfrm>
        </p:grpSpPr>
        <p:pic>
          <p:nvPicPr>
            <p:cNvPr id="15" name="Graphic 22">
              <a:extLst>
                <a:ext uri="{FF2B5EF4-FFF2-40B4-BE49-F238E27FC236}">
                  <a16:creationId xmlns:a16="http://schemas.microsoft.com/office/drawing/2014/main" id="{2B133FC5-AB52-2041-838F-7847F270F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1621" y="4337564"/>
              <a:ext cx="1393384" cy="1114707"/>
            </a:xfrm>
            <a:prstGeom prst="rect">
              <a:avLst/>
            </a:prstGeom>
          </p:spPr>
        </p:pic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E6EAC6B5-4CA1-D641-80EF-B0CB0DD652C8}"/>
                </a:ext>
              </a:extLst>
            </p:cNvPr>
            <p:cNvSpPr txBox="1"/>
            <p:nvPr/>
          </p:nvSpPr>
          <p:spPr>
            <a:xfrm>
              <a:off x="285291" y="5457546"/>
              <a:ext cx="2547663" cy="926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Data Lake </a:t>
              </a:r>
            </a:p>
            <a:p>
              <a:pPr algn="ctr"/>
              <a:r>
                <a:rPr lang="en-US" sz="1000" dirty="0"/>
                <a:t>Storage Gen1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22767C-15E2-6E4D-86B5-ECFEF680CE04}"/>
              </a:ext>
            </a:extLst>
          </p:cNvPr>
          <p:cNvGrpSpPr/>
          <p:nvPr/>
        </p:nvGrpSpPr>
        <p:grpSpPr>
          <a:xfrm>
            <a:off x="2916782" y="2590235"/>
            <a:ext cx="590226" cy="780205"/>
            <a:chOff x="7139366" y="4337994"/>
            <a:chExt cx="1191954" cy="1629957"/>
          </a:xfrm>
        </p:grpSpPr>
        <p:pic>
          <p:nvPicPr>
            <p:cNvPr id="18" name="Graphic 8">
              <a:extLst>
                <a:ext uri="{FF2B5EF4-FFF2-40B4-BE49-F238E27FC236}">
                  <a16:creationId xmlns:a16="http://schemas.microsoft.com/office/drawing/2014/main" id="{09B9FE30-4A30-EF42-ACE7-732E30FCF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28115" y="4337994"/>
              <a:ext cx="1097280" cy="1115568"/>
            </a:xfrm>
            <a:prstGeom prst="rect">
              <a:avLst/>
            </a:prstGeom>
          </p:spPr>
        </p:pic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2A58BA70-2A61-2C40-915F-D9CA2F04A198}"/>
                </a:ext>
              </a:extLst>
            </p:cNvPr>
            <p:cNvSpPr txBox="1"/>
            <p:nvPr/>
          </p:nvSpPr>
          <p:spPr>
            <a:xfrm>
              <a:off x="7139366" y="5453561"/>
              <a:ext cx="1191954" cy="514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IoT Hub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599EF8-091F-8845-8491-A2DF90460288}"/>
              </a:ext>
            </a:extLst>
          </p:cNvPr>
          <p:cNvGrpSpPr/>
          <p:nvPr/>
        </p:nvGrpSpPr>
        <p:grpSpPr>
          <a:xfrm>
            <a:off x="9874782" y="2561176"/>
            <a:ext cx="639919" cy="935585"/>
            <a:chOff x="5702584" y="2443331"/>
            <a:chExt cx="1388255" cy="1956170"/>
          </a:xfrm>
        </p:grpSpPr>
        <p:pic>
          <p:nvPicPr>
            <p:cNvPr id="21" name="Graphic 26">
              <a:extLst>
                <a:ext uri="{FF2B5EF4-FFF2-40B4-BE49-F238E27FC236}">
                  <a16:creationId xmlns:a16="http://schemas.microsoft.com/office/drawing/2014/main" id="{50BFE0EF-9EAC-D344-9823-8C1B1B83B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14943" y="2443331"/>
              <a:ext cx="1268880" cy="1119600"/>
            </a:xfrm>
            <a:prstGeom prst="rect">
              <a:avLst/>
            </a:prstGeom>
          </p:spPr>
        </p:pic>
        <p:sp>
          <p:nvSpPr>
            <p:cNvPr id="22" name="TextBox 29">
              <a:extLst>
                <a:ext uri="{FF2B5EF4-FFF2-40B4-BE49-F238E27FC236}">
                  <a16:creationId xmlns:a16="http://schemas.microsoft.com/office/drawing/2014/main" id="{1A7F23D6-90A3-0148-B335-48AB7A7A89BC}"/>
                </a:ext>
              </a:extLst>
            </p:cNvPr>
            <p:cNvSpPr txBox="1"/>
            <p:nvPr/>
          </p:nvSpPr>
          <p:spPr>
            <a:xfrm>
              <a:off x="5702584" y="3562930"/>
              <a:ext cx="1388255" cy="836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Azure </a:t>
              </a:r>
            </a:p>
            <a:p>
              <a:pPr algn="ctr"/>
              <a:r>
                <a:rPr lang="en-US" sz="1000" dirty="0"/>
                <a:t>Function</a:t>
              </a:r>
            </a:p>
          </p:txBody>
        </p:sp>
      </p:grpSp>
      <p:sp>
        <p:nvSpPr>
          <p:cNvPr id="23" name="AutoShape 2" descr="Image result for cosmos db">
            <a:extLst>
              <a:ext uri="{FF2B5EF4-FFF2-40B4-BE49-F238E27FC236}">
                <a16:creationId xmlns:a16="http://schemas.microsoft.com/office/drawing/2014/main" id="{6539A569-D0E4-4AB6-B323-B76A4C76FC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1343" y="3411262"/>
            <a:ext cx="186907" cy="14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sz="10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E24571-FBF3-4007-B17D-8CE3B1EED711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3504074" y="2857221"/>
            <a:ext cx="1403219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BADB12-49AA-49E9-85CA-4761D9D542D9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5698403" y="2857221"/>
            <a:ext cx="1032255" cy="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D693D47-3751-4F26-8F66-A4FBBBF068B3}"/>
              </a:ext>
            </a:extLst>
          </p:cNvPr>
          <p:cNvCxnSpPr>
            <a:cxnSpLocks/>
            <a:stCxn id="21" idx="3"/>
            <a:endCxn id="18" idx="0"/>
          </p:cNvCxnSpPr>
          <p:nvPr/>
        </p:nvCxnSpPr>
        <p:spPr>
          <a:xfrm flipH="1" flipV="1">
            <a:off x="3232401" y="2590235"/>
            <a:ext cx="7232971" cy="238679"/>
          </a:xfrm>
          <a:prstGeom prst="bentConnector4">
            <a:avLst>
              <a:gd name="adj1" fmla="val -3161"/>
              <a:gd name="adj2" fmla="val 485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5EA8D4F-1299-4693-8E7C-25A161A34E62}"/>
              </a:ext>
            </a:extLst>
          </p:cNvPr>
          <p:cNvGrpSpPr/>
          <p:nvPr/>
        </p:nvGrpSpPr>
        <p:grpSpPr>
          <a:xfrm>
            <a:off x="1176313" y="1619165"/>
            <a:ext cx="1042272" cy="1656025"/>
            <a:chOff x="255954" y="1105032"/>
            <a:chExt cx="1005182" cy="16560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485225F-E430-496B-B808-E642E795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18" y="1105032"/>
              <a:ext cx="898941" cy="1374967"/>
            </a:xfrm>
            <a:prstGeom prst="rect">
              <a:avLst/>
            </a:prstGeom>
          </p:spPr>
        </p:pic>
        <p:sp>
          <p:nvSpPr>
            <p:cNvPr id="39" name="TextBox 11">
              <a:extLst>
                <a:ext uri="{FF2B5EF4-FFF2-40B4-BE49-F238E27FC236}">
                  <a16:creationId xmlns:a16="http://schemas.microsoft.com/office/drawing/2014/main" id="{31180F82-CC3A-4143-8277-3687309903EC}"/>
                </a:ext>
              </a:extLst>
            </p:cNvPr>
            <p:cNvSpPr txBox="1"/>
            <p:nvPr/>
          </p:nvSpPr>
          <p:spPr>
            <a:xfrm>
              <a:off x="255954" y="2514836"/>
              <a:ext cx="10051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Weather Station</a:t>
              </a:r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83F4601-ECAF-4F33-9907-48C8860F0373}"/>
              </a:ext>
            </a:extLst>
          </p:cNvPr>
          <p:cNvCxnSpPr>
            <a:cxnSpLocks/>
            <a:stCxn id="9" idx="0"/>
            <a:endCxn id="21" idx="0"/>
          </p:cNvCxnSpPr>
          <p:nvPr/>
        </p:nvCxnSpPr>
        <p:spPr>
          <a:xfrm rot="5400000" flipH="1" flipV="1">
            <a:off x="7723361" y="140664"/>
            <a:ext cx="29053" cy="4870078"/>
          </a:xfrm>
          <a:prstGeom prst="bentConnector3">
            <a:avLst>
              <a:gd name="adj1" fmla="val 1666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1">
            <a:extLst>
              <a:ext uri="{FF2B5EF4-FFF2-40B4-BE49-F238E27FC236}">
                <a16:creationId xmlns:a16="http://schemas.microsoft.com/office/drawing/2014/main" id="{DD3F1921-E508-4743-96A7-B745A41DF933}"/>
              </a:ext>
            </a:extLst>
          </p:cNvPr>
          <p:cNvSpPr txBox="1"/>
          <p:nvPr/>
        </p:nvSpPr>
        <p:spPr>
          <a:xfrm>
            <a:off x="9998067" y="1014182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Actions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6DEF8C-E508-421B-BB4D-42DAFA202E55}"/>
              </a:ext>
            </a:extLst>
          </p:cNvPr>
          <p:cNvSpPr/>
          <p:nvPr/>
        </p:nvSpPr>
        <p:spPr>
          <a:xfrm>
            <a:off x="3405369" y="1332430"/>
            <a:ext cx="5813549" cy="388552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3" name="TextBox 11">
            <a:extLst>
              <a:ext uri="{FF2B5EF4-FFF2-40B4-BE49-F238E27FC236}">
                <a16:creationId xmlns:a16="http://schemas.microsoft.com/office/drawing/2014/main" id="{546A366A-BE8A-4531-86F1-ABC97DABC676}"/>
              </a:ext>
            </a:extLst>
          </p:cNvPr>
          <p:cNvSpPr txBox="1"/>
          <p:nvPr/>
        </p:nvSpPr>
        <p:spPr>
          <a:xfrm>
            <a:off x="5084801" y="1013225"/>
            <a:ext cx="2133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Stream Processing &amp; Data Insights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70E586-F588-4751-BDC7-78333DCFBD3D}"/>
              </a:ext>
            </a:extLst>
          </p:cNvPr>
          <p:cNvSpPr/>
          <p:nvPr/>
        </p:nvSpPr>
        <p:spPr>
          <a:xfrm>
            <a:off x="1128977" y="1332430"/>
            <a:ext cx="1911673" cy="388552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5" name="TextBox 11">
            <a:extLst>
              <a:ext uri="{FF2B5EF4-FFF2-40B4-BE49-F238E27FC236}">
                <a16:creationId xmlns:a16="http://schemas.microsoft.com/office/drawing/2014/main" id="{B85E09C4-CBD6-45A3-B5D1-C496B1A29DE0}"/>
              </a:ext>
            </a:extLst>
          </p:cNvPr>
          <p:cNvSpPr txBox="1"/>
          <p:nvPr/>
        </p:nvSpPr>
        <p:spPr>
          <a:xfrm>
            <a:off x="899234" y="1014182"/>
            <a:ext cx="2371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/>
              <a:t>MxChip IoT Device / Windfarm Simulator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24BDC6-87CF-481B-BBFA-FA81947F78F0}"/>
              </a:ext>
            </a:extLst>
          </p:cNvPr>
          <p:cNvSpPr/>
          <p:nvPr/>
        </p:nvSpPr>
        <p:spPr>
          <a:xfrm>
            <a:off x="1222796" y="3956698"/>
            <a:ext cx="862017" cy="838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Windfarm Simulator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E606E6-6C9C-4792-B312-91F8A3EBFE7E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7218293" y="2857325"/>
            <a:ext cx="1001695" cy="8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C500B551-CF10-4F20-972E-D1D506AB2E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64" y="4026395"/>
            <a:ext cx="892364" cy="7411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9BF7DF8-EB49-406C-8641-D308EF884F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19988" y="4109652"/>
            <a:ext cx="588408" cy="570946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5227F5A-5F33-4D95-A6A8-7A9D9936D396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5429672" y="3438332"/>
            <a:ext cx="878724" cy="10348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713C884F-A636-484D-8ACD-2C65745A9BCF}"/>
              </a:ext>
            </a:extLst>
          </p:cNvPr>
          <p:cNvCxnSpPr>
            <a:stCxn id="2" idx="3"/>
            <a:endCxn id="18" idx="1"/>
          </p:cNvCxnSpPr>
          <p:nvPr/>
        </p:nvCxnSpPr>
        <p:spPr>
          <a:xfrm flipV="1">
            <a:off x="2084813" y="2857227"/>
            <a:ext cx="875915" cy="1518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ctor: Elbow 1030">
            <a:extLst>
              <a:ext uri="{FF2B5EF4-FFF2-40B4-BE49-F238E27FC236}">
                <a16:creationId xmlns:a16="http://schemas.microsoft.com/office/drawing/2014/main" id="{5C8DE8AE-41FC-42B1-97DE-5905D145E9C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07411" y="2306649"/>
            <a:ext cx="741769" cy="309227"/>
          </a:xfrm>
          <a:prstGeom prst="bentConnector3">
            <a:avLst>
              <a:gd name="adj1" fmla="val 3972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065EBCA1-604E-4ACF-8A7E-394715B16BE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9185" y="4032172"/>
            <a:ext cx="976880" cy="533232"/>
          </a:xfrm>
          <a:prstGeom prst="rect">
            <a:avLst/>
          </a:prstGeom>
        </p:spPr>
      </p:pic>
      <p:sp>
        <p:nvSpPr>
          <p:cNvPr id="82" name="TextBox 15">
            <a:extLst>
              <a:ext uri="{FF2B5EF4-FFF2-40B4-BE49-F238E27FC236}">
                <a16:creationId xmlns:a16="http://schemas.microsoft.com/office/drawing/2014/main" id="{4BB02FA6-2262-470B-B5E3-BF73977C0DC6}"/>
              </a:ext>
            </a:extLst>
          </p:cNvPr>
          <p:cNvSpPr txBox="1"/>
          <p:nvPr/>
        </p:nvSpPr>
        <p:spPr>
          <a:xfrm>
            <a:off x="3937335" y="4574776"/>
            <a:ext cx="368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TSI</a:t>
            </a:r>
          </a:p>
        </p:txBody>
      </p:sp>
      <p:cxnSp>
        <p:nvCxnSpPr>
          <p:cNvPr id="1042" name="Connector: Elbow 1041">
            <a:extLst>
              <a:ext uri="{FF2B5EF4-FFF2-40B4-BE49-F238E27FC236}">
                <a16:creationId xmlns:a16="http://schemas.microsoft.com/office/drawing/2014/main" id="{1B2DBDF6-2458-48CA-99CB-1FE0A4FD66C3}"/>
              </a:ext>
            </a:extLst>
          </p:cNvPr>
          <p:cNvCxnSpPr>
            <a:cxnSpLocks/>
            <a:endCxn id="1040" idx="0"/>
          </p:cNvCxnSpPr>
          <p:nvPr/>
        </p:nvCxnSpPr>
        <p:spPr>
          <a:xfrm rot="16200000" flipH="1">
            <a:off x="3252182" y="3176729"/>
            <a:ext cx="1089074" cy="621811"/>
          </a:xfrm>
          <a:prstGeom prst="bentConnector3">
            <a:avLst>
              <a:gd name="adj1" fmla="val -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C1B36E-8B8C-4E47-9B0F-E0C44B3FE4F2}"/>
              </a:ext>
            </a:extLst>
          </p:cNvPr>
          <p:cNvCxnSpPr>
            <a:cxnSpLocks/>
            <a:stCxn id="44" idx="3"/>
            <a:endCxn id="57" idx="1"/>
          </p:cNvCxnSpPr>
          <p:nvPr/>
        </p:nvCxnSpPr>
        <p:spPr>
          <a:xfrm flipV="1">
            <a:off x="7421328" y="4395125"/>
            <a:ext cx="798660" cy="18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0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TextBox 1061">
            <a:extLst>
              <a:ext uri="{FF2B5EF4-FFF2-40B4-BE49-F238E27FC236}">
                <a16:creationId xmlns:a16="http://schemas.microsoft.com/office/drawing/2014/main" id="{102E7F68-D7E0-4E6D-A091-ADFC0434D355}"/>
              </a:ext>
            </a:extLst>
          </p:cNvPr>
          <p:cNvSpPr txBox="1"/>
          <p:nvPr/>
        </p:nvSpPr>
        <p:spPr>
          <a:xfrm>
            <a:off x="524753" y="272868"/>
            <a:ext cx="8761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Sub system Selection (Reason):</a:t>
            </a:r>
          </a:p>
          <a:p>
            <a:pPr marL="342900" indent="-342900">
              <a:buAutoNum type="arabicPeriod"/>
            </a:pPr>
            <a:r>
              <a:rPr lang="en-AU" dirty="0"/>
              <a:t>Data Lake Stg (DLS): The scenario required to store telemetry data for long term with ability to perform cold storage data analytics thru U-SQL queries which will require more read requests. DLS; although more expensive then blob, but it complies with Contoso Energy </a:t>
            </a:r>
            <a:r>
              <a:rPr lang="en-AU" dirty="0" err="1"/>
              <a:t>PoV</a:t>
            </a:r>
            <a:r>
              <a:rPr lang="en-AU" dirty="0"/>
              <a:t> requirements.</a:t>
            </a:r>
          </a:p>
          <a:p>
            <a:pPr marL="342900" indent="-342900">
              <a:buAutoNum type="arabicPeriod"/>
            </a:pPr>
            <a:r>
              <a:rPr lang="en-AU" dirty="0"/>
              <a:t>Data Lake Analytics(DLA) will facilitate on demand analytics, transform &amp; extract valuable insights from weather station data from DLS through queries. DLA provide scalable, easy to develop and simple yet powerful U SQL query option.</a:t>
            </a:r>
          </a:p>
          <a:p>
            <a:pPr marL="342900" indent="-342900">
              <a:buAutoNum type="arabicPeriod"/>
            </a:pPr>
            <a:r>
              <a:rPr lang="en-AU" dirty="0"/>
              <a:t>Azure Function will trigger alert (on MxChip RGB) &amp; action if the windspeed exceeds safe limits with device twin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C3344-F89C-47BC-9699-2C4C3971E45A}"/>
              </a:ext>
            </a:extLst>
          </p:cNvPr>
          <p:cNvSpPr txBox="1"/>
          <p:nvPr/>
        </p:nvSpPr>
        <p:spPr>
          <a:xfrm>
            <a:off x="9571992" y="323850"/>
            <a:ext cx="2400933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AU" b="1" dirty="0"/>
              <a:t>Core Systems/Services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 err="1"/>
              <a:t>MxChip</a:t>
            </a: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IoT Hub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Stream Analytics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Cosmos DB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Power BI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TSI</a:t>
            </a:r>
          </a:p>
          <a:p>
            <a:r>
              <a:rPr lang="en-AU" b="1" dirty="0"/>
              <a:t>Sub System/Services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Data Lake Stg (Cold)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Data Lake Analytics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Azure Function</a:t>
            </a:r>
          </a:p>
        </p:txBody>
      </p:sp>
    </p:spTree>
    <p:extLst>
      <p:ext uri="{BB962C8B-B14F-4D97-AF65-F5344CB8AC3E}">
        <p14:creationId xmlns:p14="http://schemas.microsoft.com/office/powerpoint/2010/main" val="298707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180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Akbar, Talal (AS65)</dc:creator>
  <cp:lastModifiedBy>Akbar, Talal (AS65)</cp:lastModifiedBy>
  <cp:revision>41</cp:revision>
  <dcterms:created xsi:type="dcterms:W3CDTF">2019-11-15T05:00:23Z</dcterms:created>
  <dcterms:modified xsi:type="dcterms:W3CDTF">2019-11-22T05:03:21Z</dcterms:modified>
</cp:coreProperties>
</file>