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70" r:id="rId7"/>
    <p:sldId id="267" r:id="rId8"/>
    <p:sldId id="268" r:id="rId9"/>
    <p:sldId id="269" r:id="rId10"/>
    <p:sldId id="271" r:id="rId11"/>
    <p:sldId id="266" r:id="rId12"/>
    <p:sldId id="265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A9DE8-74C1-4373-8210-4204AE26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157DE7-32AF-4546-95F9-F72AEC145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95D93B-A0AA-4878-8AA3-6B7DD28B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72F97-FD55-454A-8837-D02C313B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59E6D8-B998-4DD5-B5B7-230F5338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31786-FA25-46FD-A77D-FF89BAA2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2CDB86-7545-49CB-BAE1-B1E25DE6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49CE40-F264-42CE-97E3-CED67351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895167-60F3-4D6A-ABA5-127C59CE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146E52-1405-4415-A660-27C06D5C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AC81E2E-0C4E-43AD-9064-EBD829843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DD8284-E8ED-4209-8099-37620F11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08F8DD-499D-4B02-BA18-46335AA8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8BBA3F-9452-4440-A52A-3B20AF2F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6B6003-87DB-47EB-AB2B-134722ED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3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AA031-4363-4F88-94AD-C2AEAF9E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E71D31-D961-4DB0-B68B-7E269585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EADCDF-41E6-4A45-94CE-6CFCAB56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7F8E90-E7D1-4944-A355-E1CC113A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912D7B-74FB-42BF-8E9F-11A453CA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13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A9EF1-61D3-4D7A-A3F2-9D2A2DA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633610-A736-47FA-9654-80C1A192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690388-6CE1-4A1F-A96F-FD10E7D4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99C56A-3413-42BB-85E4-22D23EB6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54F28F-F5BF-44A1-A883-DA432E72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6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8A203-42F6-43DA-9158-211C987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AF056-EFAF-47A5-8AC4-70618B9EA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DB57E39-FCED-4634-BE5D-1F4016FC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EE2EAD-9CB7-4352-9687-EEA65BAD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F98A3B5-A096-4C3F-A28E-0891AB0B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E90C61-D5EC-4643-B891-07AE1CF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8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5463BF-9AA7-4782-9D4F-48EE23D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D880AA-917E-4210-BD62-B991C87C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270C21-584E-41C6-BC31-0152895E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2EE841-D27D-4CF3-9CAD-6582D1D49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BED90D-F8DB-4235-8893-CAE1E189A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8959A0-424B-46A6-A894-DACDFA82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67B988B-724B-48BF-91F9-46B13D28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5C364E-5F29-4B97-A4C3-AAF9BBA5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04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86439-B37E-493F-885B-693DDB72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C4C014C-2056-47DC-913E-2EB15EA8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576AC-FF89-48E3-8695-59B6B6D0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C0E947E-08C9-4E83-BDBD-1439458B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63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73516B-07C0-470C-B395-4905D23A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D7F5B0-1131-4289-B198-05D7DF10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684058F-44DC-4AF8-BB43-E52F6CBB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0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4BD3E5-E598-4221-B478-4E962114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1F5E94-8D48-4480-9ED3-62B0B0B5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692173-15CD-47E6-8445-BF3FB7AF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B7B8CA7-1E15-4CA8-840E-D465A55D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C22BEE-A939-4E35-BD18-6CCCC3F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8D9CCF-8241-4648-B1C4-5EA5DB58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6612A-BD13-470F-BBC5-5BDEFE1E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4D456C-0D52-46AE-AB61-753E7DF5E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32DCB9-79A2-4BF7-8FAA-2C759850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9BCEEE-28C4-40C9-ABFA-25BD1310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78757D-0389-4A32-B370-995DD4BB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17422A-E0CE-4513-B2C1-5BA5BF6D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4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5851853-3DBE-4632-95EC-D0DF44A1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78C616-3653-4DE8-BEDA-4E192929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69E38C-D41B-48F6-A064-11EB54384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414B-012E-42B8-9851-2BCF6CDA3912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AF910-E24F-4555-81A6-77FE75544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74AD3D-07BA-44B7-A4A6-04EB68C47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BDF-08F0-4B7E-BFE0-6DB12198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1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19831B8-38D2-4BA5-8741-05A752111CB5}"/>
              </a:ext>
            </a:extLst>
          </p:cNvPr>
          <p:cNvCxnSpPr>
            <a:cxnSpLocks/>
            <a:stCxn id="61" idx="2"/>
            <a:endCxn id="6" idx="2"/>
          </p:cNvCxnSpPr>
          <p:nvPr/>
        </p:nvCxnSpPr>
        <p:spPr>
          <a:xfrm rot="5400000">
            <a:off x="2761265" y="3546036"/>
            <a:ext cx="45244" cy="1725551"/>
          </a:xfrm>
          <a:prstGeom prst="bentConnector3">
            <a:avLst>
              <a:gd name="adj1" fmla="val 10302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B9279DC-6D7B-4F1E-89C7-2071FF835224}"/>
              </a:ext>
            </a:extLst>
          </p:cNvPr>
          <p:cNvSpPr/>
          <p:nvPr/>
        </p:nvSpPr>
        <p:spPr>
          <a:xfrm>
            <a:off x="1495444" y="3716406"/>
            <a:ext cx="2507090" cy="6697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inactive</a:t>
            </a:r>
            <a:endParaRPr lang="hu-HU" dirty="0"/>
          </a:p>
        </p:txBody>
      </p:sp>
      <p:sp>
        <p:nvSpPr>
          <p:cNvPr id="60" name="Téglalap: lekerekített 59">
            <a:extLst>
              <a:ext uri="{FF2B5EF4-FFF2-40B4-BE49-F238E27FC236}">
                <a16:creationId xmlns:a16="http://schemas.microsoft.com/office/drawing/2014/main" id="{85F3A514-2EE9-4EA8-A92E-FF2A1EC7BDE7}"/>
              </a:ext>
            </a:extLst>
          </p:cNvPr>
          <p:cNvSpPr/>
          <p:nvPr/>
        </p:nvSpPr>
        <p:spPr>
          <a:xfrm>
            <a:off x="7123323" y="3716406"/>
            <a:ext cx="2507090" cy="6924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active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1359B04-8290-46AB-9604-07DD15A66B64}"/>
              </a:ext>
            </a:extLst>
          </p:cNvPr>
          <p:cNvSpPr txBox="1"/>
          <p:nvPr/>
        </p:nvSpPr>
        <p:spPr>
          <a:xfrm>
            <a:off x="1753388" y="3880564"/>
            <a:ext cx="335448" cy="550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5C191629-51A5-4BD5-849A-7CB2F4010219}"/>
              </a:ext>
            </a:extLst>
          </p:cNvPr>
          <p:cNvSpPr txBox="1"/>
          <p:nvPr/>
        </p:nvSpPr>
        <p:spPr>
          <a:xfrm>
            <a:off x="3478939" y="3835320"/>
            <a:ext cx="335448" cy="550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3BC3DF4F-9A90-4157-9C69-9649916FA5D3}"/>
              </a:ext>
            </a:extLst>
          </p:cNvPr>
          <p:cNvCxnSpPr>
            <a:cxnSpLocks/>
          </p:cNvCxnSpPr>
          <p:nvPr/>
        </p:nvCxnSpPr>
        <p:spPr>
          <a:xfrm>
            <a:off x="4014532" y="3798333"/>
            <a:ext cx="31370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4DF846CF-4998-4A20-B959-0FD8603E504E}"/>
              </a:ext>
            </a:extLst>
          </p:cNvPr>
          <p:cNvCxnSpPr>
            <a:cxnSpLocks/>
          </p:cNvCxnSpPr>
          <p:nvPr/>
        </p:nvCxnSpPr>
        <p:spPr>
          <a:xfrm flipH="1">
            <a:off x="4014532" y="4325110"/>
            <a:ext cx="3081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E0E71F93-7643-4D5D-97CA-2133922E5AD5}"/>
              </a:ext>
            </a:extLst>
          </p:cNvPr>
          <p:cNvSpPr txBox="1"/>
          <p:nvPr/>
        </p:nvSpPr>
        <p:spPr>
          <a:xfrm>
            <a:off x="7264414" y="3857940"/>
            <a:ext cx="335448" cy="550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D8FE84CC-7D33-4E42-8349-64AE3F05DBB1}"/>
              </a:ext>
            </a:extLst>
          </p:cNvPr>
          <p:cNvSpPr txBox="1"/>
          <p:nvPr/>
        </p:nvSpPr>
        <p:spPr>
          <a:xfrm>
            <a:off x="9169779" y="3842994"/>
            <a:ext cx="335448" cy="550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46874302-3D16-406C-9A38-4FE33A65A75B}"/>
              </a:ext>
            </a:extLst>
          </p:cNvPr>
          <p:cNvCxnSpPr>
            <a:cxnSpLocks/>
            <a:stCxn id="67" idx="6"/>
            <a:endCxn id="2" idx="1"/>
          </p:cNvCxnSpPr>
          <p:nvPr/>
        </p:nvCxnSpPr>
        <p:spPr>
          <a:xfrm>
            <a:off x="521694" y="4047510"/>
            <a:ext cx="973750" cy="3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9BF33D03-523C-492A-A5F1-ED097EF3C112}"/>
              </a:ext>
            </a:extLst>
          </p:cNvPr>
          <p:cNvCxnSpPr>
            <a:cxnSpLocks/>
            <a:stCxn id="60" idx="3"/>
            <a:endCxn id="83" idx="2"/>
          </p:cNvCxnSpPr>
          <p:nvPr/>
        </p:nvCxnSpPr>
        <p:spPr>
          <a:xfrm>
            <a:off x="9630413" y="4062608"/>
            <a:ext cx="1692517" cy="20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zis 66">
            <a:extLst>
              <a:ext uri="{FF2B5EF4-FFF2-40B4-BE49-F238E27FC236}">
                <a16:creationId xmlns:a16="http://schemas.microsoft.com/office/drawing/2014/main" id="{AB5C27DD-7427-45E6-8E9B-63FCC973138D}"/>
              </a:ext>
            </a:extLst>
          </p:cNvPr>
          <p:cNvSpPr/>
          <p:nvPr/>
        </p:nvSpPr>
        <p:spPr>
          <a:xfrm>
            <a:off x="294329" y="3939019"/>
            <a:ext cx="227365" cy="21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3" name="Ellipszis 82">
            <a:extLst>
              <a:ext uri="{FF2B5EF4-FFF2-40B4-BE49-F238E27FC236}">
                <a16:creationId xmlns:a16="http://schemas.microsoft.com/office/drawing/2014/main" id="{9F3BD3E9-A027-45F8-9616-560D1CAF53F4}"/>
              </a:ext>
            </a:extLst>
          </p:cNvPr>
          <p:cNvSpPr/>
          <p:nvPr/>
        </p:nvSpPr>
        <p:spPr>
          <a:xfrm>
            <a:off x="11322930" y="3825148"/>
            <a:ext cx="455187" cy="4789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0C2565F3-030C-4705-A200-1DDB901702A3}"/>
              </a:ext>
            </a:extLst>
          </p:cNvPr>
          <p:cNvSpPr txBox="1"/>
          <p:nvPr/>
        </p:nvSpPr>
        <p:spPr>
          <a:xfrm>
            <a:off x="9808614" y="3630370"/>
            <a:ext cx="111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off</a:t>
            </a:r>
            <a:endParaRPr lang="hu-HU" dirty="0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78F37916-6830-4F3F-A6F3-60038F4598E1}"/>
              </a:ext>
            </a:extLst>
          </p:cNvPr>
          <p:cNvSpPr txBox="1"/>
          <p:nvPr/>
        </p:nvSpPr>
        <p:spPr>
          <a:xfrm>
            <a:off x="4388632" y="3429000"/>
            <a:ext cx="20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pressed</a:t>
            </a:r>
            <a:endParaRPr lang="hu-HU" dirty="0"/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59D02B99-8097-4944-8482-E5AA2E72A757}"/>
              </a:ext>
            </a:extLst>
          </p:cNvPr>
          <p:cNvSpPr txBox="1"/>
          <p:nvPr/>
        </p:nvSpPr>
        <p:spPr>
          <a:xfrm>
            <a:off x="4418860" y="4325110"/>
            <a:ext cx="20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pressed</a:t>
            </a:r>
            <a:endParaRPr lang="hu-HU" dirty="0"/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595045C2-17DA-4014-944A-1F616AB05FD9}"/>
              </a:ext>
            </a:extLst>
          </p:cNvPr>
          <p:cNvSpPr txBox="1"/>
          <p:nvPr/>
        </p:nvSpPr>
        <p:spPr>
          <a:xfrm>
            <a:off x="1604668" y="4891814"/>
            <a:ext cx="227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is </a:t>
            </a:r>
            <a:r>
              <a:rPr lang="hu-HU" dirty="0" err="1"/>
              <a:t>pressed</a:t>
            </a:r>
            <a:r>
              <a:rPr lang="hu-HU" dirty="0"/>
              <a:t> </a:t>
            </a:r>
          </a:p>
          <a:p>
            <a:r>
              <a:rPr lang="hu-HU" dirty="0"/>
              <a:t>/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lowercase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8EA1E236-CE87-45CE-8C57-A8A784AFC66B}"/>
              </a:ext>
            </a:extLst>
          </p:cNvPr>
          <p:cNvSpPr txBox="1"/>
          <p:nvPr/>
        </p:nvSpPr>
        <p:spPr>
          <a:xfrm>
            <a:off x="7151610" y="4891813"/>
            <a:ext cx="230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is </a:t>
            </a:r>
            <a:r>
              <a:rPr lang="hu-HU" dirty="0" err="1"/>
              <a:t>pressed</a:t>
            </a:r>
            <a:r>
              <a:rPr lang="hu-HU" dirty="0"/>
              <a:t> </a:t>
            </a:r>
          </a:p>
          <a:p>
            <a:r>
              <a:rPr lang="hu-HU" dirty="0"/>
              <a:t>/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uppercase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5DDB85A-E6D2-4E68-8EE9-32F5CD4828D4}"/>
              </a:ext>
            </a:extLst>
          </p:cNvPr>
          <p:cNvSpPr/>
          <p:nvPr/>
        </p:nvSpPr>
        <p:spPr>
          <a:xfrm>
            <a:off x="11433425" y="3956137"/>
            <a:ext cx="227365" cy="21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8" name="Összekötő: szögletes 27">
            <a:extLst>
              <a:ext uri="{FF2B5EF4-FFF2-40B4-BE49-F238E27FC236}">
                <a16:creationId xmlns:a16="http://schemas.microsoft.com/office/drawing/2014/main" id="{A7DA1A84-89FF-4E4A-BAC6-8DBA64128062}"/>
              </a:ext>
            </a:extLst>
          </p:cNvPr>
          <p:cNvCxnSpPr>
            <a:cxnSpLocks/>
            <a:stCxn id="79" idx="2"/>
            <a:endCxn id="77" idx="2"/>
          </p:cNvCxnSpPr>
          <p:nvPr/>
        </p:nvCxnSpPr>
        <p:spPr>
          <a:xfrm rot="5400000">
            <a:off x="8377348" y="3448655"/>
            <a:ext cx="14946" cy="1905365"/>
          </a:xfrm>
          <a:prstGeom prst="bentConnector3">
            <a:avLst>
              <a:gd name="adj1" fmla="val 293627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28ACE11-1F10-4B80-B46F-EAFE213F6BA5}"/>
              </a:ext>
            </a:extLst>
          </p:cNvPr>
          <p:cNvSpPr txBox="1"/>
          <p:nvPr/>
        </p:nvSpPr>
        <p:spPr>
          <a:xfrm>
            <a:off x="674169" y="1384118"/>
            <a:ext cx="56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introduce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: </a:t>
            </a:r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inactive</a:t>
            </a:r>
            <a:r>
              <a:rPr lang="hu-HU" dirty="0"/>
              <a:t>. 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2744371C-8924-4170-A3B6-80A8814EBF00}"/>
              </a:ext>
            </a:extLst>
          </p:cNvPr>
          <p:cNvSpPr txBox="1"/>
          <p:nvPr/>
        </p:nvSpPr>
        <p:spPr>
          <a:xfrm>
            <a:off x="429070" y="209869"/>
            <a:ext cx="679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keyboard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active</a:t>
            </a:r>
            <a:r>
              <a:rPr lang="hu-HU" dirty="0"/>
              <a:t>,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keypress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in </a:t>
            </a:r>
            <a:r>
              <a:rPr lang="hu-HU" dirty="0" err="1"/>
              <a:t>uppercase</a:t>
            </a:r>
            <a:r>
              <a:rPr lang="hu-HU" dirty="0"/>
              <a:t> </a:t>
            </a:r>
            <a:r>
              <a:rPr lang="hu-HU" dirty="0" err="1"/>
              <a:t>characters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lowercase</a:t>
            </a:r>
            <a:r>
              <a:rPr lang="hu-HU" dirty="0"/>
              <a:t> </a:t>
            </a:r>
            <a:r>
              <a:rPr lang="hu-HU" dirty="0" err="1"/>
              <a:t>ones</a:t>
            </a:r>
            <a:r>
              <a:rPr lang="hu-HU" dirty="0"/>
              <a:t>. 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27C8518-4C5D-40A7-A2C4-1BA9C22D71CA}"/>
              </a:ext>
            </a:extLst>
          </p:cNvPr>
          <p:cNvSpPr txBox="1"/>
          <p:nvPr/>
        </p:nvSpPr>
        <p:spPr>
          <a:xfrm>
            <a:off x="674169" y="2000836"/>
            <a:ext cx="827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introduce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: </a:t>
            </a:r>
            <a:r>
              <a:rPr lang="hu-HU" dirty="0" err="1"/>
              <a:t>CapsLock</a:t>
            </a:r>
            <a:r>
              <a:rPr lang="hu-HU" dirty="0"/>
              <a:t> is </a:t>
            </a:r>
            <a:r>
              <a:rPr lang="hu-HU" dirty="0" err="1"/>
              <a:t>pressed</a:t>
            </a:r>
            <a:r>
              <a:rPr lang="hu-HU" dirty="0"/>
              <a:t>,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is </a:t>
            </a:r>
            <a:r>
              <a:rPr lang="hu-HU" dirty="0" err="1"/>
              <a:t>pressed</a:t>
            </a:r>
            <a:r>
              <a:rPr lang="hu-HU" dirty="0"/>
              <a:t>, </a:t>
            </a:r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.</a:t>
            </a:r>
          </a:p>
        </p:txBody>
      </p:sp>
      <p:cxnSp>
        <p:nvCxnSpPr>
          <p:cNvPr id="4" name="Összekötő: szögletes 3">
            <a:extLst>
              <a:ext uri="{FF2B5EF4-FFF2-40B4-BE49-F238E27FC236}">
                <a16:creationId xmlns:a16="http://schemas.microsoft.com/office/drawing/2014/main" id="{AAAC79AF-EC67-9BFD-EDCC-73988F27C194}"/>
              </a:ext>
            </a:extLst>
          </p:cNvPr>
          <p:cNvCxnSpPr>
            <a:stCxn id="2" idx="0"/>
            <a:endCxn id="83" idx="0"/>
          </p:cNvCxnSpPr>
          <p:nvPr/>
        </p:nvCxnSpPr>
        <p:spPr>
          <a:xfrm rot="16200000" flipH="1">
            <a:off x="7095385" y="-629990"/>
            <a:ext cx="108742" cy="8801535"/>
          </a:xfrm>
          <a:prstGeom prst="bentConnector3">
            <a:avLst>
              <a:gd name="adj1" fmla="val -648947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A0B2B440-6111-6826-EE51-02F357B8387A}"/>
              </a:ext>
            </a:extLst>
          </p:cNvPr>
          <p:cNvSpPr txBox="1"/>
          <p:nvPr/>
        </p:nvSpPr>
        <p:spPr>
          <a:xfrm>
            <a:off x="8532422" y="2657574"/>
            <a:ext cx="111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off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6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  <p:bldP spid="67" grpId="0" animBg="1"/>
      <p:bldP spid="83" grpId="0" animBg="1"/>
      <p:bldP spid="69" grpId="0"/>
      <p:bldP spid="86" grpId="0"/>
      <p:bldP spid="87" grpId="0"/>
      <p:bldP spid="88" grpId="0"/>
      <p:bldP spid="89" grpId="0"/>
      <p:bldP spid="32" grpId="0" animBg="1"/>
      <p:bldP spid="20" grpId="0"/>
      <p:bldP spid="21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Összekötő: szögletes 2">
            <a:extLst>
              <a:ext uri="{FF2B5EF4-FFF2-40B4-BE49-F238E27FC236}">
                <a16:creationId xmlns:a16="http://schemas.microsoft.com/office/drawing/2014/main" id="{056DB3E4-ACDA-4E90-A06C-D08CD161462A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4263450" y="1727354"/>
            <a:ext cx="12700" cy="1507760"/>
          </a:xfrm>
          <a:prstGeom prst="bentConnector3">
            <a:avLst>
              <a:gd name="adj1" fmla="val 319806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011621A-E4FD-4489-B516-04917B307812}"/>
              </a:ext>
            </a:extLst>
          </p:cNvPr>
          <p:cNvSpPr/>
          <p:nvPr/>
        </p:nvSpPr>
        <p:spPr>
          <a:xfrm>
            <a:off x="3360579" y="2487584"/>
            <a:ext cx="177553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red</a:t>
            </a:r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F00F6216-9070-4C1A-BBA5-94781EF20E5D}"/>
              </a:ext>
            </a:extLst>
          </p:cNvPr>
          <p:cNvSpPr/>
          <p:nvPr/>
        </p:nvSpPr>
        <p:spPr>
          <a:xfrm>
            <a:off x="3360579" y="4926690"/>
            <a:ext cx="177553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green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2DB3807-327B-4C13-B2B4-24125409F46A}"/>
              </a:ext>
            </a:extLst>
          </p:cNvPr>
          <p:cNvSpPr txBox="1"/>
          <p:nvPr/>
        </p:nvSpPr>
        <p:spPr>
          <a:xfrm>
            <a:off x="3390787" y="24812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C5B7B7B-4276-4C24-812E-7901E5204942}"/>
              </a:ext>
            </a:extLst>
          </p:cNvPr>
          <p:cNvSpPr txBox="1"/>
          <p:nvPr/>
        </p:nvSpPr>
        <p:spPr>
          <a:xfrm>
            <a:off x="4898547" y="24812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2BE6B67A-CAAB-49FA-B294-179FA1771ACB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4221941" y="4702013"/>
            <a:ext cx="12700" cy="1395442"/>
          </a:xfrm>
          <a:prstGeom prst="bentConnector3">
            <a:avLst>
              <a:gd name="adj1" fmla="val 417670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6146AE5-6C22-40B9-B3AD-920B474A0986}"/>
              </a:ext>
            </a:extLst>
          </p:cNvPr>
          <p:cNvSpPr txBox="1"/>
          <p:nvPr/>
        </p:nvSpPr>
        <p:spPr>
          <a:xfrm>
            <a:off x="3405437" y="5030402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0E5FC1-9F29-4712-9EDB-2B4DB36E318F}"/>
              </a:ext>
            </a:extLst>
          </p:cNvPr>
          <p:cNvSpPr txBox="1"/>
          <p:nvPr/>
        </p:nvSpPr>
        <p:spPr>
          <a:xfrm>
            <a:off x="4800879" y="503040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55C8F5E-B0B2-4DA1-A7AA-E076B4F44F99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4248346" y="2966978"/>
            <a:ext cx="4643" cy="7968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zis 14">
            <a:extLst>
              <a:ext uri="{FF2B5EF4-FFF2-40B4-BE49-F238E27FC236}">
                <a16:creationId xmlns:a16="http://schemas.microsoft.com/office/drawing/2014/main" id="{12C9A083-A24B-4B8E-9AEF-2B84AEB7D8E9}"/>
              </a:ext>
            </a:extLst>
          </p:cNvPr>
          <p:cNvSpPr/>
          <p:nvPr/>
        </p:nvSpPr>
        <p:spPr>
          <a:xfrm>
            <a:off x="4168552" y="3763819"/>
            <a:ext cx="168874" cy="1623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C81B9F0-E4F8-4BFF-84CA-DD6F92DE2877}"/>
              </a:ext>
            </a:extLst>
          </p:cNvPr>
          <p:cNvSpPr txBox="1"/>
          <p:nvPr/>
        </p:nvSpPr>
        <p:spPr>
          <a:xfrm>
            <a:off x="3439535" y="1661452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&lt; 60] / t := t+1</a:t>
            </a:r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0F30CB35-E7D5-424C-98F1-FD7170AA54AA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5400000" flipH="1" flipV="1">
            <a:off x="1598361" y="3939774"/>
            <a:ext cx="478411" cy="15104"/>
          </a:xfrm>
          <a:prstGeom prst="bentConnector5">
            <a:avLst>
              <a:gd name="adj1" fmla="val -47783"/>
              <a:gd name="adj2" fmla="val -4535752"/>
              <a:gd name="adj3" fmla="val 14778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B25B8775-DBA9-45CA-88D9-6391EBF0E280}"/>
              </a:ext>
            </a:extLst>
          </p:cNvPr>
          <p:cNvSpPr/>
          <p:nvPr/>
        </p:nvSpPr>
        <p:spPr>
          <a:xfrm>
            <a:off x="1667018" y="3707137"/>
            <a:ext cx="177553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yellow</a:t>
            </a:r>
            <a:endParaRPr lang="hu-HU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DF19635F-4A62-44F5-8CA2-1A3EF2BA3367}"/>
              </a:ext>
            </a:extLst>
          </p:cNvPr>
          <p:cNvSpPr txBox="1"/>
          <p:nvPr/>
        </p:nvSpPr>
        <p:spPr>
          <a:xfrm>
            <a:off x="1726336" y="37081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E3EDDB5-628A-4A5D-81B8-E05146AC4618}"/>
              </a:ext>
            </a:extLst>
          </p:cNvPr>
          <p:cNvSpPr txBox="1"/>
          <p:nvPr/>
        </p:nvSpPr>
        <p:spPr>
          <a:xfrm>
            <a:off x="1711232" y="3817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2B0E729E-9C93-4A49-9D01-9C5E7D5F404B}"/>
              </a:ext>
            </a:extLst>
          </p:cNvPr>
          <p:cNvSpPr/>
          <p:nvPr/>
        </p:nvSpPr>
        <p:spPr>
          <a:xfrm>
            <a:off x="5159565" y="3669408"/>
            <a:ext cx="177553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red-yellow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D6D0F14-A5F2-4962-AC2C-696586A8D4BE}"/>
              </a:ext>
            </a:extLst>
          </p:cNvPr>
          <p:cNvSpPr txBox="1"/>
          <p:nvPr/>
        </p:nvSpPr>
        <p:spPr>
          <a:xfrm>
            <a:off x="6621160" y="375223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76463F0E-2443-4FD7-92B8-CE656139FF2C}"/>
              </a:ext>
            </a:extLst>
          </p:cNvPr>
          <p:cNvSpPr txBox="1"/>
          <p:nvPr/>
        </p:nvSpPr>
        <p:spPr>
          <a:xfrm>
            <a:off x="6616937" y="36694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B4166E35-6B52-485C-BA9A-453A32D98F35}"/>
              </a:ext>
            </a:extLst>
          </p:cNvPr>
          <p:cNvSpPr txBox="1"/>
          <p:nvPr/>
        </p:nvSpPr>
        <p:spPr>
          <a:xfrm>
            <a:off x="3420823" y="5939237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&lt; 90] / t := t+1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5EE6F22-0550-4954-AFA4-CF1461555954}"/>
              </a:ext>
            </a:extLst>
          </p:cNvPr>
          <p:cNvSpPr txBox="1"/>
          <p:nvPr/>
        </p:nvSpPr>
        <p:spPr>
          <a:xfrm>
            <a:off x="357612" y="3146914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&lt; 5] / t := t+1</a:t>
            </a: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24DC0FBC-370F-4256-BB28-A7C3AD5568F6}"/>
              </a:ext>
            </a:extLst>
          </p:cNvPr>
          <p:cNvCxnSpPr>
            <a:cxnSpLocks/>
            <a:stCxn id="25" idx="0"/>
            <a:endCxn id="4" idx="1"/>
          </p:cNvCxnSpPr>
          <p:nvPr/>
        </p:nvCxnSpPr>
        <p:spPr>
          <a:xfrm rot="5400000" flipH="1" flipV="1">
            <a:off x="2467754" y="2814312"/>
            <a:ext cx="979856" cy="80579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Összekötő: szögletes 58">
            <a:extLst>
              <a:ext uri="{FF2B5EF4-FFF2-40B4-BE49-F238E27FC236}">
                <a16:creationId xmlns:a16="http://schemas.microsoft.com/office/drawing/2014/main" id="{BFC4FE98-46A2-464A-8981-5141952E7EC2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5136113" y="2727281"/>
            <a:ext cx="911219" cy="94212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298F57D0-B8C7-4D55-9B61-8CB7E3879970}"/>
              </a:ext>
            </a:extLst>
          </p:cNvPr>
          <p:cNvSpPr txBox="1"/>
          <p:nvPr/>
        </p:nvSpPr>
        <p:spPr>
          <a:xfrm>
            <a:off x="6616937" y="3042987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&lt; 5] / t := t+1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AD10F961-B67B-4950-AFF1-8C5EF075896C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rot="16200000" flipH="1">
            <a:off x="6511750" y="3893377"/>
            <a:ext cx="452161" cy="4223"/>
          </a:xfrm>
          <a:prstGeom prst="bentConnector5">
            <a:avLst>
              <a:gd name="adj1" fmla="val -50557"/>
              <a:gd name="adj2" fmla="val 16945086"/>
              <a:gd name="adj3" fmla="val 1505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C06A0195-39A7-4B5E-85E9-AB79156FE4F2}"/>
              </a:ext>
            </a:extLst>
          </p:cNvPr>
          <p:cNvCxnSpPr>
            <a:cxnSpLocks/>
            <a:stCxn id="5" idx="1"/>
            <a:endCxn id="25" idx="2"/>
          </p:cNvCxnSpPr>
          <p:nvPr/>
        </p:nvCxnSpPr>
        <p:spPr>
          <a:xfrm rot="10800000">
            <a:off x="2554785" y="4186531"/>
            <a:ext cx="805794" cy="97985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Összekötő: szögletes 83">
            <a:extLst>
              <a:ext uri="{FF2B5EF4-FFF2-40B4-BE49-F238E27FC236}">
                <a16:creationId xmlns:a16="http://schemas.microsoft.com/office/drawing/2014/main" id="{2B81D1BB-BC5B-4663-B95A-FE0DD4050B2E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>
          <a:xfrm rot="5400000">
            <a:off x="5082931" y="4201985"/>
            <a:ext cx="1017585" cy="91121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5C182678-CA29-4F2C-AA1E-A173B2182311}"/>
              </a:ext>
            </a:extLst>
          </p:cNvPr>
          <p:cNvSpPr txBox="1"/>
          <p:nvPr/>
        </p:nvSpPr>
        <p:spPr>
          <a:xfrm>
            <a:off x="5638847" y="513280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hu-HU" sz="1600" dirty="0"/>
              <a:t> 5] / t := 0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6AD50E65-358C-48F1-BA06-46794E0E109A}"/>
              </a:ext>
            </a:extLst>
          </p:cNvPr>
          <p:cNvSpPr txBox="1"/>
          <p:nvPr/>
        </p:nvSpPr>
        <p:spPr>
          <a:xfrm>
            <a:off x="1362101" y="2383138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hu-HU" sz="1600" dirty="0"/>
              <a:t> 5] / t := 0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045E8731-7DBA-4550-9137-38385B60132D}"/>
              </a:ext>
            </a:extLst>
          </p:cNvPr>
          <p:cNvSpPr txBox="1"/>
          <p:nvPr/>
        </p:nvSpPr>
        <p:spPr>
          <a:xfrm>
            <a:off x="1640652" y="5168239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hu-HU" sz="1600" dirty="0"/>
              <a:t> 90] / t := 0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69DA5FFE-0FFD-4069-B357-DD39F1EBF197}"/>
              </a:ext>
            </a:extLst>
          </p:cNvPr>
          <p:cNvSpPr txBox="1"/>
          <p:nvPr/>
        </p:nvSpPr>
        <p:spPr>
          <a:xfrm>
            <a:off x="5432099" y="2368775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[t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hu-HU" sz="1600" dirty="0"/>
              <a:t> 60] / t := 0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30628A99-9D29-4B50-84C4-8137F7B40A2E}"/>
              </a:ext>
            </a:extLst>
          </p:cNvPr>
          <p:cNvSpPr txBox="1"/>
          <p:nvPr/>
        </p:nvSpPr>
        <p:spPr>
          <a:xfrm>
            <a:off x="2778938" y="3181899"/>
            <a:ext cx="14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switchOn</a:t>
            </a:r>
            <a:r>
              <a:rPr lang="hu-HU" sz="1600" dirty="0"/>
              <a:t> / t:=0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C6A03A4-2347-45C0-BEAE-B7DABBCF664A}"/>
              </a:ext>
            </a:extLst>
          </p:cNvPr>
          <p:cNvSpPr txBox="1"/>
          <p:nvPr/>
        </p:nvSpPr>
        <p:spPr>
          <a:xfrm>
            <a:off x="429070" y="209869"/>
            <a:ext cx="1050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light</a:t>
            </a:r>
            <a:r>
              <a:rPr lang="hu-HU" dirty="0"/>
              <a:t>,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red</a:t>
            </a:r>
            <a:r>
              <a:rPr lang="hu-HU" dirty="0"/>
              <a:t>, </a:t>
            </a:r>
            <a:r>
              <a:rPr lang="hu-HU" dirty="0" err="1"/>
              <a:t>red-yellow</a:t>
            </a:r>
            <a:r>
              <a:rPr lang="hu-HU" dirty="0"/>
              <a:t>, </a:t>
            </a:r>
            <a:r>
              <a:rPr lang="hu-HU" dirty="0" err="1"/>
              <a:t>green</a:t>
            </a:r>
            <a:r>
              <a:rPr lang="hu-HU" dirty="0"/>
              <a:t>, and </a:t>
            </a:r>
            <a:r>
              <a:rPr lang="hu-HU" dirty="0" err="1"/>
              <a:t>yellow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red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60 </a:t>
            </a:r>
            <a:r>
              <a:rPr lang="hu-HU" dirty="0" err="1"/>
              <a:t>seconds</a:t>
            </a:r>
            <a:r>
              <a:rPr lang="hu-HU" dirty="0"/>
              <a:t>, and </a:t>
            </a:r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90 secs.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Transient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last </a:t>
            </a:r>
            <a:r>
              <a:rPr lang="hu-HU" dirty="0" err="1"/>
              <a:t>for</a:t>
            </a:r>
            <a:r>
              <a:rPr lang="hu-HU" dirty="0"/>
              <a:t> 5 </a:t>
            </a:r>
            <a:r>
              <a:rPr lang="hu-HU" dirty="0" err="1"/>
              <a:t>seconds</a:t>
            </a:r>
            <a:r>
              <a:rPr lang="hu-HU" dirty="0"/>
              <a:t> The </a:t>
            </a:r>
            <a:r>
              <a:rPr lang="hu-HU" dirty="0" err="1"/>
              <a:t>loop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</a:t>
            </a:r>
            <a:r>
              <a:rPr lang="hu-HU" dirty="0" err="1"/>
              <a:t>goes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red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red-yellow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green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yellow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red</a:t>
            </a:r>
            <a:r>
              <a:rPr lang="hu-HU" dirty="0">
                <a:sym typeface="Wingdings" panose="05000000000000000000" pitchFamily="2" charset="2"/>
              </a:rPr>
              <a:t>  …</a:t>
            </a:r>
            <a:r>
              <a:rPr lang="hu-HU" dirty="0"/>
              <a:t>.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beginning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is </a:t>
            </a:r>
            <a:r>
              <a:rPr lang="hu-HU" dirty="0" err="1"/>
              <a:t>red</a:t>
            </a:r>
            <a:r>
              <a:rPr lang="hu-HU" dirty="0"/>
              <a:t>.</a:t>
            </a:r>
          </a:p>
        </p:txBody>
      </p:sp>
      <p:sp>
        <p:nvSpPr>
          <p:cNvPr id="35" name="Dia számának helye 8">
            <a:extLst>
              <a:ext uri="{FF2B5EF4-FFF2-40B4-BE49-F238E27FC236}">
                <a16:creationId xmlns:a16="http://schemas.microsoft.com/office/drawing/2014/main" id="{73A1978C-E0B5-9E16-2844-304CE80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886" y="4977798"/>
            <a:ext cx="2057400" cy="365125"/>
          </a:xfrm>
        </p:spPr>
        <p:txBody>
          <a:bodyPr/>
          <a:lstStyle/>
          <a:p>
            <a:fld id="{34CCF796-8293-4D3B-ADCC-894381A97A1C}" type="slidenum">
              <a:rPr lang="en-US" sz="1700" smtClean="0"/>
              <a:t>2</a:t>
            </a:fld>
            <a:endParaRPr lang="en-US" sz="1700" dirty="0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CF18AF76-E5A9-869A-9D9C-1639ABBB4BFF}"/>
              </a:ext>
            </a:extLst>
          </p:cNvPr>
          <p:cNvSpPr/>
          <p:nvPr/>
        </p:nvSpPr>
        <p:spPr>
          <a:xfrm>
            <a:off x="8792928" y="2028246"/>
            <a:ext cx="2431314" cy="337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00">
              <a:solidFill>
                <a:schemeClr val="tx1"/>
              </a:solidFill>
            </a:endParaRP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4F42A5E7-7580-2696-F1B4-09708CD03EBD}"/>
              </a:ext>
            </a:extLst>
          </p:cNvPr>
          <p:cNvSpPr/>
          <p:nvPr/>
        </p:nvSpPr>
        <p:spPr>
          <a:xfrm>
            <a:off x="9322930" y="2219350"/>
            <a:ext cx="1588870" cy="435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700" dirty="0" err="1"/>
              <a:t>red</a:t>
            </a:r>
            <a:endParaRPr lang="hu-HU" sz="1700" dirty="0"/>
          </a:p>
          <a:p>
            <a:pPr algn="ctr"/>
            <a:r>
              <a:rPr lang="hu-HU" sz="1700" b="1" dirty="0" err="1"/>
              <a:t>do</a:t>
            </a:r>
            <a:r>
              <a:rPr lang="hu-HU" sz="1700" dirty="0"/>
              <a:t>/ </a:t>
            </a:r>
            <a:r>
              <a:rPr lang="hu-HU" sz="1700" dirty="0" err="1"/>
              <a:t>wait</a:t>
            </a:r>
            <a:r>
              <a:rPr lang="hu-HU" sz="1700" dirty="0"/>
              <a:t> 60 sec</a:t>
            </a:r>
          </a:p>
        </p:txBody>
      </p: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04381C27-1C2C-AEB9-12B3-7A81B52BBC8D}"/>
              </a:ext>
            </a:extLst>
          </p:cNvPr>
          <p:cNvCxnSpPr>
            <a:cxnSpLocks/>
            <a:stCxn id="37" idx="1"/>
            <a:endCxn id="37" idx="3"/>
          </p:cNvCxnSpPr>
          <p:nvPr/>
        </p:nvCxnSpPr>
        <p:spPr>
          <a:xfrm>
            <a:off x="9322930" y="2437179"/>
            <a:ext cx="1588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A17DCA97-1D41-E545-F6E1-98550FE401F0}"/>
              </a:ext>
            </a:extLst>
          </p:cNvPr>
          <p:cNvSpPr/>
          <p:nvPr/>
        </p:nvSpPr>
        <p:spPr>
          <a:xfrm>
            <a:off x="9322930" y="3064437"/>
            <a:ext cx="1588870" cy="435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700" dirty="0"/>
              <a:t>Red-</a:t>
            </a:r>
            <a:r>
              <a:rPr lang="hu-HU" sz="1700" dirty="0" err="1"/>
              <a:t>yellow</a:t>
            </a:r>
            <a:endParaRPr lang="hu-HU" sz="1700" dirty="0"/>
          </a:p>
          <a:p>
            <a:pPr algn="ctr"/>
            <a:r>
              <a:rPr lang="hu-HU" sz="1700" b="1" dirty="0" err="1"/>
              <a:t>do</a:t>
            </a:r>
            <a:r>
              <a:rPr lang="hu-HU" sz="1700" dirty="0"/>
              <a:t>/ </a:t>
            </a:r>
            <a:r>
              <a:rPr lang="hu-HU" sz="1700" dirty="0" err="1"/>
              <a:t>wait</a:t>
            </a:r>
            <a:r>
              <a:rPr lang="hu-HU" sz="1700" dirty="0"/>
              <a:t> 5 sec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E7804D05-8D1D-CF0A-4833-F5764CE84F1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9322930" y="3282266"/>
            <a:ext cx="1588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827AA417-99DC-8FAD-CFB1-D13CA055B735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10117365" y="2655008"/>
            <a:ext cx="0" cy="409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F1441104-9ADA-93B3-6B9F-A5192F1D1B71}"/>
              </a:ext>
            </a:extLst>
          </p:cNvPr>
          <p:cNvSpPr/>
          <p:nvPr/>
        </p:nvSpPr>
        <p:spPr>
          <a:xfrm>
            <a:off x="9322930" y="3935284"/>
            <a:ext cx="1588870" cy="435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700" dirty="0" err="1"/>
              <a:t>green</a:t>
            </a:r>
            <a:endParaRPr lang="hu-HU" sz="1700" dirty="0"/>
          </a:p>
          <a:p>
            <a:pPr algn="ctr"/>
            <a:r>
              <a:rPr lang="hu-HU" sz="1700" b="1" dirty="0" err="1"/>
              <a:t>do</a:t>
            </a:r>
            <a:r>
              <a:rPr lang="hu-HU" sz="1700" dirty="0"/>
              <a:t>/ </a:t>
            </a:r>
            <a:r>
              <a:rPr lang="hu-HU" sz="1700" dirty="0" err="1"/>
              <a:t>wait</a:t>
            </a:r>
            <a:r>
              <a:rPr lang="hu-HU" sz="1700" dirty="0"/>
              <a:t> 90 sec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635B0383-E73B-3FFC-D1ED-AC4076F867AF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9322930" y="4153113"/>
            <a:ext cx="1588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F248FFB9-A8F4-55B9-21D1-59199DEBF33C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10117365" y="3500095"/>
            <a:ext cx="0" cy="435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0B20663E-705D-FABE-87A1-0E353E24DA43}"/>
              </a:ext>
            </a:extLst>
          </p:cNvPr>
          <p:cNvSpPr/>
          <p:nvPr/>
        </p:nvSpPr>
        <p:spPr>
          <a:xfrm>
            <a:off x="9322930" y="4806019"/>
            <a:ext cx="1588870" cy="435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700" dirty="0" err="1"/>
              <a:t>yellow</a:t>
            </a:r>
            <a:endParaRPr lang="hu-HU" sz="1700" dirty="0"/>
          </a:p>
          <a:p>
            <a:pPr algn="ctr"/>
            <a:r>
              <a:rPr lang="hu-HU" sz="1700" b="1" dirty="0" err="1"/>
              <a:t>do</a:t>
            </a:r>
            <a:r>
              <a:rPr lang="hu-HU" sz="1700" dirty="0"/>
              <a:t>/ </a:t>
            </a:r>
            <a:r>
              <a:rPr lang="hu-HU" sz="1700" dirty="0" err="1"/>
              <a:t>wait</a:t>
            </a:r>
            <a:r>
              <a:rPr lang="hu-HU" sz="1700" dirty="0"/>
              <a:t> </a:t>
            </a:r>
            <a:r>
              <a:rPr lang="hu-HU" sz="1700"/>
              <a:t>5 sec</a:t>
            </a:r>
            <a:endParaRPr lang="hu-HU" sz="1700" dirty="0"/>
          </a:p>
        </p:txBody>
      </p: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B111A61D-9BE5-4193-56D8-8176D368927D}"/>
              </a:ext>
            </a:extLst>
          </p:cNvPr>
          <p:cNvCxnSpPr>
            <a:cxnSpLocks/>
            <a:stCxn id="46" idx="1"/>
            <a:endCxn id="46" idx="3"/>
          </p:cNvCxnSpPr>
          <p:nvPr/>
        </p:nvCxnSpPr>
        <p:spPr>
          <a:xfrm>
            <a:off x="9322930" y="5023848"/>
            <a:ext cx="1588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25F1558F-074E-D5CE-96F5-49F38B6264B6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0117365" y="4370942"/>
            <a:ext cx="0" cy="4350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664CC9CA-4581-06B0-7FE3-61293AA20F55}"/>
              </a:ext>
            </a:extLst>
          </p:cNvPr>
          <p:cNvCxnSpPr>
            <a:cxnSpLocks/>
            <a:stCxn id="46" idx="1"/>
            <a:endCxn id="37" idx="1"/>
          </p:cNvCxnSpPr>
          <p:nvPr/>
        </p:nvCxnSpPr>
        <p:spPr>
          <a:xfrm rot="10800000">
            <a:off x="9322930" y="2437180"/>
            <a:ext cx="12700" cy="258666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20" grpId="0"/>
      <p:bldP spid="25" grpId="0" animBg="1"/>
      <p:bldP spid="30" grpId="0" animBg="1"/>
      <p:bldP spid="39" grpId="0"/>
      <p:bldP spid="49" grpId="0"/>
      <p:bldP spid="63" grpId="0"/>
      <p:bldP spid="90" grpId="0"/>
      <p:bldP spid="91" grpId="0"/>
      <p:bldP spid="96" grpId="0"/>
      <p:bldP spid="97" grpId="0"/>
      <p:bldP spid="98" grpId="0"/>
      <p:bldP spid="36" grpId="0" animBg="1"/>
      <p:bldP spid="37" grpId="0" animBg="1"/>
      <p:bldP spid="40" grpId="0" animBg="1"/>
      <p:bldP spid="43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7FF48C-C2E7-4BBA-AE9E-77290A6DC641}"/>
              </a:ext>
            </a:extLst>
          </p:cNvPr>
          <p:cNvSpPr txBox="1"/>
          <p:nvPr/>
        </p:nvSpPr>
        <p:spPr>
          <a:xfrm>
            <a:off x="401139" y="193354"/>
            <a:ext cx="11162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dirty="0"/>
              <a:t>3. Prepare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diagram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of a walkman. In </a:t>
            </a:r>
            <a:r>
              <a:rPr lang="hu-HU" dirty="0" err="1"/>
              <a:t>the</a:t>
            </a:r>
            <a:r>
              <a:rPr lang="hu-HU" dirty="0"/>
              <a:t> walkman,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tape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and a motor.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controlled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4 </a:t>
            </a:r>
            <a:r>
              <a:rPr lang="hu-HU" dirty="0" err="1"/>
              <a:t>buttons</a:t>
            </a:r>
            <a:r>
              <a:rPr lang="hu-HU" dirty="0"/>
              <a:t>. </a:t>
            </a:r>
            <a:br>
              <a:rPr lang="hu-HU" dirty="0"/>
            </a:br>
            <a:r>
              <a:rPr lang="hu-HU" dirty="0"/>
              <a:t>    The </a:t>
            </a:r>
            <a:r>
              <a:rPr lang="hu-HU" dirty="0" err="1"/>
              <a:t>role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:</a:t>
            </a:r>
          </a:p>
          <a:p>
            <a:pPr lvl="0"/>
            <a:r>
              <a:rPr lang="hu-HU" dirty="0">
                <a:sym typeface="Webdings" panose="05030102010509060703" pitchFamily="18" charset="2"/>
              </a:rPr>
              <a:t>    -  </a:t>
            </a:r>
            <a:r>
              <a:rPr lang="hu-HU" dirty="0"/>
              <a:t>(stop) : </a:t>
            </a:r>
            <a:r>
              <a:rPr lang="hu-HU" dirty="0" err="1"/>
              <a:t>stops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motort, and </a:t>
            </a:r>
            <a:r>
              <a:rPr lang="hu-HU" dirty="0" err="1"/>
              <a:t>lifts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tape</a:t>
            </a:r>
            <a:r>
              <a:rPr lang="hu-HU" dirty="0"/>
              <a:t> </a:t>
            </a:r>
            <a:r>
              <a:rPr lang="hu-HU" dirty="0" err="1"/>
              <a:t>head</a:t>
            </a:r>
            <a:endParaRPr lang="hu-HU" dirty="0"/>
          </a:p>
          <a:p>
            <a:pPr lvl="0"/>
            <a:r>
              <a:rPr lang="hu-HU" dirty="0">
                <a:sym typeface="Webdings" panose="05030102010509060703" pitchFamily="18" charset="2"/>
              </a:rPr>
              <a:t>    -  </a:t>
            </a:r>
            <a:r>
              <a:rPr lang="hu-HU" dirty="0"/>
              <a:t>(play) : </a:t>
            </a:r>
            <a:r>
              <a:rPr lang="hu-HU" dirty="0" err="1"/>
              <a:t>starts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motor and </a:t>
            </a:r>
            <a:r>
              <a:rPr lang="hu-HU" dirty="0" err="1"/>
              <a:t>lowers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tape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.</a:t>
            </a:r>
          </a:p>
          <a:p>
            <a:pPr lvl="0"/>
            <a:r>
              <a:rPr lang="hu-HU" dirty="0">
                <a:sym typeface="Webdings" panose="05030102010509060703" pitchFamily="18" charset="2"/>
              </a:rPr>
              <a:t>    -  </a:t>
            </a:r>
            <a:r>
              <a:rPr lang="hu-HU" dirty="0"/>
              <a:t>(FF) : </a:t>
            </a:r>
            <a:r>
              <a:rPr lang="hu-HU" dirty="0" err="1"/>
              <a:t>loops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motor </a:t>
            </a:r>
            <a:r>
              <a:rPr lang="hu-HU" dirty="0" err="1"/>
              <a:t>forward</a:t>
            </a:r>
            <a:endParaRPr lang="hu-HU" dirty="0"/>
          </a:p>
          <a:p>
            <a:pPr lvl="0"/>
            <a:r>
              <a:rPr lang="hu-HU" dirty="0">
                <a:sym typeface="Webdings" panose="05030102010509060703" pitchFamily="18" charset="2"/>
              </a:rPr>
              <a:t>    -  </a:t>
            </a:r>
            <a:r>
              <a:rPr lang="hu-HU" dirty="0"/>
              <a:t>(REW) : </a:t>
            </a:r>
            <a:r>
              <a:rPr lang="hu-HU" dirty="0" err="1"/>
              <a:t>loops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motor </a:t>
            </a:r>
            <a:r>
              <a:rPr lang="hu-HU" dirty="0" err="1"/>
              <a:t>backward</a:t>
            </a:r>
            <a:endParaRPr lang="hu-HU" dirty="0"/>
          </a:p>
          <a:p>
            <a:r>
              <a:rPr lang="hu-HU" dirty="0"/>
              <a:t>    During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tape</a:t>
            </a:r>
            <a:r>
              <a:rPr lang="hu-HU" dirty="0"/>
              <a:t>.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95C78BD2-41FB-430B-837E-9C3EAACADA30}"/>
              </a:ext>
            </a:extLst>
          </p:cNvPr>
          <p:cNvSpPr/>
          <p:nvPr/>
        </p:nvSpPr>
        <p:spPr>
          <a:xfrm>
            <a:off x="3861766" y="2807210"/>
            <a:ext cx="1168450" cy="4793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Walkman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C97A7D9D-605E-4E5C-BE2E-A7DD0D4847FA}"/>
              </a:ext>
            </a:extLst>
          </p:cNvPr>
          <p:cNvSpPr/>
          <p:nvPr/>
        </p:nvSpPr>
        <p:spPr>
          <a:xfrm>
            <a:off x="1085964" y="4112951"/>
            <a:ext cx="962601" cy="434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2DC07853-980D-4A10-90F0-F373D2A91935}"/>
              </a:ext>
            </a:extLst>
          </p:cNvPr>
          <p:cNvSpPr/>
          <p:nvPr/>
        </p:nvSpPr>
        <p:spPr>
          <a:xfrm>
            <a:off x="4018165" y="5263456"/>
            <a:ext cx="843055" cy="4793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6EECC680-464E-48E5-9BB1-C590A594A15D}"/>
              </a:ext>
            </a:extLst>
          </p:cNvPr>
          <p:cNvSpPr/>
          <p:nvPr/>
        </p:nvSpPr>
        <p:spPr>
          <a:xfrm>
            <a:off x="6850281" y="4112951"/>
            <a:ext cx="962602" cy="434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45" name="Rombusz 44">
            <a:extLst>
              <a:ext uri="{FF2B5EF4-FFF2-40B4-BE49-F238E27FC236}">
                <a16:creationId xmlns:a16="http://schemas.microsoft.com/office/drawing/2014/main" id="{913B334A-F81C-480F-8E23-5A900F997929}"/>
              </a:ext>
            </a:extLst>
          </p:cNvPr>
          <p:cNvSpPr/>
          <p:nvPr/>
        </p:nvSpPr>
        <p:spPr>
          <a:xfrm>
            <a:off x="4408519" y="3286604"/>
            <a:ext cx="142043" cy="239697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6" name="Összekötő: szögletes 45">
            <a:extLst>
              <a:ext uri="{FF2B5EF4-FFF2-40B4-BE49-F238E27FC236}">
                <a16:creationId xmlns:a16="http://schemas.microsoft.com/office/drawing/2014/main" id="{CFCDB04D-7513-4925-B4B4-B066B7693D5C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rot="5400000" flipH="1" flipV="1">
            <a:off x="2730078" y="2363488"/>
            <a:ext cx="586650" cy="291227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Összekötő: szögletes 47">
            <a:extLst>
              <a:ext uri="{FF2B5EF4-FFF2-40B4-BE49-F238E27FC236}">
                <a16:creationId xmlns:a16="http://schemas.microsoft.com/office/drawing/2014/main" id="{084D8EB9-D1D3-423F-97BC-8858C3CA1881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rot="16200000" flipV="1">
            <a:off x="5612237" y="2393605"/>
            <a:ext cx="586650" cy="28520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9C3F6472-19A4-47C5-9229-E09E9C9947DA}"/>
              </a:ext>
            </a:extLst>
          </p:cNvPr>
          <p:cNvCxnSpPr>
            <a:cxnSpLocks/>
            <a:stCxn id="34" idx="2"/>
            <a:endCxn id="50" idx="2"/>
          </p:cNvCxnSpPr>
          <p:nvPr/>
        </p:nvCxnSpPr>
        <p:spPr>
          <a:xfrm rot="16200000" flipH="1">
            <a:off x="2241385" y="3873755"/>
            <a:ext cx="1192790" cy="2541031"/>
          </a:xfrm>
          <a:prstGeom prst="bentConnector3">
            <a:avLst>
              <a:gd name="adj1" fmla="val 1191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046C7EE7-AB26-4DAB-B37D-23C803E3D304}"/>
              </a:ext>
            </a:extLst>
          </p:cNvPr>
          <p:cNvSpPr txBox="1"/>
          <p:nvPr/>
        </p:nvSpPr>
        <p:spPr>
          <a:xfrm>
            <a:off x="4015930" y="5371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cxnSp>
        <p:nvCxnSpPr>
          <p:cNvPr id="52" name="Összekötő: szögletes 51">
            <a:extLst>
              <a:ext uri="{FF2B5EF4-FFF2-40B4-BE49-F238E27FC236}">
                <a16:creationId xmlns:a16="http://schemas.microsoft.com/office/drawing/2014/main" id="{BC03A939-75E5-4A31-84AA-4D23EC96D299}"/>
              </a:ext>
            </a:extLst>
          </p:cNvPr>
          <p:cNvCxnSpPr>
            <a:cxnSpLocks/>
            <a:stCxn id="58" idx="2"/>
            <a:endCxn id="44" idx="2"/>
          </p:cNvCxnSpPr>
          <p:nvPr/>
        </p:nvCxnSpPr>
        <p:spPr>
          <a:xfrm rot="5400000" flipH="1" flipV="1">
            <a:off x="5448816" y="3866436"/>
            <a:ext cx="1201326" cy="2564206"/>
          </a:xfrm>
          <a:prstGeom prst="bentConnector3">
            <a:avLst>
              <a:gd name="adj1" fmla="val -190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5CCA6F28-E084-41CD-9509-1921E9405B11}"/>
              </a:ext>
            </a:extLst>
          </p:cNvPr>
          <p:cNvSpPr txBox="1"/>
          <p:nvPr/>
        </p:nvSpPr>
        <p:spPr>
          <a:xfrm>
            <a:off x="4675010" y="537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9" name="Háromszög 58">
            <a:extLst>
              <a:ext uri="{FF2B5EF4-FFF2-40B4-BE49-F238E27FC236}">
                <a16:creationId xmlns:a16="http://schemas.microsoft.com/office/drawing/2014/main" id="{12448EC7-CE40-4277-B7AC-4EDB37B34BB4}"/>
              </a:ext>
            </a:extLst>
          </p:cNvPr>
          <p:cNvSpPr/>
          <p:nvPr/>
        </p:nvSpPr>
        <p:spPr>
          <a:xfrm rot="5400000">
            <a:off x="6392160" y="5769025"/>
            <a:ext cx="143510" cy="1263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Háromszög 59">
            <a:extLst>
              <a:ext uri="{FF2B5EF4-FFF2-40B4-BE49-F238E27FC236}">
                <a16:creationId xmlns:a16="http://schemas.microsoft.com/office/drawing/2014/main" id="{531035F1-27C7-481D-A9EE-920E1F24C7BC}"/>
              </a:ext>
            </a:extLst>
          </p:cNvPr>
          <p:cNvSpPr/>
          <p:nvPr/>
        </p:nvSpPr>
        <p:spPr>
          <a:xfrm rot="16200000">
            <a:off x="2374767" y="5759903"/>
            <a:ext cx="143510" cy="1263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D6CAD21F-2CC2-4EEF-AF40-3F7151E59551}"/>
              </a:ext>
            </a:extLst>
          </p:cNvPr>
          <p:cNvSpPr txBox="1"/>
          <p:nvPr/>
        </p:nvSpPr>
        <p:spPr>
          <a:xfrm>
            <a:off x="5699356" y="5667583"/>
            <a:ext cx="777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control</a:t>
            </a:r>
            <a:endParaRPr lang="hu-HU" sz="1600" dirty="0"/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E6EC39E5-23B8-4103-8691-EED046EB2EC1}"/>
              </a:ext>
            </a:extLst>
          </p:cNvPr>
          <p:cNvSpPr txBox="1"/>
          <p:nvPr/>
        </p:nvSpPr>
        <p:spPr>
          <a:xfrm>
            <a:off x="2455495" y="5653791"/>
            <a:ext cx="777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control</a:t>
            </a:r>
            <a:endParaRPr lang="hu-HU" sz="1600" dirty="0"/>
          </a:p>
        </p:txBody>
      </p:sp>
      <p:sp>
        <p:nvSpPr>
          <p:cNvPr id="66" name="Háromszög 65">
            <a:extLst>
              <a:ext uri="{FF2B5EF4-FFF2-40B4-BE49-F238E27FC236}">
                <a16:creationId xmlns:a16="http://schemas.microsoft.com/office/drawing/2014/main" id="{B994EC67-68DE-40C3-BA5D-0995314F9583}"/>
              </a:ext>
            </a:extLst>
          </p:cNvPr>
          <p:cNvSpPr/>
          <p:nvPr/>
        </p:nvSpPr>
        <p:spPr>
          <a:xfrm rot="10800000">
            <a:off x="4325410" y="5086415"/>
            <a:ext cx="186431" cy="16480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4C772C9E-1C3A-41FB-9D9A-B253A4B202E8}"/>
              </a:ext>
            </a:extLst>
          </p:cNvPr>
          <p:cNvSpPr/>
          <p:nvPr/>
        </p:nvSpPr>
        <p:spPr>
          <a:xfrm>
            <a:off x="2247547" y="4118058"/>
            <a:ext cx="962602" cy="434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2D666C73-4219-483A-AB5F-F34AC008BC2E}"/>
              </a:ext>
            </a:extLst>
          </p:cNvPr>
          <p:cNvSpPr/>
          <p:nvPr/>
        </p:nvSpPr>
        <p:spPr>
          <a:xfrm>
            <a:off x="3380464" y="4118064"/>
            <a:ext cx="962602" cy="434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4B3AC3C-91F7-436F-9BF8-B48F6C72CC8A}"/>
              </a:ext>
            </a:extLst>
          </p:cNvPr>
          <p:cNvCxnSpPr>
            <a:cxnSpLocks/>
            <a:stCxn id="67" idx="2"/>
            <a:endCxn id="66" idx="3"/>
          </p:cNvCxnSpPr>
          <p:nvPr/>
        </p:nvCxnSpPr>
        <p:spPr>
          <a:xfrm rot="16200000" flipH="1">
            <a:off x="3307023" y="3974813"/>
            <a:ext cx="533426" cy="16897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Összekötő: szögletes 69">
            <a:extLst>
              <a:ext uri="{FF2B5EF4-FFF2-40B4-BE49-F238E27FC236}">
                <a16:creationId xmlns:a16="http://schemas.microsoft.com/office/drawing/2014/main" id="{246295F8-8C95-4EC1-BA3C-257A62512F31}"/>
              </a:ext>
            </a:extLst>
          </p:cNvPr>
          <p:cNvCxnSpPr>
            <a:cxnSpLocks/>
            <a:stCxn id="68" idx="2"/>
            <a:endCxn id="66" idx="3"/>
          </p:cNvCxnSpPr>
          <p:nvPr/>
        </p:nvCxnSpPr>
        <p:spPr>
          <a:xfrm rot="16200000" flipH="1">
            <a:off x="3873482" y="4541272"/>
            <a:ext cx="533426" cy="5568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églalap 70">
            <a:extLst>
              <a:ext uri="{FF2B5EF4-FFF2-40B4-BE49-F238E27FC236}">
                <a16:creationId xmlns:a16="http://schemas.microsoft.com/office/drawing/2014/main" id="{122A282D-4C93-4354-8688-796F548C8A68}"/>
              </a:ext>
            </a:extLst>
          </p:cNvPr>
          <p:cNvSpPr/>
          <p:nvPr/>
        </p:nvSpPr>
        <p:spPr>
          <a:xfrm>
            <a:off x="4548914" y="4118058"/>
            <a:ext cx="962602" cy="434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FF</a:t>
            </a: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4C5F2C08-CC99-4561-8BEA-F72A85C0F2D3}"/>
              </a:ext>
            </a:extLst>
          </p:cNvPr>
          <p:cNvSpPr/>
          <p:nvPr/>
        </p:nvSpPr>
        <p:spPr>
          <a:xfrm>
            <a:off x="5681831" y="4118064"/>
            <a:ext cx="962602" cy="434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REW</a:t>
            </a:r>
          </a:p>
        </p:txBody>
      </p:sp>
      <p:cxnSp>
        <p:nvCxnSpPr>
          <p:cNvPr id="73" name="Összekötő: szögletes 72">
            <a:extLst>
              <a:ext uri="{FF2B5EF4-FFF2-40B4-BE49-F238E27FC236}">
                <a16:creationId xmlns:a16="http://schemas.microsoft.com/office/drawing/2014/main" id="{D7CD9272-CEAD-4EBB-BE68-E030ECDA6FDE}"/>
              </a:ext>
            </a:extLst>
          </p:cNvPr>
          <p:cNvCxnSpPr>
            <a:cxnSpLocks/>
            <a:stCxn id="71" idx="2"/>
            <a:endCxn id="66" idx="3"/>
          </p:cNvCxnSpPr>
          <p:nvPr/>
        </p:nvCxnSpPr>
        <p:spPr>
          <a:xfrm rot="5400000">
            <a:off x="4457707" y="4513907"/>
            <a:ext cx="533426" cy="6115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F54BCDB4-DC82-4DB6-9B9E-18F5A4DE9D0A}"/>
              </a:ext>
            </a:extLst>
          </p:cNvPr>
          <p:cNvCxnSpPr>
            <a:cxnSpLocks/>
            <a:stCxn id="72" idx="2"/>
            <a:endCxn id="66" idx="3"/>
          </p:cNvCxnSpPr>
          <p:nvPr/>
        </p:nvCxnSpPr>
        <p:spPr>
          <a:xfrm rot="5400000">
            <a:off x="5024166" y="3947449"/>
            <a:ext cx="533426" cy="17445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Összekötő: szögletes 100">
            <a:extLst>
              <a:ext uri="{FF2B5EF4-FFF2-40B4-BE49-F238E27FC236}">
                <a16:creationId xmlns:a16="http://schemas.microsoft.com/office/drawing/2014/main" id="{808FC1F6-F5B6-4D7F-AF18-A8E019295DF2}"/>
              </a:ext>
            </a:extLst>
          </p:cNvPr>
          <p:cNvCxnSpPr>
            <a:cxnSpLocks/>
            <a:stCxn id="72" idx="0"/>
            <a:endCxn id="45" idx="2"/>
          </p:cNvCxnSpPr>
          <p:nvPr/>
        </p:nvCxnSpPr>
        <p:spPr>
          <a:xfrm rot="16200000" flipV="1">
            <a:off x="5025456" y="2980387"/>
            <a:ext cx="591763" cy="16835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Összekötő: szögletes 103">
            <a:extLst>
              <a:ext uri="{FF2B5EF4-FFF2-40B4-BE49-F238E27FC236}">
                <a16:creationId xmlns:a16="http://schemas.microsoft.com/office/drawing/2014/main" id="{7B0F48AF-F5CB-479D-A8A2-3BC7C3F897A4}"/>
              </a:ext>
            </a:extLst>
          </p:cNvPr>
          <p:cNvCxnSpPr>
            <a:cxnSpLocks/>
            <a:stCxn id="71" idx="0"/>
            <a:endCxn id="45" idx="2"/>
          </p:cNvCxnSpPr>
          <p:nvPr/>
        </p:nvCxnSpPr>
        <p:spPr>
          <a:xfrm rot="16200000" flipV="1">
            <a:off x="4459000" y="3546843"/>
            <a:ext cx="591757" cy="5506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Összekötő: szögletes 106">
            <a:extLst>
              <a:ext uri="{FF2B5EF4-FFF2-40B4-BE49-F238E27FC236}">
                <a16:creationId xmlns:a16="http://schemas.microsoft.com/office/drawing/2014/main" id="{10998A14-A238-4323-B5F6-4B95B1DDD905}"/>
              </a:ext>
            </a:extLst>
          </p:cNvPr>
          <p:cNvCxnSpPr>
            <a:cxnSpLocks/>
            <a:stCxn id="68" idx="0"/>
            <a:endCxn id="45" idx="2"/>
          </p:cNvCxnSpPr>
          <p:nvPr/>
        </p:nvCxnSpPr>
        <p:spPr>
          <a:xfrm rot="5400000" flipH="1" flipV="1">
            <a:off x="3874772" y="3513295"/>
            <a:ext cx="591763" cy="61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Összekötő: szögletes 109">
            <a:extLst>
              <a:ext uri="{FF2B5EF4-FFF2-40B4-BE49-F238E27FC236}">
                <a16:creationId xmlns:a16="http://schemas.microsoft.com/office/drawing/2014/main" id="{9E4BC644-D244-4C89-A6C2-C870C136D8E5}"/>
              </a:ext>
            </a:extLst>
          </p:cNvPr>
          <p:cNvCxnSpPr>
            <a:cxnSpLocks/>
            <a:stCxn id="67" idx="0"/>
            <a:endCxn id="45" idx="2"/>
          </p:cNvCxnSpPr>
          <p:nvPr/>
        </p:nvCxnSpPr>
        <p:spPr>
          <a:xfrm rot="5400000" flipH="1" flipV="1">
            <a:off x="3308316" y="2946834"/>
            <a:ext cx="591757" cy="17506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5" grpId="0" animBg="1"/>
      <p:bldP spid="59" grpId="0" animBg="1"/>
      <p:bldP spid="60" grpId="0" animBg="1"/>
      <p:bldP spid="61" grpId="0"/>
      <p:bldP spid="62" grpId="0"/>
      <p:bldP spid="66" grpId="0" animBg="1"/>
      <p:bldP spid="67" grpId="0" animBg="1"/>
      <p:bldP spid="68" grpId="0" animBg="1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églalap: lekerekített 86">
            <a:extLst>
              <a:ext uri="{FF2B5EF4-FFF2-40B4-BE49-F238E27FC236}">
                <a16:creationId xmlns:a16="http://schemas.microsoft.com/office/drawing/2014/main" id="{74D1D22B-C019-4248-A560-BD060A7AA8E7}"/>
              </a:ext>
            </a:extLst>
          </p:cNvPr>
          <p:cNvSpPr/>
          <p:nvPr/>
        </p:nvSpPr>
        <p:spPr>
          <a:xfrm>
            <a:off x="239427" y="2557609"/>
            <a:ext cx="4579215" cy="20948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/>
              <a:t>Head</a:t>
            </a:r>
          </a:p>
        </p:txBody>
      </p:sp>
      <p:sp>
        <p:nvSpPr>
          <p:cNvPr id="88" name="Téglalap: lekerekített 87">
            <a:extLst>
              <a:ext uri="{FF2B5EF4-FFF2-40B4-BE49-F238E27FC236}">
                <a16:creationId xmlns:a16="http://schemas.microsoft.com/office/drawing/2014/main" id="{51C42980-FE19-4EB2-9695-49CD6E54658C}"/>
              </a:ext>
            </a:extLst>
          </p:cNvPr>
          <p:cNvSpPr/>
          <p:nvPr/>
        </p:nvSpPr>
        <p:spPr>
          <a:xfrm>
            <a:off x="1217411" y="3475260"/>
            <a:ext cx="1111511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off</a:t>
            </a:r>
            <a:r>
              <a:rPr lang="hu-HU" dirty="0"/>
              <a:t> </a:t>
            </a:r>
            <a:r>
              <a:rPr lang="hu-HU" dirty="0" err="1"/>
              <a:t>tape</a:t>
            </a:r>
            <a:endParaRPr lang="hu-HU" dirty="0"/>
          </a:p>
        </p:txBody>
      </p:sp>
      <p:sp>
        <p:nvSpPr>
          <p:cNvPr id="89" name="Téglalap: lekerekített 88">
            <a:extLst>
              <a:ext uri="{FF2B5EF4-FFF2-40B4-BE49-F238E27FC236}">
                <a16:creationId xmlns:a16="http://schemas.microsoft.com/office/drawing/2014/main" id="{6FD35D7F-95F1-4BA2-ACCC-6D472D7650A8}"/>
              </a:ext>
            </a:extLst>
          </p:cNvPr>
          <p:cNvSpPr/>
          <p:nvPr/>
        </p:nvSpPr>
        <p:spPr>
          <a:xfrm>
            <a:off x="3559040" y="3460602"/>
            <a:ext cx="1099499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tape</a:t>
            </a:r>
            <a:endParaRPr lang="hu-HU" dirty="0"/>
          </a:p>
        </p:txBody>
      </p:sp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F5128320-30F8-4AE6-8069-2A3432DFEF34}"/>
              </a:ext>
            </a:extLst>
          </p:cNvPr>
          <p:cNvCxnSpPr>
            <a:cxnSpLocks/>
          </p:cNvCxnSpPr>
          <p:nvPr/>
        </p:nvCxnSpPr>
        <p:spPr>
          <a:xfrm>
            <a:off x="2328921" y="3560492"/>
            <a:ext cx="1230118" cy="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2AEB2380-76CE-46B0-9423-F959E92B3C75}"/>
              </a:ext>
            </a:extLst>
          </p:cNvPr>
          <p:cNvCxnSpPr>
            <a:cxnSpLocks/>
          </p:cNvCxnSpPr>
          <p:nvPr/>
        </p:nvCxnSpPr>
        <p:spPr>
          <a:xfrm flipH="1">
            <a:off x="2328921" y="3899045"/>
            <a:ext cx="12301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D39906D4-3E58-4130-91F1-DC93DD813A1F}"/>
              </a:ext>
            </a:extLst>
          </p:cNvPr>
          <p:cNvCxnSpPr>
            <a:cxnSpLocks/>
            <a:stCxn id="93" idx="6"/>
            <a:endCxn id="88" idx="1"/>
          </p:cNvCxnSpPr>
          <p:nvPr/>
        </p:nvCxnSpPr>
        <p:spPr>
          <a:xfrm flipV="1">
            <a:off x="569209" y="3714957"/>
            <a:ext cx="648202" cy="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zis 92">
            <a:extLst>
              <a:ext uri="{FF2B5EF4-FFF2-40B4-BE49-F238E27FC236}">
                <a16:creationId xmlns:a16="http://schemas.microsoft.com/office/drawing/2014/main" id="{7D9B65D5-DE78-44C1-81E8-7AE165737284}"/>
              </a:ext>
            </a:extLst>
          </p:cNvPr>
          <p:cNvSpPr/>
          <p:nvPr/>
        </p:nvSpPr>
        <p:spPr>
          <a:xfrm>
            <a:off x="421193" y="3637534"/>
            <a:ext cx="148016" cy="1663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76E3A35B-FB03-4F06-9AE0-99B71113B9A9}"/>
              </a:ext>
            </a:extLst>
          </p:cNvPr>
          <p:cNvSpPr txBox="1"/>
          <p:nvPr/>
        </p:nvSpPr>
        <p:spPr>
          <a:xfrm>
            <a:off x="2715402" y="3221938"/>
            <a:ext cx="340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</a:t>
            </a:r>
            <a:endParaRPr lang="hu-HU" sz="1600" dirty="0"/>
          </a:p>
        </p:txBody>
      </p: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168B5DAC-7ACD-4DA5-9AAD-BED5581F4AC6}"/>
              </a:ext>
            </a:extLst>
          </p:cNvPr>
          <p:cNvCxnSpPr>
            <a:cxnSpLocks/>
          </p:cNvCxnSpPr>
          <p:nvPr/>
        </p:nvCxnSpPr>
        <p:spPr>
          <a:xfrm>
            <a:off x="239426" y="3099146"/>
            <a:ext cx="4579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74510863-3602-4892-AE2D-DBC97E2BA67C}"/>
              </a:ext>
            </a:extLst>
          </p:cNvPr>
          <p:cNvSpPr txBox="1"/>
          <p:nvPr/>
        </p:nvSpPr>
        <p:spPr>
          <a:xfrm>
            <a:off x="2722320" y="3856152"/>
            <a:ext cx="340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</a:t>
            </a:r>
            <a:endParaRPr lang="hu-HU" sz="1600" dirty="0"/>
          </a:p>
        </p:txBody>
      </p:sp>
      <p:grpSp>
        <p:nvGrpSpPr>
          <p:cNvPr id="96" name="Csoportba foglalás 95">
            <a:extLst>
              <a:ext uri="{FF2B5EF4-FFF2-40B4-BE49-F238E27FC236}">
                <a16:creationId xmlns:a16="http://schemas.microsoft.com/office/drawing/2014/main" id="{CD862993-827A-4B97-BF55-F7521D9BC922}"/>
              </a:ext>
            </a:extLst>
          </p:cNvPr>
          <p:cNvGrpSpPr/>
          <p:nvPr/>
        </p:nvGrpSpPr>
        <p:grpSpPr>
          <a:xfrm>
            <a:off x="3559039" y="351240"/>
            <a:ext cx="2851489" cy="1837562"/>
            <a:chOff x="6096001" y="430554"/>
            <a:chExt cx="2851489" cy="1837562"/>
          </a:xfrm>
        </p:grpSpPr>
        <p:sp>
          <p:nvSpPr>
            <p:cNvPr id="108" name="Téglalap: lekerekített 107">
              <a:extLst>
                <a:ext uri="{FF2B5EF4-FFF2-40B4-BE49-F238E27FC236}">
                  <a16:creationId xmlns:a16="http://schemas.microsoft.com/office/drawing/2014/main" id="{31CF58A4-D651-47FB-BEA0-E89E9FE93316}"/>
                </a:ext>
              </a:extLst>
            </p:cNvPr>
            <p:cNvSpPr/>
            <p:nvPr/>
          </p:nvSpPr>
          <p:spPr>
            <a:xfrm>
              <a:off x="6096002" y="430554"/>
              <a:ext cx="2851488" cy="183756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hu-HU" dirty="0"/>
                <a:t>Walkman</a:t>
              </a:r>
            </a:p>
          </p:txBody>
        </p:sp>
        <p:sp>
          <p:nvSpPr>
            <p:cNvPr id="143" name="Téglalap: lekerekített 142">
              <a:extLst>
                <a:ext uri="{FF2B5EF4-FFF2-40B4-BE49-F238E27FC236}">
                  <a16:creationId xmlns:a16="http://schemas.microsoft.com/office/drawing/2014/main" id="{DA6F7E2F-54B7-4FD1-AAF8-D4F15BC4FA55}"/>
                </a:ext>
              </a:extLst>
            </p:cNvPr>
            <p:cNvSpPr/>
            <p:nvPr/>
          </p:nvSpPr>
          <p:spPr>
            <a:xfrm>
              <a:off x="6329507" y="1349335"/>
              <a:ext cx="893346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Head</a:t>
              </a:r>
            </a:p>
          </p:txBody>
        </p:sp>
        <p:sp>
          <p:nvSpPr>
            <p:cNvPr id="144" name="Téglalap: lekerekített 143">
              <a:extLst>
                <a:ext uri="{FF2B5EF4-FFF2-40B4-BE49-F238E27FC236}">
                  <a16:creationId xmlns:a16="http://schemas.microsoft.com/office/drawing/2014/main" id="{CD1552EA-8E5D-4B07-9642-652A6D658529}"/>
                </a:ext>
              </a:extLst>
            </p:cNvPr>
            <p:cNvSpPr/>
            <p:nvPr/>
          </p:nvSpPr>
          <p:spPr>
            <a:xfrm>
              <a:off x="7775825" y="1354093"/>
              <a:ext cx="891201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Motor</a:t>
              </a:r>
            </a:p>
          </p:txBody>
        </p:sp>
        <p:cxnSp>
          <p:nvCxnSpPr>
            <p:cNvPr id="145" name="Egyenes összekötő 144">
              <a:extLst>
                <a:ext uri="{FF2B5EF4-FFF2-40B4-BE49-F238E27FC236}">
                  <a16:creationId xmlns:a16="http://schemas.microsoft.com/office/drawing/2014/main" id="{C4F34078-6619-48F0-AAC9-A194448904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1" y="974186"/>
              <a:ext cx="2851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gyenes összekötő 145">
              <a:extLst>
                <a:ext uri="{FF2B5EF4-FFF2-40B4-BE49-F238E27FC236}">
                  <a16:creationId xmlns:a16="http://schemas.microsoft.com/office/drawing/2014/main" id="{E964678C-44FE-47C5-A1A7-2A687194111F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7521746" y="974186"/>
              <a:ext cx="0" cy="129393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églalap: lekerekített 97">
            <a:extLst>
              <a:ext uri="{FF2B5EF4-FFF2-40B4-BE49-F238E27FC236}">
                <a16:creationId xmlns:a16="http://schemas.microsoft.com/office/drawing/2014/main" id="{C450D6AA-5A1C-44BE-A116-5BAE7096402C}"/>
              </a:ext>
            </a:extLst>
          </p:cNvPr>
          <p:cNvSpPr/>
          <p:nvPr/>
        </p:nvSpPr>
        <p:spPr>
          <a:xfrm>
            <a:off x="5113287" y="2554077"/>
            <a:ext cx="6640381" cy="38795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/>
              <a:t>Motor</a:t>
            </a:r>
          </a:p>
        </p:txBody>
      </p:sp>
      <p:sp>
        <p:nvSpPr>
          <p:cNvPr id="99" name="Téglalap: lekerekített 98">
            <a:extLst>
              <a:ext uri="{FF2B5EF4-FFF2-40B4-BE49-F238E27FC236}">
                <a16:creationId xmlns:a16="http://schemas.microsoft.com/office/drawing/2014/main" id="{5B1A0B08-D543-486D-A786-FF1DC107315C}"/>
              </a:ext>
            </a:extLst>
          </p:cNvPr>
          <p:cNvSpPr/>
          <p:nvPr/>
        </p:nvSpPr>
        <p:spPr>
          <a:xfrm>
            <a:off x="5338304" y="4787598"/>
            <a:ext cx="868961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play</a:t>
            </a:r>
          </a:p>
        </p:txBody>
      </p:sp>
      <p:sp>
        <p:nvSpPr>
          <p:cNvPr id="100" name="Téglalap: lekerekített 99">
            <a:extLst>
              <a:ext uri="{FF2B5EF4-FFF2-40B4-BE49-F238E27FC236}">
                <a16:creationId xmlns:a16="http://schemas.microsoft.com/office/drawing/2014/main" id="{43EE7A8D-3585-48A9-B208-B07B5C75428D}"/>
              </a:ext>
            </a:extLst>
          </p:cNvPr>
          <p:cNvSpPr/>
          <p:nvPr/>
        </p:nvSpPr>
        <p:spPr>
          <a:xfrm>
            <a:off x="8001683" y="4787598"/>
            <a:ext cx="88072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FF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D051BE54-9CF4-4B32-86D3-DD5D1DB8E420}"/>
              </a:ext>
            </a:extLst>
          </p:cNvPr>
          <p:cNvSpPr txBox="1"/>
          <p:nvPr/>
        </p:nvSpPr>
        <p:spPr>
          <a:xfrm>
            <a:off x="9777545" y="40381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</a:t>
            </a:r>
            <a:endParaRPr lang="hu-HU" sz="1600" dirty="0"/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2D7D8B38-38C1-4272-83BF-7A989567C2DF}"/>
              </a:ext>
            </a:extLst>
          </p:cNvPr>
          <p:cNvSpPr txBox="1"/>
          <p:nvPr/>
        </p:nvSpPr>
        <p:spPr>
          <a:xfrm>
            <a:off x="6763611" y="40566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</a:t>
            </a:r>
            <a:endParaRPr lang="hu-HU" sz="1600" dirty="0"/>
          </a:p>
        </p:txBody>
      </p:sp>
      <p:cxnSp>
        <p:nvCxnSpPr>
          <p:cNvPr id="103" name="Egyenes összekötő 102">
            <a:extLst>
              <a:ext uri="{FF2B5EF4-FFF2-40B4-BE49-F238E27FC236}">
                <a16:creationId xmlns:a16="http://schemas.microsoft.com/office/drawing/2014/main" id="{EA87B8A4-8CE7-4F0F-83EE-7791844D0A08}"/>
              </a:ext>
            </a:extLst>
          </p:cNvPr>
          <p:cNvCxnSpPr>
            <a:cxnSpLocks/>
          </p:cNvCxnSpPr>
          <p:nvPr/>
        </p:nvCxnSpPr>
        <p:spPr>
          <a:xfrm>
            <a:off x="5113287" y="3114527"/>
            <a:ext cx="6640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églalap: lekerekített 103">
            <a:extLst>
              <a:ext uri="{FF2B5EF4-FFF2-40B4-BE49-F238E27FC236}">
                <a16:creationId xmlns:a16="http://schemas.microsoft.com/office/drawing/2014/main" id="{FB7E8D21-34FC-4338-B2FB-70C313B66DA5}"/>
              </a:ext>
            </a:extLst>
          </p:cNvPr>
          <p:cNvSpPr/>
          <p:nvPr/>
        </p:nvSpPr>
        <p:spPr>
          <a:xfrm>
            <a:off x="10676825" y="4787598"/>
            <a:ext cx="88072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REW</a:t>
            </a:r>
          </a:p>
        </p:txBody>
      </p:sp>
      <p:cxnSp>
        <p:nvCxnSpPr>
          <p:cNvPr id="105" name="Egyenes összekötő nyíllal 104">
            <a:extLst>
              <a:ext uri="{FF2B5EF4-FFF2-40B4-BE49-F238E27FC236}">
                <a16:creationId xmlns:a16="http://schemas.microsoft.com/office/drawing/2014/main" id="{C0231EA7-FE47-482F-9015-0C3A47BC731D}"/>
              </a:ext>
            </a:extLst>
          </p:cNvPr>
          <p:cNvCxnSpPr>
            <a:cxnSpLocks/>
          </p:cNvCxnSpPr>
          <p:nvPr/>
        </p:nvCxnSpPr>
        <p:spPr>
          <a:xfrm>
            <a:off x="8882407" y="5151635"/>
            <a:ext cx="17944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églalap: lekerekített 105">
            <a:extLst>
              <a:ext uri="{FF2B5EF4-FFF2-40B4-BE49-F238E27FC236}">
                <a16:creationId xmlns:a16="http://schemas.microsoft.com/office/drawing/2014/main" id="{8C67B6A9-1C0B-47F3-84A5-6B0D9AC53035}"/>
              </a:ext>
            </a:extLst>
          </p:cNvPr>
          <p:cNvSpPr/>
          <p:nvPr/>
        </p:nvSpPr>
        <p:spPr>
          <a:xfrm>
            <a:off x="7978940" y="3770614"/>
            <a:ext cx="880724" cy="479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stop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F1CE1A43-223A-4ACF-A625-CA0362F25380}"/>
              </a:ext>
            </a:extLst>
          </p:cNvPr>
          <p:cNvCxnSpPr>
            <a:cxnSpLocks/>
            <a:stCxn id="147" idx="4"/>
            <a:endCxn id="106" idx="0"/>
          </p:cNvCxnSpPr>
          <p:nvPr/>
        </p:nvCxnSpPr>
        <p:spPr>
          <a:xfrm>
            <a:off x="8419302" y="3437154"/>
            <a:ext cx="0" cy="3334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9EDF6E7F-4384-4463-9FC9-4CC794F60999}"/>
              </a:ext>
            </a:extLst>
          </p:cNvPr>
          <p:cNvCxnSpPr>
            <a:cxnSpLocks/>
          </p:cNvCxnSpPr>
          <p:nvPr/>
        </p:nvCxnSpPr>
        <p:spPr>
          <a:xfrm>
            <a:off x="6207265" y="5168366"/>
            <a:ext cx="17944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1E9B6A44-355F-461D-B893-3D90D402D5F9}"/>
              </a:ext>
            </a:extLst>
          </p:cNvPr>
          <p:cNvCxnSpPr>
            <a:cxnSpLocks/>
          </p:cNvCxnSpPr>
          <p:nvPr/>
        </p:nvCxnSpPr>
        <p:spPr>
          <a:xfrm>
            <a:off x="8882407" y="4913418"/>
            <a:ext cx="179441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3EACD929-6A3B-4950-99DF-C4134BACBD4B}"/>
              </a:ext>
            </a:extLst>
          </p:cNvPr>
          <p:cNvCxnSpPr>
            <a:cxnSpLocks/>
          </p:cNvCxnSpPr>
          <p:nvPr/>
        </p:nvCxnSpPr>
        <p:spPr>
          <a:xfrm>
            <a:off x="6207265" y="4930149"/>
            <a:ext cx="179441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gyenes összekötő nyíllal 111">
            <a:extLst>
              <a:ext uri="{FF2B5EF4-FFF2-40B4-BE49-F238E27FC236}">
                <a16:creationId xmlns:a16="http://schemas.microsoft.com/office/drawing/2014/main" id="{F683450B-B463-4375-9795-8327746BE97A}"/>
              </a:ext>
            </a:extLst>
          </p:cNvPr>
          <p:cNvCxnSpPr>
            <a:cxnSpLocks/>
          </p:cNvCxnSpPr>
          <p:nvPr/>
        </p:nvCxnSpPr>
        <p:spPr>
          <a:xfrm>
            <a:off x="8583224" y="4250008"/>
            <a:ext cx="3389" cy="5312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E51A05C1-7FFF-438A-B878-D1C6BC64554A}"/>
              </a:ext>
            </a:extLst>
          </p:cNvPr>
          <p:cNvCxnSpPr>
            <a:cxnSpLocks/>
          </p:cNvCxnSpPr>
          <p:nvPr/>
        </p:nvCxnSpPr>
        <p:spPr>
          <a:xfrm flipH="1">
            <a:off x="8326408" y="4253988"/>
            <a:ext cx="1" cy="5283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F15BC5D7-31BB-4EE2-9283-4D3AB1F3DFE1}"/>
              </a:ext>
            </a:extLst>
          </p:cNvPr>
          <p:cNvCxnSpPr>
            <a:cxnSpLocks/>
            <a:stCxn id="122" idx="3"/>
            <a:endCxn id="121" idx="0"/>
          </p:cNvCxnSpPr>
          <p:nvPr/>
        </p:nvCxnSpPr>
        <p:spPr>
          <a:xfrm>
            <a:off x="8852325" y="3871951"/>
            <a:ext cx="2450858" cy="910352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Összekötő: szögletes 114">
            <a:extLst>
              <a:ext uri="{FF2B5EF4-FFF2-40B4-BE49-F238E27FC236}">
                <a16:creationId xmlns:a16="http://schemas.microsoft.com/office/drawing/2014/main" id="{D840D193-FCFF-4E69-B65D-4B91E1FC067E}"/>
              </a:ext>
            </a:extLst>
          </p:cNvPr>
          <p:cNvCxnSpPr>
            <a:cxnSpLocks/>
            <a:stCxn id="116" idx="2"/>
            <a:endCxn id="117" idx="2"/>
          </p:cNvCxnSpPr>
          <p:nvPr/>
        </p:nvCxnSpPr>
        <p:spPr>
          <a:xfrm rot="16200000" flipH="1">
            <a:off x="8472980" y="2441309"/>
            <a:ext cx="12700" cy="5663606"/>
          </a:xfrm>
          <a:prstGeom prst="bentConnector3">
            <a:avLst>
              <a:gd name="adj1" fmla="val 578447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zövegdoboz 115">
            <a:extLst>
              <a:ext uri="{FF2B5EF4-FFF2-40B4-BE49-F238E27FC236}">
                <a16:creationId xmlns:a16="http://schemas.microsoft.com/office/drawing/2014/main" id="{21462B3B-7C18-469E-A055-A95EC03FA826}"/>
              </a:ext>
            </a:extLst>
          </p:cNvPr>
          <p:cNvSpPr txBox="1"/>
          <p:nvPr/>
        </p:nvSpPr>
        <p:spPr>
          <a:xfrm>
            <a:off x="5522394" y="49037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17" name="Szövegdoboz 116">
            <a:extLst>
              <a:ext uri="{FF2B5EF4-FFF2-40B4-BE49-F238E27FC236}">
                <a16:creationId xmlns:a16="http://schemas.microsoft.com/office/drawing/2014/main" id="{969366CB-5053-4E89-BF85-6ADE944B2E49}"/>
              </a:ext>
            </a:extLst>
          </p:cNvPr>
          <p:cNvSpPr txBox="1"/>
          <p:nvPr/>
        </p:nvSpPr>
        <p:spPr>
          <a:xfrm>
            <a:off x="11186000" y="49037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118" name="Összekötő: szögletes 117">
            <a:extLst>
              <a:ext uri="{FF2B5EF4-FFF2-40B4-BE49-F238E27FC236}">
                <a16:creationId xmlns:a16="http://schemas.microsoft.com/office/drawing/2014/main" id="{FA8CC5D2-2D08-4B82-A741-B1D522B4FA7F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8479563" y="2729649"/>
            <a:ext cx="8998" cy="5077928"/>
          </a:xfrm>
          <a:prstGeom prst="bentConnector3">
            <a:avLst>
              <a:gd name="adj1" fmla="val -520445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9BC5FBCA-D565-4176-95F8-70EC59F66F7B}"/>
              </a:ext>
            </a:extLst>
          </p:cNvPr>
          <p:cNvSpPr txBox="1"/>
          <p:nvPr/>
        </p:nvSpPr>
        <p:spPr>
          <a:xfrm>
            <a:off x="5826315" y="49037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0" name="Szövegdoboz 119">
            <a:extLst>
              <a:ext uri="{FF2B5EF4-FFF2-40B4-BE49-F238E27FC236}">
                <a16:creationId xmlns:a16="http://schemas.microsoft.com/office/drawing/2014/main" id="{FB8E9885-106D-4039-ADB4-2DF080C9FBC4}"/>
              </a:ext>
            </a:extLst>
          </p:cNvPr>
          <p:cNvSpPr txBox="1"/>
          <p:nvPr/>
        </p:nvSpPr>
        <p:spPr>
          <a:xfrm>
            <a:off x="10904243" y="48947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C86ACFEA-5BC4-4AD3-95E8-F56492304D7A}"/>
              </a:ext>
            </a:extLst>
          </p:cNvPr>
          <p:cNvSpPr txBox="1"/>
          <p:nvPr/>
        </p:nvSpPr>
        <p:spPr>
          <a:xfrm>
            <a:off x="11184400" y="47823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48009125-6C83-4F5E-8DC4-2732784358AD}"/>
              </a:ext>
            </a:extLst>
          </p:cNvPr>
          <p:cNvSpPr txBox="1"/>
          <p:nvPr/>
        </p:nvSpPr>
        <p:spPr>
          <a:xfrm>
            <a:off x="8614759" y="36872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7AA3CCA1-D2C2-47B0-805E-199B05A8C1CB}"/>
              </a:ext>
            </a:extLst>
          </p:cNvPr>
          <p:cNvSpPr txBox="1"/>
          <p:nvPr/>
        </p:nvSpPr>
        <p:spPr>
          <a:xfrm>
            <a:off x="8622098" y="39103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124" name="Összekötő: szögletes 123">
            <a:extLst>
              <a:ext uri="{FF2B5EF4-FFF2-40B4-BE49-F238E27FC236}">
                <a16:creationId xmlns:a16="http://schemas.microsoft.com/office/drawing/2014/main" id="{518851E6-D9C9-4AB0-A9F2-A085C4A308DE}"/>
              </a:ext>
            </a:extLst>
          </p:cNvPr>
          <p:cNvCxnSpPr>
            <a:cxnSpLocks/>
            <a:stCxn id="123" idx="3"/>
            <a:endCxn id="125" idx="0"/>
          </p:cNvCxnSpPr>
          <p:nvPr/>
        </p:nvCxnSpPr>
        <p:spPr>
          <a:xfrm>
            <a:off x="8859664" y="4095005"/>
            <a:ext cx="2149190" cy="67884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B8F153BB-F720-4E57-89A7-AD205418B628}"/>
              </a:ext>
            </a:extLst>
          </p:cNvPr>
          <p:cNvSpPr txBox="1"/>
          <p:nvPr/>
        </p:nvSpPr>
        <p:spPr>
          <a:xfrm>
            <a:off x="10890071" y="47738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126" name="Összekötő: szögletes 125">
            <a:extLst>
              <a:ext uri="{FF2B5EF4-FFF2-40B4-BE49-F238E27FC236}">
                <a16:creationId xmlns:a16="http://schemas.microsoft.com/office/drawing/2014/main" id="{230543D4-D34C-4A9F-91E6-D1C51C24F03B}"/>
              </a:ext>
            </a:extLst>
          </p:cNvPr>
          <p:cNvCxnSpPr>
            <a:cxnSpLocks/>
            <a:stCxn id="128" idx="1"/>
            <a:endCxn id="127" idx="0"/>
          </p:cNvCxnSpPr>
          <p:nvPr/>
        </p:nvCxnSpPr>
        <p:spPr>
          <a:xfrm rot="10800000" flipV="1">
            <a:off x="5938134" y="4111215"/>
            <a:ext cx="2040806" cy="67108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AB1663A0-E330-4BB6-96CA-B8BDC87423DA}"/>
              </a:ext>
            </a:extLst>
          </p:cNvPr>
          <p:cNvSpPr txBox="1"/>
          <p:nvPr/>
        </p:nvSpPr>
        <p:spPr>
          <a:xfrm>
            <a:off x="5819351" y="47823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8" name="Szövegdoboz 127">
            <a:extLst>
              <a:ext uri="{FF2B5EF4-FFF2-40B4-BE49-F238E27FC236}">
                <a16:creationId xmlns:a16="http://schemas.microsoft.com/office/drawing/2014/main" id="{3C86FE48-D61A-41C5-A8B9-58F4EA4F4EA3}"/>
              </a:ext>
            </a:extLst>
          </p:cNvPr>
          <p:cNvSpPr txBox="1"/>
          <p:nvPr/>
        </p:nvSpPr>
        <p:spPr>
          <a:xfrm>
            <a:off x="7978940" y="39265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29" name="Szövegdoboz 128">
            <a:extLst>
              <a:ext uri="{FF2B5EF4-FFF2-40B4-BE49-F238E27FC236}">
                <a16:creationId xmlns:a16="http://schemas.microsoft.com/office/drawing/2014/main" id="{7BD371AA-6F54-4B5B-ACAD-FA3C346AAD96}"/>
              </a:ext>
            </a:extLst>
          </p:cNvPr>
          <p:cNvSpPr txBox="1"/>
          <p:nvPr/>
        </p:nvSpPr>
        <p:spPr>
          <a:xfrm>
            <a:off x="8001683" y="36666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B571C165-BB2D-4194-A2B6-BD4C9F15A994}"/>
              </a:ext>
            </a:extLst>
          </p:cNvPr>
          <p:cNvCxnSpPr>
            <a:cxnSpLocks/>
            <a:stCxn id="129" idx="1"/>
            <a:endCxn id="131" idx="0"/>
          </p:cNvCxnSpPr>
          <p:nvPr/>
        </p:nvCxnSpPr>
        <p:spPr>
          <a:xfrm rot="10800000" flipV="1">
            <a:off x="5643805" y="3851344"/>
            <a:ext cx="2357878" cy="922508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3BB057BB-0424-4D85-9DA7-A37C2F6C3CBB}"/>
              </a:ext>
            </a:extLst>
          </p:cNvPr>
          <p:cNvSpPr txBox="1"/>
          <p:nvPr/>
        </p:nvSpPr>
        <p:spPr>
          <a:xfrm>
            <a:off x="5525022" y="47738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132" name="Szövegdoboz 131">
            <a:extLst>
              <a:ext uri="{FF2B5EF4-FFF2-40B4-BE49-F238E27FC236}">
                <a16:creationId xmlns:a16="http://schemas.microsoft.com/office/drawing/2014/main" id="{36A05634-EF2E-4850-BCC1-547F4FCA5923}"/>
              </a:ext>
            </a:extLst>
          </p:cNvPr>
          <p:cNvSpPr txBox="1"/>
          <p:nvPr/>
        </p:nvSpPr>
        <p:spPr>
          <a:xfrm>
            <a:off x="7955808" y="433894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</a:t>
            </a:r>
            <a:endParaRPr lang="hu-HU" sz="1600" dirty="0"/>
          </a:p>
        </p:txBody>
      </p:sp>
      <p:sp>
        <p:nvSpPr>
          <p:cNvPr id="133" name="Szövegdoboz 132">
            <a:extLst>
              <a:ext uri="{FF2B5EF4-FFF2-40B4-BE49-F238E27FC236}">
                <a16:creationId xmlns:a16="http://schemas.microsoft.com/office/drawing/2014/main" id="{DA4A1505-D812-4D6A-B3DA-E039A2EA5BA2}"/>
              </a:ext>
            </a:extLst>
          </p:cNvPr>
          <p:cNvSpPr txBox="1"/>
          <p:nvPr/>
        </p:nvSpPr>
        <p:spPr>
          <a:xfrm>
            <a:off x="6763611" y="35348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</a:t>
            </a:r>
            <a:endParaRPr lang="hu-HU" sz="1600" dirty="0"/>
          </a:p>
        </p:txBody>
      </p: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9090FF57-914A-4E5A-AE8B-58EABC04AC57}"/>
              </a:ext>
            </a:extLst>
          </p:cNvPr>
          <p:cNvSpPr txBox="1"/>
          <p:nvPr/>
        </p:nvSpPr>
        <p:spPr>
          <a:xfrm>
            <a:off x="9782205" y="35715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</a:t>
            </a:r>
            <a:endParaRPr lang="hu-HU" sz="1600" dirty="0"/>
          </a:p>
        </p:txBody>
      </p: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0DFF25B8-F202-4B90-8863-46258BE03E06}"/>
              </a:ext>
            </a:extLst>
          </p:cNvPr>
          <p:cNvSpPr txBox="1"/>
          <p:nvPr/>
        </p:nvSpPr>
        <p:spPr>
          <a:xfrm>
            <a:off x="8583922" y="43437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</a:t>
            </a:r>
            <a:endParaRPr lang="hu-HU" sz="1600" dirty="0"/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0D4E479E-E972-490A-9B0C-9F56C26F0AE5}"/>
              </a:ext>
            </a:extLst>
          </p:cNvPr>
          <p:cNvSpPr txBox="1"/>
          <p:nvPr/>
        </p:nvSpPr>
        <p:spPr>
          <a:xfrm>
            <a:off x="6778426" y="51101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</a:t>
            </a:r>
            <a:endParaRPr lang="hu-HU" sz="1600" dirty="0"/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CB930137-9525-418A-9FDD-E75167A02735}"/>
              </a:ext>
            </a:extLst>
          </p:cNvPr>
          <p:cNvSpPr txBox="1"/>
          <p:nvPr/>
        </p:nvSpPr>
        <p:spPr>
          <a:xfrm>
            <a:off x="8284405" y="5458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</a:t>
            </a:r>
            <a:endParaRPr lang="hu-HU" sz="1600" dirty="0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2848EA39-B3DB-4DEE-BEBD-C06CFEC53A81}"/>
              </a:ext>
            </a:extLst>
          </p:cNvPr>
          <p:cNvSpPr txBox="1"/>
          <p:nvPr/>
        </p:nvSpPr>
        <p:spPr>
          <a:xfrm>
            <a:off x="9796101" y="461489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</a:t>
            </a:r>
            <a:endParaRPr lang="hu-HU" sz="1600" dirty="0"/>
          </a:p>
        </p:txBody>
      </p: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6D3043F3-E1D3-40A4-AD43-F97EE96B4C03}"/>
              </a:ext>
            </a:extLst>
          </p:cNvPr>
          <p:cNvSpPr txBox="1"/>
          <p:nvPr/>
        </p:nvSpPr>
        <p:spPr>
          <a:xfrm>
            <a:off x="9785765" y="51147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</a:t>
            </a:r>
            <a:endParaRPr lang="hu-HU" sz="1600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E3FDAD42-0E07-464E-92A5-E9C719C30EFF}"/>
              </a:ext>
            </a:extLst>
          </p:cNvPr>
          <p:cNvSpPr txBox="1"/>
          <p:nvPr/>
        </p:nvSpPr>
        <p:spPr>
          <a:xfrm>
            <a:off x="6784144" y="46524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</a:t>
            </a:r>
            <a:endParaRPr lang="hu-HU" sz="1600" dirty="0"/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6DA92970-652E-4352-AD63-7EA3A04A5F8A}"/>
              </a:ext>
            </a:extLst>
          </p:cNvPr>
          <p:cNvSpPr txBox="1"/>
          <p:nvPr/>
        </p:nvSpPr>
        <p:spPr>
          <a:xfrm>
            <a:off x="8284405" y="59578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</a:t>
            </a:r>
            <a:endParaRPr lang="hu-HU" sz="1600" dirty="0"/>
          </a:p>
        </p:txBody>
      </p:sp>
      <p:sp>
        <p:nvSpPr>
          <p:cNvPr id="147" name="Ellipszis 146">
            <a:extLst>
              <a:ext uri="{FF2B5EF4-FFF2-40B4-BE49-F238E27FC236}">
                <a16:creationId xmlns:a16="http://schemas.microsoft.com/office/drawing/2014/main" id="{34F537E1-1668-4431-A63E-0139820965EF}"/>
              </a:ext>
            </a:extLst>
          </p:cNvPr>
          <p:cNvSpPr/>
          <p:nvPr/>
        </p:nvSpPr>
        <p:spPr>
          <a:xfrm>
            <a:off x="8334655" y="3270798"/>
            <a:ext cx="169294" cy="1663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24C962B9-0266-4B60-B9E4-6C10BAFA75AF}"/>
              </a:ext>
            </a:extLst>
          </p:cNvPr>
          <p:cNvSpPr txBox="1"/>
          <p:nvPr/>
        </p:nvSpPr>
        <p:spPr>
          <a:xfrm>
            <a:off x="4069572" y="41395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</a:t>
            </a:r>
            <a:endParaRPr lang="hu-HU" sz="1600" dirty="0"/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D47651B5-6A6F-4E5F-AC82-B0A6A8D7DAEE}"/>
              </a:ext>
            </a:extLst>
          </p:cNvPr>
          <p:cNvSpPr txBox="1"/>
          <p:nvPr/>
        </p:nvSpPr>
        <p:spPr>
          <a:xfrm>
            <a:off x="3692535" y="41324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</a:t>
            </a:r>
            <a:endParaRPr lang="hu-HU" sz="1600" dirty="0"/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4A1E45FF-9032-4BBD-8A31-B2BEA65ECC11}"/>
              </a:ext>
            </a:extLst>
          </p:cNvPr>
          <p:cNvCxnSpPr>
            <a:cxnSpLocks/>
            <a:stCxn id="66" idx="2"/>
            <a:endCxn id="65" idx="2"/>
          </p:cNvCxnSpPr>
          <p:nvPr/>
        </p:nvCxnSpPr>
        <p:spPr>
          <a:xfrm rot="5400000">
            <a:off x="1694549" y="3617406"/>
            <a:ext cx="12700" cy="67449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9B872C32-17D8-4933-91D0-54ACF2A13A59}"/>
              </a:ext>
            </a:extLst>
          </p:cNvPr>
          <p:cNvSpPr txBox="1"/>
          <p:nvPr/>
        </p:nvSpPr>
        <p:spPr>
          <a:xfrm>
            <a:off x="1238518" y="3585322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A2927E82-F264-42DD-A786-CA4E0C4F724E}"/>
              </a:ext>
            </a:extLst>
          </p:cNvPr>
          <p:cNvSpPr txBox="1"/>
          <p:nvPr/>
        </p:nvSpPr>
        <p:spPr>
          <a:xfrm>
            <a:off x="1913014" y="35853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68" name="Összekötő: szögletes 67">
            <a:extLst>
              <a:ext uri="{FF2B5EF4-FFF2-40B4-BE49-F238E27FC236}">
                <a16:creationId xmlns:a16="http://schemas.microsoft.com/office/drawing/2014/main" id="{ABB41A30-70C8-4A15-8E9B-B8DB7413E82C}"/>
              </a:ext>
            </a:extLst>
          </p:cNvPr>
          <p:cNvCxnSpPr>
            <a:cxnSpLocks/>
            <a:stCxn id="70" idx="2"/>
            <a:endCxn id="69" idx="2"/>
          </p:cNvCxnSpPr>
          <p:nvPr/>
        </p:nvCxnSpPr>
        <p:spPr>
          <a:xfrm rot="5400000">
            <a:off x="4105925" y="3595160"/>
            <a:ext cx="12700" cy="67449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245D70EF-EE98-417D-BAC3-DE5F14CBA877}"/>
              </a:ext>
            </a:extLst>
          </p:cNvPr>
          <p:cNvSpPr txBox="1"/>
          <p:nvPr/>
        </p:nvSpPr>
        <p:spPr>
          <a:xfrm>
            <a:off x="3649894" y="3563076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4EB49537-33AF-44B6-92D9-B43CBDFEA6F0}"/>
              </a:ext>
            </a:extLst>
          </p:cNvPr>
          <p:cNvSpPr txBox="1"/>
          <p:nvPr/>
        </p:nvSpPr>
        <p:spPr>
          <a:xfrm>
            <a:off x="4324390" y="356307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02510B07-C864-4E62-995D-9DDF951BDE07}"/>
              </a:ext>
            </a:extLst>
          </p:cNvPr>
          <p:cNvSpPr txBox="1"/>
          <p:nvPr/>
        </p:nvSpPr>
        <p:spPr>
          <a:xfrm>
            <a:off x="1665163" y="415470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</a:t>
            </a:r>
            <a:endParaRPr lang="hu-HU" sz="16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9D21693A-E9A1-4F48-9A07-76668806AFBC}"/>
              </a:ext>
            </a:extLst>
          </p:cNvPr>
          <p:cNvSpPr txBox="1"/>
          <p:nvPr/>
        </p:nvSpPr>
        <p:spPr>
          <a:xfrm>
            <a:off x="1288126" y="4147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  <a:sym typeface="Webdings" panose="05030102010509060703" pitchFamily="18" charset="2"/>
              </a:rPr>
              <a:t>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0392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3" grpId="0" animBg="1"/>
      <p:bldP spid="94" grpId="0"/>
      <p:bldP spid="86" grpId="0"/>
      <p:bldP spid="98" grpId="0" animBg="1"/>
      <p:bldP spid="99" grpId="0" animBg="1"/>
      <p:bldP spid="100" grpId="0" animBg="1"/>
      <p:bldP spid="101" grpId="0"/>
      <p:bldP spid="102" grpId="0"/>
      <p:bldP spid="104" grpId="0" animBg="1"/>
      <p:bldP spid="106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7" grpId="0" animBg="1"/>
      <p:bldP spid="97" grpId="0"/>
      <p:bldP spid="142" grpId="0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7FF48C-C2E7-4BBA-AE9E-77290A6DC641}"/>
              </a:ext>
            </a:extLst>
          </p:cNvPr>
          <p:cNvSpPr txBox="1"/>
          <p:nvPr/>
        </p:nvSpPr>
        <p:spPr>
          <a:xfrm>
            <a:off x="401139" y="193354"/>
            <a:ext cx="1105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bounded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() and pop()),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an (</a:t>
            </a:r>
            <a:r>
              <a:rPr lang="hu-HU" dirty="0" err="1"/>
              <a:t>t:array</a:t>
            </a:r>
            <a:r>
              <a:rPr lang="hu-HU" dirty="0"/>
              <a:t>[1..max] of </a:t>
            </a:r>
            <a:r>
              <a:rPr lang="hu-HU" dirty="0" err="1"/>
              <a:t>Item</a:t>
            </a:r>
            <a:r>
              <a:rPr lang="hu-HU" dirty="0"/>
              <a:t>) </a:t>
            </a:r>
            <a:r>
              <a:rPr lang="hu-HU" dirty="0" err="1"/>
              <a:t>array</a:t>
            </a:r>
            <a:r>
              <a:rPr lang="hu-HU" dirty="0"/>
              <a:t>, and </a:t>
            </a:r>
            <a:br>
              <a:rPr lang="hu-HU" dirty="0"/>
            </a:br>
            <a:r>
              <a:rPr lang="hu-HU" dirty="0"/>
              <a:t>     an (</a:t>
            </a:r>
            <a:r>
              <a:rPr lang="hu-HU" dirty="0" err="1"/>
              <a:t>top:int</a:t>
            </a:r>
            <a:r>
              <a:rPr lang="hu-HU" dirty="0"/>
              <a:t>) index.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7BD00AC2-7092-4D63-B234-8D525ABB8957}"/>
              </a:ext>
            </a:extLst>
          </p:cNvPr>
          <p:cNvSpPr/>
          <p:nvPr/>
        </p:nvSpPr>
        <p:spPr>
          <a:xfrm>
            <a:off x="4047980" y="1841816"/>
            <a:ext cx="2916820" cy="3460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354DF1D1-3243-4DA7-8F92-DFD7D4241FF9}"/>
              </a:ext>
            </a:extLst>
          </p:cNvPr>
          <p:cNvSpPr/>
          <p:nvPr/>
        </p:nvSpPr>
        <p:spPr>
          <a:xfrm>
            <a:off x="4047980" y="2374251"/>
            <a:ext cx="291682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80D54566-D2A6-42CB-A700-94045E403EB6}"/>
              </a:ext>
            </a:extLst>
          </p:cNvPr>
          <p:cNvSpPr txBox="1"/>
          <p:nvPr/>
        </p:nvSpPr>
        <p:spPr>
          <a:xfrm>
            <a:off x="5138308" y="1915170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err="1"/>
              <a:t>Stack</a:t>
            </a:r>
            <a:endParaRPr lang="hu-HU" sz="2000" b="1" dirty="0"/>
          </a:p>
        </p:txBody>
      </p: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92336CAC-78F6-4790-954D-AF0D155E7D48}"/>
              </a:ext>
            </a:extLst>
          </p:cNvPr>
          <p:cNvSpPr txBox="1"/>
          <p:nvPr/>
        </p:nvSpPr>
        <p:spPr>
          <a:xfrm>
            <a:off x="4047980" y="2374251"/>
            <a:ext cx="2948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- </a:t>
            </a:r>
            <a:r>
              <a:rPr lang="hu-HU" sz="2000" dirty="0" err="1"/>
              <a:t>max</a:t>
            </a:r>
            <a:r>
              <a:rPr lang="hu-HU" sz="2000" dirty="0"/>
              <a:t> : int { </a:t>
            </a:r>
            <a:r>
              <a:rPr lang="hu-HU" sz="2000" dirty="0" err="1"/>
              <a:t>max</a:t>
            </a:r>
            <a:r>
              <a:rPr lang="hu-HU" sz="2000" dirty="0"/>
              <a:t> &gt; 1 }</a:t>
            </a:r>
          </a:p>
          <a:p>
            <a:r>
              <a:rPr lang="hu-HU" sz="2000" dirty="0"/>
              <a:t>- t : </a:t>
            </a:r>
            <a:r>
              <a:rPr lang="hu-HU" sz="2000" dirty="0" err="1"/>
              <a:t>Item</a:t>
            </a:r>
            <a:r>
              <a:rPr lang="hu-HU" sz="2000" dirty="0"/>
              <a:t>[1 .. </a:t>
            </a:r>
            <a:r>
              <a:rPr lang="hu-HU" sz="2000" dirty="0" err="1"/>
              <a:t>max</a:t>
            </a:r>
            <a:r>
              <a:rPr lang="hu-HU" sz="2000" dirty="0"/>
              <a:t>]</a:t>
            </a:r>
          </a:p>
          <a:p>
            <a:r>
              <a:rPr lang="hu-HU" sz="2000" dirty="0"/>
              <a:t>- top : int { 0 ≤ top ≤ </a:t>
            </a:r>
            <a:r>
              <a:rPr lang="hu-HU" sz="2000" dirty="0" err="1"/>
              <a:t>max</a:t>
            </a:r>
            <a:r>
              <a:rPr lang="hu-HU" sz="2000" dirty="0"/>
              <a:t> }</a:t>
            </a:r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B452F638-C795-4DB4-B3D7-18DDAEC9DE27}"/>
              </a:ext>
            </a:extLst>
          </p:cNvPr>
          <p:cNvSpPr txBox="1"/>
          <p:nvPr/>
        </p:nvSpPr>
        <p:spPr>
          <a:xfrm>
            <a:off x="4047980" y="3348994"/>
            <a:ext cx="284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+ </a:t>
            </a:r>
            <a:r>
              <a:rPr lang="hu-HU" sz="2000" dirty="0" err="1"/>
              <a:t>Stack</a:t>
            </a:r>
            <a:r>
              <a:rPr lang="hu-HU" sz="2000" dirty="0"/>
              <a:t>(n : int)</a:t>
            </a:r>
          </a:p>
          <a:p>
            <a:r>
              <a:rPr lang="hu-HU" sz="2000" dirty="0"/>
              <a:t>+ </a:t>
            </a:r>
            <a:r>
              <a:rPr lang="hu-HU" sz="2000" dirty="0" err="1"/>
              <a:t>push</a:t>
            </a:r>
            <a:r>
              <a:rPr lang="hu-HU" sz="2000" dirty="0"/>
              <a:t>(e : </a:t>
            </a:r>
            <a:r>
              <a:rPr lang="hu-HU" sz="2000" dirty="0" err="1"/>
              <a:t>Item</a:t>
            </a:r>
            <a:r>
              <a:rPr lang="hu-HU" sz="2000" dirty="0"/>
              <a:t>) : </a:t>
            </a:r>
            <a:r>
              <a:rPr lang="hu-HU" sz="2000" dirty="0" err="1"/>
              <a:t>void</a:t>
            </a:r>
            <a:endParaRPr lang="hu-HU" sz="2000" dirty="0"/>
          </a:p>
          <a:p>
            <a:r>
              <a:rPr lang="hu-HU" sz="2000" dirty="0"/>
              <a:t>+ pop() : </a:t>
            </a:r>
            <a:r>
              <a:rPr lang="hu-HU" sz="2000" dirty="0" err="1"/>
              <a:t>void</a:t>
            </a:r>
            <a:endParaRPr lang="hu-HU" sz="2000" dirty="0"/>
          </a:p>
          <a:p>
            <a:r>
              <a:rPr lang="hu-HU" sz="2000" dirty="0"/>
              <a:t>+ top() : </a:t>
            </a:r>
            <a:r>
              <a:rPr lang="hu-HU" sz="2000" dirty="0" err="1"/>
              <a:t>Item</a:t>
            </a:r>
            <a:r>
              <a:rPr lang="hu-HU" sz="2000" dirty="0"/>
              <a:t>       { </a:t>
            </a:r>
            <a:r>
              <a:rPr lang="hu-HU" sz="2000" dirty="0" err="1"/>
              <a:t>query</a:t>
            </a:r>
            <a:r>
              <a:rPr lang="hu-HU" sz="2000" dirty="0"/>
              <a:t> }</a:t>
            </a:r>
          </a:p>
          <a:p>
            <a:r>
              <a:rPr lang="hu-HU" sz="2000" dirty="0"/>
              <a:t>+ </a:t>
            </a:r>
            <a:r>
              <a:rPr lang="hu-HU" sz="2000" dirty="0" err="1"/>
              <a:t>empty</a:t>
            </a:r>
            <a:r>
              <a:rPr lang="hu-HU" sz="2000" dirty="0"/>
              <a:t>() : </a:t>
            </a:r>
            <a:r>
              <a:rPr lang="hu-HU" sz="2000" dirty="0" err="1"/>
              <a:t>bool</a:t>
            </a:r>
            <a:r>
              <a:rPr lang="hu-HU" sz="2000" dirty="0"/>
              <a:t>  { </a:t>
            </a:r>
            <a:r>
              <a:rPr lang="hu-HU" sz="2000" dirty="0" err="1"/>
              <a:t>query</a:t>
            </a:r>
            <a:r>
              <a:rPr lang="hu-HU" sz="2000" dirty="0"/>
              <a:t> }</a:t>
            </a:r>
          </a:p>
          <a:p>
            <a:r>
              <a:rPr lang="hu-HU" sz="2000" dirty="0"/>
              <a:t>+ </a:t>
            </a:r>
            <a:r>
              <a:rPr lang="hu-HU" sz="2000" dirty="0" err="1"/>
              <a:t>full</a:t>
            </a:r>
            <a:r>
              <a:rPr lang="hu-HU" sz="2000" dirty="0"/>
              <a:t>() : </a:t>
            </a:r>
            <a:r>
              <a:rPr lang="hu-HU" sz="2000" dirty="0" err="1"/>
              <a:t>bool</a:t>
            </a:r>
            <a:r>
              <a:rPr lang="hu-HU" sz="2000" dirty="0"/>
              <a:t>        { </a:t>
            </a:r>
            <a:r>
              <a:rPr lang="hu-HU" sz="2000" dirty="0" err="1"/>
              <a:t>query</a:t>
            </a:r>
            <a:r>
              <a:rPr lang="hu-HU" sz="2000" dirty="0"/>
              <a:t> }</a:t>
            </a:r>
          </a:p>
        </p:txBody>
      </p:sp>
      <p:sp>
        <p:nvSpPr>
          <p:cNvPr id="87" name="Téglalap 86">
            <a:extLst>
              <a:ext uri="{FF2B5EF4-FFF2-40B4-BE49-F238E27FC236}">
                <a16:creationId xmlns:a16="http://schemas.microsoft.com/office/drawing/2014/main" id="{5C864787-26CB-418A-9022-58C9899DA713}"/>
              </a:ext>
            </a:extLst>
          </p:cNvPr>
          <p:cNvSpPr/>
          <p:nvPr/>
        </p:nvSpPr>
        <p:spPr>
          <a:xfrm>
            <a:off x="6173254" y="1672917"/>
            <a:ext cx="936415" cy="3765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Item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3" grpId="0" animBg="1"/>
      <p:bldP spid="84" grpId="0"/>
      <p:bldP spid="85" grpId="0"/>
      <p:bldP spid="86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7FF48C-C2E7-4BBA-AE9E-77290A6DC641}"/>
              </a:ext>
            </a:extLst>
          </p:cNvPr>
          <p:cNvSpPr txBox="1"/>
          <p:nvPr/>
        </p:nvSpPr>
        <p:spPr>
          <a:xfrm>
            <a:off x="401139" y="193354"/>
            <a:ext cx="1105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bounded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() and pop()),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an (</a:t>
            </a:r>
            <a:r>
              <a:rPr lang="hu-HU" dirty="0" err="1"/>
              <a:t>t:array</a:t>
            </a:r>
            <a:r>
              <a:rPr lang="hu-HU" dirty="0"/>
              <a:t>[1..max] of </a:t>
            </a:r>
            <a:r>
              <a:rPr lang="hu-HU" dirty="0" err="1"/>
              <a:t>Item</a:t>
            </a:r>
            <a:r>
              <a:rPr lang="hu-HU" dirty="0"/>
              <a:t>) </a:t>
            </a:r>
            <a:r>
              <a:rPr lang="hu-HU" dirty="0" err="1"/>
              <a:t>array</a:t>
            </a:r>
            <a:r>
              <a:rPr lang="hu-HU" dirty="0"/>
              <a:t>, and </a:t>
            </a:r>
            <a:br>
              <a:rPr lang="hu-HU" dirty="0"/>
            </a:br>
            <a:r>
              <a:rPr lang="hu-HU" dirty="0"/>
              <a:t>     an (</a:t>
            </a:r>
            <a:r>
              <a:rPr lang="hu-HU" dirty="0" err="1"/>
              <a:t>top:int</a:t>
            </a:r>
            <a:r>
              <a:rPr lang="hu-HU" dirty="0"/>
              <a:t>) index.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introduce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: „</a:t>
            </a:r>
            <a:r>
              <a:rPr lang="hu-HU" dirty="0" err="1"/>
              <a:t>empty</a:t>
            </a:r>
            <a:r>
              <a:rPr lang="hu-HU" dirty="0"/>
              <a:t>” (top=0), „</a:t>
            </a:r>
            <a:r>
              <a:rPr lang="hu-HU" dirty="0" err="1"/>
              <a:t>normal</a:t>
            </a:r>
            <a:r>
              <a:rPr lang="hu-HU" dirty="0"/>
              <a:t>” (0&lt;top&lt;</a:t>
            </a:r>
            <a:r>
              <a:rPr lang="hu-HU" dirty="0" err="1"/>
              <a:t>max</a:t>
            </a:r>
            <a:r>
              <a:rPr lang="hu-HU" dirty="0"/>
              <a:t>), and „</a:t>
            </a:r>
            <a:r>
              <a:rPr lang="hu-HU" dirty="0" err="1"/>
              <a:t>full</a:t>
            </a:r>
            <a:r>
              <a:rPr lang="hu-HU" dirty="0"/>
              <a:t>” (top=</a:t>
            </a:r>
            <a:r>
              <a:rPr lang="hu-HU" dirty="0" err="1"/>
              <a:t>max</a:t>
            </a:r>
            <a:r>
              <a:rPr lang="hu-HU" dirty="0"/>
              <a:t>).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Transitions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main </a:t>
            </a:r>
            <a:r>
              <a:rPr lang="hu-HU" dirty="0" err="1"/>
              <a:t>operations</a:t>
            </a:r>
            <a:r>
              <a:rPr lang="hu-HU" dirty="0"/>
              <a:t> (</a:t>
            </a:r>
            <a:r>
              <a:rPr lang="hu-HU" dirty="0" err="1"/>
              <a:t>push</a:t>
            </a:r>
            <a:r>
              <a:rPr lang="hu-HU" dirty="0"/>
              <a:t>(), pop()).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beginning</a:t>
            </a:r>
            <a:r>
              <a:rPr lang="hu-HU" dirty="0"/>
              <a:t>, top=0. 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655CE47A-F993-44EA-ACF9-B6E5343641BF}"/>
              </a:ext>
            </a:extLst>
          </p:cNvPr>
          <p:cNvSpPr/>
          <p:nvPr/>
        </p:nvSpPr>
        <p:spPr>
          <a:xfrm>
            <a:off x="1549283" y="1598003"/>
            <a:ext cx="8419478" cy="45192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 err="1"/>
              <a:t>Stack</a:t>
            </a:r>
            <a:endParaRPr lang="hu-HU" dirty="0"/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B77503BE-9AAF-4EB8-9D50-FFDB47F09647}"/>
              </a:ext>
            </a:extLst>
          </p:cNvPr>
          <p:cNvSpPr/>
          <p:nvPr/>
        </p:nvSpPr>
        <p:spPr>
          <a:xfrm>
            <a:off x="5431485" y="2400217"/>
            <a:ext cx="1735597" cy="5439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empty</a:t>
            </a:r>
            <a:endParaRPr lang="hu-HU" dirty="0"/>
          </a:p>
          <a:p>
            <a:pPr algn="ctr"/>
            <a:r>
              <a:rPr lang="hu-HU" sz="1600" dirty="0"/>
              <a:t>[top=0]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9B703B2C-DAA0-47F0-8D47-F5EC9ECFF1D9}"/>
              </a:ext>
            </a:extLst>
          </p:cNvPr>
          <p:cNvSpPr/>
          <p:nvPr/>
        </p:nvSpPr>
        <p:spPr>
          <a:xfrm>
            <a:off x="5528779" y="5180059"/>
            <a:ext cx="1537756" cy="5439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full</a:t>
            </a:r>
            <a:endParaRPr lang="hu-HU" dirty="0"/>
          </a:p>
          <a:p>
            <a:pPr algn="ctr"/>
            <a:r>
              <a:rPr lang="hu-HU" sz="1600" dirty="0"/>
              <a:t>[top=</a:t>
            </a:r>
            <a:r>
              <a:rPr lang="hu-HU" sz="1600" dirty="0" err="1"/>
              <a:t>max</a:t>
            </a:r>
            <a:r>
              <a:rPr lang="hu-HU" sz="1600" dirty="0"/>
              <a:t>]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2CBB877F-C995-4C66-A943-9347576AAD3E}"/>
              </a:ext>
            </a:extLst>
          </p:cNvPr>
          <p:cNvCxnSpPr>
            <a:cxnSpLocks/>
          </p:cNvCxnSpPr>
          <p:nvPr/>
        </p:nvCxnSpPr>
        <p:spPr>
          <a:xfrm>
            <a:off x="6059965" y="2950021"/>
            <a:ext cx="4434" cy="843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362E7CEA-B30E-4CBC-B5D4-A8D7232FFA7A}"/>
              </a:ext>
            </a:extLst>
          </p:cNvPr>
          <p:cNvCxnSpPr>
            <a:cxnSpLocks/>
          </p:cNvCxnSpPr>
          <p:nvPr/>
        </p:nvCxnSpPr>
        <p:spPr>
          <a:xfrm flipV="1">
            <a:off x="6507052" y="2947108"/>
            <a:ext cx="0" cy="9134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392EE354-4F3F-4F6F-B421-394723F21F8B}"/>
              </a:ext>
            </a:extLst>
          </p:cNvPr>
          <p:cNvCxnSpPr>
            <a:cxnSpLocks/>
            <a:stCxn id="48" idx="6"/>
            <a:endCxn id="35" idx="1"/>
          </p:cNvCxnSpPr>
          <p:nvPr/>
        </p:nvCxnSpPr>
        <p:spPr>
          <a:xfrm>
            <a:off x="4562671" y="2672207"/>
            <a:ext cx="86881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zis 47">
            <a:extLst>
              <a:ext uri="{FF2B5EF4-FFF2-40B4-BE49-F238E27FC236}">
                <a16:creationId xmlns:a16="http://schemas.microsoft.com/office/drawing/2014/main" id="{2CEC5DE9-791F-4ED6-B983-36655D15BA7E}"/>
              </a:ext>
            </a:extLst>
          </p:cNvPr>
          <p:cNvSpPr/>
          <p:nvPr/>
        </p:nvSpPr>
        <p:spPr>
          <a:xfrm>
            <a:off x="4393377" y="2589029"/>
            <a:ext cx="169294" cy="1663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98264458-04C4-4F85-9AAE-EF6DDB887106}"/>
              </a:ext>
            </a:extLst>
          </p:cNvPr>
          <p:cNvSpPr txBox="1"/>
          <p:nvPr/>
        </p:nvSpPr>
        <p:spPr>
          <a:xfrm>
            <a:off x="4535583" y="2364861"/>
            <a:ext cx="94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/ top := 0</a:t>
            </a:r>
            <a:endParaRPr lang="hu-HU" sz="1600" dirty="0"/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69DB00B2-AEDF-4844-A9AA-36FCDD0D0D6C}"/>
              </a:ext>
            </a:extLst>
          </p:cNvPr>
          <p:cNvCxnSpPr>
            <a:cxnSpLocks/>
          </p:cNvCxnSpPr>
          <p:nvPr/>
        </p:nvCxnSpPr>
        <p:spPr>
          <a:xfrm>
            <a:off x="1549283" y="2144747"/>
            <a:ext cx="841947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2724354-038D-4597-B6C2-BEBB4B654069}"/>
              </a:ext>
            </a:extLst>
          </p:cNvPr>
          <p:cNvCxnSpPr>
            <a:cxnSpLocks/>
          </p:cNvCxnSpPr>
          <p:nvPr/>
        </p:nvCxnSpPr>
        <p:spPr>
          <a:xfrm>
            <a:off x="6064399" y="4337031"/>
            <a:ext cx="0" cy="843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AC7C7441-6644-4ABD-9EBA-770966003F0B}"/>
              </a:ext>
            </a:extLst>
          </p:cNvPr>
          <p:cNvCxnSpPr>
            <a:cxnSpLocks/>
          </p:cNvCxnSpPr>
          <p:nvPr/>
        </p:nvCxnSpPr>
        <p:spPr>
          <a:xfrm flipV="1">
            <a:off x="6529324" y="4331208"/>
            <a:ext cx="0" cy="8488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D2D5AFA3-F51D-469E-8086-34470532B1DB}"/>
              </a:ext>
            </a:extLst>
          </p:cNvPr>
          <p:cNvSpPr txBox="1"/>
          <p:nvPr/>
        </p:nvSpPr>
        <p:spPr>
          <a:xfrm>
            <a:off x="3343852" y="3083671"/>
            <a:ext cx="275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ea typeface="Cambria Math" panose="02040503050406030204" pitchFamily="18" charset="0"/>
                <a:sym typeface="Webdings" panose="05030102010509060703" pitchFamily="18" charset="2"/>
              </a:rPr>
              <a:t>push</a:t>
            </a:r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(e) / top:=top+1; t[top]:=e</a:t>
            </a:r>
            <a:endParaRPr lang="hu-HU" sz="1600" dirty="0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4811E553-CAB2-4ECB-A494-412C5B478657}"/>
              </a:ext>
            </a:extLst>
          </p:cNvPr>
          <p:cNvSpPr txBox="1"/>
          <p:nvPr/>
        </p:nvSpPr>
        <p:spPr>
          <a:xfrm>
            <a:off x="2328777" y="4643385"/>
            <a:ext cx="382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ea typeface="Cambria Math" panose="02040503050406030204" pitchFamily="18" charset="0"/>
                <a:sym typeface="Webdings" panose="05030102010509060703" pitchFamily="18" charset="2"/>
              </a:rPr>
              <a:t>push</a:t>
            </a:r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(e) [top=max-1] / top:=top+1; t[top]:=e</a:t>
            </a:r>
            <a:endParaRPr lang="hu-HU" sz="1600" dirty="0"/>
          </a:p>
        </p:txBody>
      </p:sp>
      <p:cxnSp>
        <p:nvCxnSpPr>
          <p:cNvPr id="62" name="Összekötő: szögletes 61">
            <a:extLst>
              <a:ext uri="{FF2B5EF4-FFF2-40B4-BE49-F238E27FC236}">
                <a16:creationId xmlns:a16="http://schemas.microsoft.com/office/drawing/2014/main" id="{3180A449-E7A7-480E-93D8-DAC162CA4C02}"/>
              </a:ext>
            </a:extLst>
          </p:cNvPr>
          <p:cNvCxnSpPr>
            <a:cxnSpLocks/>
            <a:stCxn id="64" idx="2"/>
            <a:endCxn id="64" idx="0"/>
          </p:cNvCxnSpPr>
          <p:nvPr/>
        </p:nvCxnSpPr>
        <p:spPr>
          <a:xfrm rot="5400000" flipH="1">
            <a:off x="5578271" y="3987147"/>
            <a:ext cx="369332" cy="12700"/>
          </a:xfrm>
          <a:prstGeom prst="bentConnector5">
            <a:avLst>
              <a:gd name="adj1" fmla="val -106672"/>
              <a:gd name="adj2" fmla="val 4614811"/>
              <a:gd name="adj3" fmla="val 16189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1346A5DF-36FB-4ADE-9111-C9715D19EFAE}"/>
              </a:ext>
            </a:extLst>
          </p:cNvPr>
          <p:cNvSpPr txBox="1"/>
          <p:nvPr/>
        </p:nvSpPr>
        <p:spPr>
          <a:xfrm>
            <a:off x="5806843" y="39565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7F9C452E-F6C4-4F3B-A179-1CDD6DE20905}"/>
              </a:ext>
            </a:extLst>
          </p:cNvPr>
          <p:cNvSpPr txBox="1"/>
          <p:nvPr/>
        </p:nvSpPr>
        <p:spPr>
          <a:xfrm>
            <a:off x="5658375" y="3802481"/>
            <a:ext cx="2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728BEEE8-5053-4BB8-935A-A7A86AC6F37B}"/>
              </a:ext>
            </a:extLst>
          </p:cNvPr>
          <p:cNvSpPr txBox="1"/>
          <p:nvPr/>
        </p:nvSpPr>
        <p:spPr>
          <a:xfrm>
            <a:off x="3113387" y="3857636"/>
            <a:ext cx="216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    </a:t>
            </a:r>
            <a:r>
              <a:rPr lang="hu-HU" sz="1600" dirty="0" err="1">
                <a:ea typeface="Cambria Math" panose="02040503050406030204" pitchFamily="18" charset="0"/>
                <a:sym typeface="Webdings" panose="05030102010509060703" pitchFamily="18" charset="2"/>
              </a:rPr>
              <a:t>push</a:t>
            </a:r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(e) [top&lt;max-1] </a:t>
            </a:r>
          </a:p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/ top:=top+1; t[top]:=e</a:t>
            </a:r>
            <a:endParaRPr lang="hu-HU" sz="1600" dirty="0"/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69DF874C-5FA0-463E-9B84-B54E5FF4B439}"/>
              </a:ext>
            </a:extLst>
          </p:cNvPr>
          <p:cNvSpPr txBox="1"/>
          <p:nvPr/>
        </p:nvSpPr>
        <p:spPr>
          <a:xfrm>
            <a:off x="6529324" y="3196435"/>
            <a:ext cx="245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pop() [top=1] / top:=top-1</a:t>
            </a:r>
            <a:endParaRPr lang="hu-HU" sz="1600" dirty="0"/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C835F16F-0C67-45D2-9446-7C8192B97806}"/>
              </a:ext>
            </a:extLst>
          </p:cNvPr>
          <p:cNvSpPr txBox="1"/>
          <p:nvPr/>
        </p:nvSpPr>
        <p:spPr>
          <a:xfrm>
            <a:off x="6507052" y="4621678"/>
            <a:ext cx="173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pop() / top:=top-1</a:t>
            </a:r>
            <a:endParaRPr lang="hu-HU" sz="1600" dirty="0"/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AFABF06B-C8F3-4AA0-B7B6-4BC3FE26CDBE}"/>
              </a:ext>
            </a:extLst>
          </p:cNvPr>
          <p:cNvSpPr txBox="1"/>
          <p:nvPr/>
        </p:nvSpPr>
        <p:spPr>
          <a:xfrm>
            <a:off x="6620495" y="25850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3EF19448-9746-4FB1-ACAE-18E2B85EB316}"/>
              </a:ext>
            </a:extLst>
          </p:cNvPr>
          <p:cNvSpPr txBox="1"/>
          <p:nvPr/>
        </p:nvSpPr>
        <p:spPr>
          <a:xfrm>
            <a:off x="6620495" y="241921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70" name="Összekötő: szögletes 69">
            <a:extLst>
              <a:ext uri="{FF2B5EF4-FFF2-40B4-BE49-F238E27FC236}">
                <a16:creationId xmlns:a16="http://schemas.microsoft.com/office/drawing/2014/main" id="{26A0F205-1746-4938-B7A5-BFBAB5ACB358}"/>
              </a:ext>
            </a:extLst>
          </p:cNvPr>
          <p:cNvCxnSpPr>
            <a:cxnSpLocks/>
            <a:stCxn id="69" idx="0"/>
            <a:endCxn id="68" idx="2"/>
          </p:cNvCxnSpPr>
          <p:nvPr/>
        </p:nvCxnSpPr>
        <p:spPr>
          <a:xfrm rot="16200000" flipH="1">
            <a:off x="6471689" y="2686800"/>
            <a:ext cx="535178" cy="12700"/>
          </a:xfrm>
          <a:prstGeom prst="bentConnector5">
            <a:avLst>
              <a:gd name="adj1" fmla="val -42715"/>
              <a:gd name="adj2" fmla="val 5013780"/>
              <a:gd name="adj3" fmla="val 14271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4BEC8803-7413-4A93-8180-2B8A1798EDEB}"/>
              </a:ext>
            </a:extLst>
          </p:cNvPr>
          <p:cNvSpPr txBox="1"/>
          <p:nvPr/>
        </p:nvSpPr>
        <p:spPr>
          <a:xfrm>
            <a:off x="6574755" y="39618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4923AC2F-D479-46E4-8108-09005E63FCED}"/>
              </a:ext>
            </a:extLst>
          </p:cNvPr>
          <p:cNvSpPr txBox="1"/>
          <p:nvPr/>
        </p:nvSpPr>
        <p:spPr>
          <a:xfrm>
            <a:off x="6569663" y="37691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73" name="Összekötő: szögletes 72">
            <a:extLst>
              <a:ext uri="{FF2B5EF4-FFF2-40B4-BE49-F238E27FC236}">
                <a16:creationId xmlns:a16="http://schemas.microsoft.com/office/drawing/2014/main" id="{FD4B8879-E95B-41D4-B4E8-35EB857A010E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rot="16200000" flipH="1">
            <a:off x="6409990" y="4047616"/>
            <a:ext cx="562004" cy="5092"/>
          </a:xfrm>
          <a:prstGeom prst="bentConnector5">
            <a:avLst>
              <a:gd name="adj1" fmla="val -40676"/>
              <a:gd name="adj2" fmla="val 13968775"/>
              <a:gd name="adj3" fmla="val 1406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BCFED1A1-C168-4B3F-8D27-768145368684}"/>
              </a:ext>
            </a:extLst>
          </p:cNvPr>
          <p:cNvSpPr txBox="1"/>
          <p:nvPr/>
        </p:nvSpPr>
        <p:spPr>
          <a:xfrm>
            <a:off x="7379927" y="3903208"/>
            <a:ext cx="2310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pop() [top&gt;1]/ top:=top-1</a:t>
            </a:r>
            <a:endParaRPr lang="hu-HU" sz="16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8D541159-1A89-47CF-BD3B-1563C17E1B29}"/>
              </a:ext>
            </a:extLst>
          </p:cNvPr>
          <p:cNvSpPr txBox="1"/>
          <p:nvPr/>
        </p:nvSpPr>
        <p:spPr>
          <a:xfrm>
            <a:off x="7466811" y="2517617"/>
            <a:ext cx="122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pop() / </a:t>
            </a:r>
            <a:r>
              <a:rPr lang="hu-HU" sz="1600" dirty="0" err="1">
                <a:ea typeface="Cambria Math" panose="02040503050406030204" pitchFamily="18" charset="0"/>
                <a:sym typeface="Webdings" panose="05030102010509060703" pitchFamily="18" charset="2"/>
              </a:rPr>
              <a:t>error</a:t>
            </a:r>
            <a:endParaRPr lang="hu-HU" sz="1600" dirty="0"/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507AE1BC-A27C-43E9-8EF2-9E45A4A2277F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 rot="5400000" flipH="1" flipV="1">
            <a:off x="5485938" y="5458836"/>
            <a:ext cx="553998" cy="12700"/>
          </a:xfrm>
          <a:prstGeom prst="bentConnector5">
            <a:avLst>
              <a:gd name="adj1" fmla="val -41264"/>
              <a:gd name="adj2" fmla="val -4211512"/>
              <a:gd name="adj3" fmla="val 14126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5A2B1F26-129A-4509-A67B-DF0DFC4E743C}"/>
              </a:ext>
            </a:extLst>
          </p:cNvPr>
          <p:cNvSpPr txBox="1"/>
          <p:nvPr/>
        </p:nvSpPr>
        <p:spPr>
          <a:xfrm>
            <a:off x="5650504" y="51881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F7780A04-DAD0-48EB-A919-EF3833AC514E}"/>
              </a:ext>
            </a:extLst>
          </p:cNvPr>
          <p:cNvSpPr txBox="1"/>
          <p:nvPr/>
        </p:nvSpPr>
        <p:spPr>
          <a:xfrm>
            <a:off x="5637804" y="53728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8B36E9A9-92CF-426C-810C-35F9C9C0453D}"/>
              </a:ext>
            </a:extLst>
          </p:cNvPr>
          <p:cNvSpPr txBox="1"/>
          <p:nvPr/>
        </p:nvSpPr>
        <p:spPr>
          <a:xfrm>
            <a:off x="3823001" y="5314107"/>
            <a:ext cx="141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ea typeface="Cambria Math" panose="02040503050406030204" pitchFamily="18" charset="0"/>
                <a:sym typeface="Webdings" panose="05030102010509060703" pitchFamily="18" charset="2"/>
              </a:rPr>
              <a:t>push</a:t>
            </a:r>
            <a:r>
              <a:rPr lang="hu-HU" sz="1600" dirty="0">
                <a:ea typeface="Cambria Math" panose="02040503050406030204" pitchFamily="18" charset="0"/>
                <a:sym typeface="Webdings" panose="05030102010509060703" pitchFamily="18" charset="2"/>
              </a:rPr>
              <a:t>(e) / </a:t>
            </a:r>
            <a:r>
              <a:rPr lang="hu-HU" sz="1600" dirty="0" err="1">
                <a:ea typeface="Cambria Math" panose="02040503050406030204" pitchFamily="18" charset="0"/>
                <a:sym typeface="Webdings" panose="05030102010509060703" pitchFamily="18" charset="2"/>
              </a:rPr>
              <a:t>error</a:t>
            </a:r>
            <a:endParaRPr lang="hu-HU" sz="1600" dirty="0"/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89E04838-9541-47D6-BB70-5F3E64059C75}"/>
              </a:ext>
            </a:extLst>
          </p:cNvPr>
          <p:cNvSpPr/>
          <p:nvPr/>
        </p:nvSpPr>
        <p:spPr>
          <a:xfrm>
            <a:off x="5528779" y="3793050"/>
            <a:ext cx="1537756" cy="5439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normal</a:t>
            </a:r>
            <a:endParaRPr lang="hu-HU" dirty="0"/>
          </a:p>
          <a:p>
            <a:pPr algn="ctr"/>
            <a:r>
              <a:rPr lang="hu-HU" sz="1600" dirty="0"/>
              <a:t>[0&lt;top&lt;</a:t>
            </a:r>
            <a:r>
              <a:rPr lang="hu-HU" sz="1600" dirty="0" err="1"/>
              <a:t>max</a:t>
            </a:r>
            <a:r>
              <a:rPr lang="hu-HU" sz="1600" dirty="0"/>
              <a:t>]</a:t>
            </a:r>
          </a:p>
        </p:txBody>
      </p: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E01A6876-F2E3-4B9C-9617-771E999F8E53}"/>
              </a:ext>
            </a:extLst>
          </p:cNvPr>
          <p:cNvCxnSpPr>
            <a:cxnSpLocks/>
          </p:cNvCxnSpPr>
          <p:nvPr/>
        </p:nvCxnSpPr>
        <p:spPr>
          <a:xfrm>
            <a:off x="8267281" y="4561440"/>
            <a:ext cx="9855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églalap: szamárfül 73">
            <a:extLst>
              <a:ext uri="{FF2B5EF4-FFF2-40B4-BE49-F238E27FC236}">
                <a16:creationId xmlns:a16="http://schemas.microsoft.com/office/drawing/2014/main" id="{85107784-B6BB-4989-8CB5-47DEEB7067A2}"/>
              </a:ext>
            </a:extLst>
          </p:cNvPr>
          <p:cNvSpPr/>
          <p:nvPr/>
        </p:nvSpPr>
        <p:spPr>
          <a:xfrm rot="16200000">
            <a:off x="9960215" y="3654233"/>
            <a:ext cx="848246" cy="2263074"/>
          </a:xfrm>
          <a:prstGeom prst="foldedCorner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B1569E19-8593-4189-AD9D-45D8918551F4}"/>
              </a:ext>
            </a:extLst>
          </p:cNvPr>
          <p:cNvSpPr txBox="1"/>
          <p:nvPr/>
        </p:nvSpPr>
        <p:spPr>
          <a:xfrm>
            <a:off x="9252801" y="4385326"/>
            <a:ext cx="226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top&gt;0 </a:t>
            </a:r>
            <a:r>
              <a:rPr lang="hu-HU" sz="1600" b="1" dirty="0" err="1"/>
              <a:t>then</a:t>
            </a:r>
            <a:r>
              <a:rPr lang="hu-HU" sz="1600" dirty="0"/>
              <a:t> top:=top-1</a:t>
            </a:r>
          </a:p>
          <a:p>
            <a:r>
              <a:rPr lang="hu-HU" sz="1600" b="1" dirty="0" err="1"/>
              <a:t>else</a:t>
            </a:r>
            <a:r>
              <a:rPr lang="hu-HU" sz="1600" b="1" dirty="0"/>
              <a:t> </a:t>
            </a:r>
            <a:r>
              <a:rPr lang="hu-HU" sz="1600" b="1" dirty="0" err="1"/>
              <a:t>error</a:t>
            </a:r>
            <a:endParaRPr lang="hu-HU" sz="1600" b="1" dirty="0"/>
          </a:p>
          <a:p>
            <a:r>
              <a:rPr lang="hu-HU" sz="1600" b="1" dirty="0" err="1"/>
              <a:t>endif</a:t>
            </a:r>
            <a:endParaRPr lang="hu-HU" sz="1600" b="1" dirty="0"/>
          </a:p>
        </p:txBody>
      </p:sp>
      <p:sp>
        <p:nvSpPr>
          <p:cNvPr id="76" name="Téglalap: szamárfül 75">
            <a:extLst>
              <a:ext uri="{FF2B5EF4-FFF2-40B4-BE49-F238E27FC236}">
                <a16:creationId xmlns:a16="http://schemas.microsoft.com/office/drawing/2014/main" id="{4DE0342F-C984-4338-A59C-4ACBC5A12F68}"/>
              </a:ext>
            </a:extLst>
          </p:cNvPr>
          <p:cNvSpPr/>
          <p:nvPr/>
        </p:nvSpPr>
        <p:spPr>
          <a:xfrm rot="16200000">
            <a:off x="907759" y="4907539"/>
            <a:ext cx="1311257" cy="1735598"/>
          </a:xfrm>
          <a:prstGeom prst="foldedCorner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0AF817D7-989C-475F-967F-3C3A42904224}"/>
              </a:ext>
            </a:extLst>
          </p:cNvPr>
          <p:cNvSpPr txBox="1"/>
          <p:nvPr/>
        </p:nvSpPr>
        <p:spPr>
          <a:xfrm>
            <a:off x="695589" y="5107531"/>
            <a:ext cx="1623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top&lt;</a:t>
            </a:r>
            <a:r>
              <a:rPr lang="hu-HU" sz="1600" dirty="0" err="1"/>
              <a:t>max</a:t>
            </a:r>
            <a:r>
              <a:rPr lang="hu-HU" sz="1600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 </a:t>
            </a:r>
          </a:p>
          <a:p>
            <a:r>
              <a:rPr lang="hu-HU" sz="1600" dirty="0"/>
              <a:t>     top:=top+1</a:t>
            </a:r>
          </a:p>
          <a:p>
            <a:r>
              <a:rPr lang="hu-HU" sz="1600" dirty="0"/>
              <a:t>     t[top]:=e</a:t>
            </a:r>
          </a:p>
          <a:p>
            <a:r>
              <a:rPr lang="hu-HU" sz="1600" b="1" dirty="0" err="1"/>
              <a:t>else</a:t>
            </a:r>
            <a:r>
              <a:rPr lang="hu-HU" sz="1600" b="1" dirty="0"/>
              <a:t> </a:t>
            </a:r>
            <a:r>
              <a:rPr lang="hu-HU" sz="1600" b="1" dirty="0" err="1"/>
              <a:t>error</a:t>
            </a:r>
            <a:endParaRPr lang="hu-HU" sz="1600" b="1" dirty="0"/>
          </a:p>
          <a:p>
            <a:r>
              <a:rPr lang="hu-HU" sz="1600" b="1" dirty="0" err="1"/>
              <a:t>endif</a:t>
            </a:r>
            <a:endParaRPr lang="hu-HU" sz="1600" b="1" dirty="0"/>
          </a:p>
        </p:txBody>
      </p: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86C2A645-7551-4717-8796-3EBA7F47A937}"/>
              </a:ext>
            </a:extLst>
          </p:cNvPr>
          <p:cNvCxnSpPr>
            <a:cxnSpLocks/>
          </p:cNvCxnSpPr>
          <p:nvPr/>
        </p:nvCxnSpPr>
        <p:spPr>
          <a:xfrm flipH="1">
            <a:off x="2444727" y="5495857"/>
            <a:ext cx="10554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18D69826-1696-49CB-9D08-7A867AF9AA40}"/>
              </a:ext>
            </a:extLst>
          </p:cNvPr>
          <p:cNvSpPr txBox="1"/>
          <p:nvPr/>
        </p:nvSpPr>
        <p:spPr>
          <a:xfrm>
            <a:off x="8559524" y="4241762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ea typeface="Cambria Math" panose="02040503050406030204" pitchFamily="18" charset="0"/>
                <a:sym typeface="Webdings" panose="05030102010509060703" pitchFamily="18" charset="2"/>
              </a:rPr>
              <a:t>pop() </a:t>
            </a:r>
            <a:endParaRPr lang="hu-HU" sz="1600" b="1" dirty="0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57AF434B-F760-417F-83DC-CCB2DF503E5B}"/>
              </a:ext>
            </a:extLst>
          </p:cNvPr>
          <p:cNvSpPr txBox="1"/>
          <p:nvPr/>
        </p:nvSpPr>
        <p:spPr>
          <a:xfrm>
            <a:off x="2447425" y="5102983"/>
            <a:ext cx="1277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err="1">
                <a:ea typeface="Cambria Math" panose="02040503050406030204" pitchFamily="18" charset="0"/>
                <a:sym typeface="Webdings" panose="05030102010509060703" pitchFamily="18" charset="2"/>
              </a:rPr>
              <a:t>push</a:t>
            </a:r>
            <a:r>
              <a:rPr lang="hu-HU" sz="1600" b="1" dirty="0">
                <a:ea typeface="Cambria Math" panose="02040503050406030204" pitchFamily="18" charset="0"/>
                <a:sym typeface="Webdings" panose="05030102010509060703" pitchFamily="18" charset="2"/>
              </a:rPr>
              <a:t>(</a:t>
            </a:r>
            <a:r>
              <a:rPr lang="hu-HU" sz="1600" b="1" dirty="0" err="1">
                <a:ea typeface="Cambria Math" panose="02040503050406030204" pitchFamily="18" charset="0"/>
                <a:sym typeface="Webdings" panose="05030102010509060703" pitchFamily="18" charset="2"/>
              </a:rPr>
              <a:t>e:Item</a:t>
            </a:r>
            <a:r>
              <a:rPr lang="hu-HU" sz="1600" b="1" dirty="0">
                <a:ea typeface="Cambria Math" panose="02040503050406030204" pitchFamily="18" charset="0"/>
                <a:sym typeface="Webdings" panose="05030102010509060703" pitchFamily="18" charset="2"/>
              </a:rPr>
              <a:t>)</a:t>
            </a:r>
            <a:endParaRPr lang="hu-HU" sz="1600" b="1" dirty="0"/>
          </a:p>
        </p:txBody>
      </p:sp>
      <p:sp>
        <p:nvSpPr>
          <p:cNvPr id="87" name="Téglalap: szamárfül 86">
            <a:extLst>
              <a:ext uri="{FF2B5EF4-FFF2-40B4-BE49-F238E27FC236}">
                <a16:creationId xmlns:a16="http://schemas.microsoft.com/office/drawing/2014/main" id="{62540692-170E-4BFB-ADAE-ED342487991E}"/>
              </a:ext>
            </a:extLst>
          </p:cNvPr>
          <p:cNvSpPr/>
          <p:nvPr/>
        </p:nvSpPr>
        <p:spPr>
          <a:xfrm rot="16200000">
            <a:off x="967870" y="2285735"/>
            <a:ext cx="1323439" cy="1335350"/>
          </a:xfrm>
          <a:prstGeom prst="foldedCorner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53BD4DE8-F426-403B-BC73-9D4CE74A8833}"/>
              </a:ext>
            </a:extLst>
          </p:cNvPr>
          <p:cNvSpPr txBox="1"/>
          <p:nvPr/>
        </p:nvSpPr>
        <p:spPr>
          <a:xfrm>
            <a:off x="961914" y="2297442"/>
            <a:ext cx="1038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n&gt;1 </a:t>
            </a:r>
            <a:r>
              <a:rPr lang="hu-HU" sz="1600" b="1" dirty="0" err="1"/>
              <a:t>then</a:t>
            </a:r>
            <a:r>
              <a:rPr lang="hu-HU" sz="1600" dirty="0"/>
              <a:t>    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max</a:t>
            </a:r>
            <a:r>
              <a:rPr lang="hu-HU" sz="1600" dirty="0"/>
              <a:t>:=n</a:t>
            </a:r>
          </a:p>
          <a:p>
            <a:r>
              <a:rPr lang="hu-HU" sz="1600" dirty="0"/>
              <a:t>    top:=0</a:t>
            </a:r>
          </a:p>
          <a:p>
            <a:r>
              <a:rPr lang="hu-HU" sz="1600" b="1" dirty="0" err="1"/>
              <a:t>endif</a:t>
            </a:r>
            <a:endParaRPr lang="hu-HU" sz="1600" b="1" dirty="0"/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7DE32749-8621-48FB-A0D2-B36E88437524}"/>
              </a:ext>
            </a:extLst>
          </p:cNvPr>
          <p:cNvCxnSpPr>
            <a:cxnSpLocks/>
          </p:cNvCxnSpPr>
          <p:nvPr/>
        </p:nvCxnSpPr>
        <p:spPr>
          <a:xfrm flipH="1">
            <a:off x="2343104" y="2697543"/>
            <a:ext cx="10554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BE25F9-8012-4FA9-942F-36C27E853572}"/>
              </a:ext>
            </a:extLst>
          </p:cNvPr>
          <p:cNvSpPr txBox="1"/>
          <p:nvPr/>
        </p:nvSpPr>
        <p:spPr>
          <a:xfrm>
            <a:off x="2345802" y="2304669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err="1">
                <a:ea typeface="Cambria Math" panose="02040503050406030204" pitchFamily="18" charset="0"/>
                <a:sym typeface="Webdings" panose="05030102010509060703" pitchFamily="18" charset="2"/>
              </a:rPr>
              <a:t>Stack</a:t>
            </a:r>
            <a:r>
              <a:rPr lang="hu-HU" sz="1600" b="1" dirty="0">
                <a:ea typeface="Cambria Math" panose="02040503050406030204" pitchFamily="18" charset="0"/>
                <a:sym typeface="Webdings" panose="05030102010509060703" pitchFamily="18" charset="2"/>
              </a:rPr>
              <a:t>(</a:t>
            </a:r>
            <a:r>
              <a:rPr lang="hu-HU" sz="1600" b="1" dirty="0" err="1">
                <a:ea typeface="Cambria Math" panose="02040503050406030204" pitchFamily="18" charset="0"/>
                <a:sym typeface="Webdings" panose="05030102010509060703" pitchFamily="18" charset="2"/>
              </a:rPr>
              <a:t>n:int</a:t>
            </a:r>
            <a:r>
              <a:rPr lang="hu-HU" sz="1600" b="1" dirty="0">
                <a:ea typeface="Cambria Math" panose="02040503050406030204" pitchFamily="18" charset="0"/>
                <a:sym typeface="Webdings" panose="05030102010509060703" pitchFamily="18" charset="2"/>
              </a:rPr>
              <a:t>)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7739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4" grpId="0" animBg="1"/>
      <p:bldP spid="48" grpId="0" animBg="1"/>
      <p:bldP spid="49" grpId="0"/>
      <p:bldP spid="60" grpId="0"/>
      <p:bldP spid="61" grpId="0"/>
      <p:bldP spid="65" grpId="0"/>
      <p:bldP spid="66" grpId="0"/>
      <p:bldP spid="67" grpId="0"/>
      <p:bldP spid="77" grpId="0"/>
      <p:bldP spid="78" grpId="0"/>
      <p:bldP spid="82" grpId="0"/>
      <p:bldP spid="57" grpId="0" animBg="1"/>
      <p:bldP spid="74" grpId="0" animBg="1"/>
      <p:bldP spid="75" grpId="0"/>
      <p:bldP spid="76" grpId="0" animBg="1"/>
      <p:bldP spid="83" grpId="0"/>
      <p:bldP spid="85" grpId="1"/>
      <p:bldP spid="86" grpId="1"/>
      <p:bldP spid="87" grpId="0" animBg="1"/>
      <p:bldP spid="88" grpId="0"/>
      <p:bldP spid="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7FF48C-C2E7-4BBA-AE9E-77290A6DC641}"/>
              </a:ext>
            </a:extLst>
          </p:cNvPr>
          <p:cNvSpPr txBox="1"/>
          <p:nvPr/>
        </p:nvSpPr>
        <p:spPr>
          <a:xfrm>
            <a:off x="401139" y="193354"/>
            <a:ext cx="1105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bounded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() and pop()),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an (</a:t>
            </a:r>
            <a:r>
              <a:rPr lang="hu-HU" dirty="0" err="1"/>
              <a:t>t:array</a:t>
            </a:r>
            <a:r>
              <a:rPr lang="hu-HU" dirty="0"/>
              <a:t>[1..max] of </a:t>
            </a:r>
            <a:r>
              <a:rPr lang="hu-HU" dirty="0" err="1"/>
              <a:t>Item</a:t>
            </a:r>
            <a:r>
              <a:rPr lang="hu-HU" dirty="0"/>
              <a:t>) </a:t>
            </a:r>
            <a:r>
              <a:rPr lang="hu-HU" dirty="0" err="1"/>
              <a:t>array</a:t>
            </a:r>
            <a:r>
              <a:rPr lang="hu-HU" dirty="0"/>
              <a:t>, and </a:t>
            </a:r>
            <a:br>
              <a:rPr lang="hu-HU" dirty="0"/>
            </a:br>
            <a:r>
              <a:rPr lang="hu-HU" dirty="0"/>
              <a:t>     an (</a:t>
            </a:r>
            <a:r>
              <a:rPr lang="hu-HU" dirty="0" err="1"/>
              <a:t>top:int</a:t>
            </a:r>
            <a:r>
              <a:rPr lang="hu-HU" dirty="0"/>
              <a:t>) index.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F7E6766-BEFA-644F-3DBF-1680D45BBFC3}"/>
              </a:ext>
            </a:extLst>
          </p:cNvPr>
          <p:cNvSpPr/>
          <p:nvPr/>
        </p:nvSpPr>
        <p:spPr>
          <a:xfrm>
            <a:off x="3200400" y="2222416"/>
            <a:ext cx="2366142" cy="2700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C0F7C47-BA22-4803-F19A-DC253687646F}"/>
              </a:ext>
            </a:extLst>
          </p:cNvPr>
          <p:cNvSpPr/>
          <p:nvPr/>
        </p:nvSpPr>
        <p:spPr>
          <a:xfrm>
            <a:off x="3200400" y="2621743"/>
            <a:ext cx="2366142" cy="761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8A5D1C8-7E50-42B8-380E-031CE6D9A550}"/>
              </a:ext>
            </a:extLst>
          </p:cNvPr>
          <p:cNvSpPr txBox="1"/>
          <p:nvPr/>
        </p:nvSpPr>
        <p:spPr>
          <a:xfrm>
            <a:off x="4018146" y="227743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Stack</a:t>
            </a:r>
            <a:endParaRPr lang="hu-HU" b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29DE524-2D34-BA31-92F9-32B9B484F07D}"/>
              </a:ext>
            </a:extLst>
          </p:cNvPr>
          <p:cNvSpPr txBox="1"/>
          <p:nvPr/>
        </p:nvSpPr>
        <p:spPr>
          <a:xfrm>
            <a:off x="3170692" y="2540950"/>
            <a:ext cx="2432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- </a:t>
            </a:r>
            <a:r>
              <a:rPr lang="hu-HU" sz="1600" dirty="0" err="1"/>
              <a:t>max</a:t>
            </a:r>
            <a:r>
              <a:rPr lang="hu-HU" sz="1600" dirty="0"/>
              <a:t> : int   { </a:t>
            </a:r>
            <a:r>
              <a:rPr lang="hu-HU" sz="1600" dirty="0" err="1"/>
              <a:t>max</a:t>
            </a:r>
            <a:r>
              <a:rPr lang="hu-HU" sz="1600" dirty="0"/>
              <a:t> &gt; 1 }</a:t>
            </a:r>
          </a:p>
          <a:p>
            <a:r>
              <a:rPr lang="hu-HU" sz="1600" dirty="0"/>
              <a:t>- t : </a:t>
            </a:r>
            <a:r>
              <a:rPr lang="hu-HU" sz="1600" dirty="0" err="1"/>
              <a:t>Item</a:t>
            </a:r>
            <a:r>
              <a:rPr lang="hu-HU" sz="1600" dirty="0"/>
              <a:t>[ 1 .. </a:t>
            </a:r>
            <a:r>
              <a:rPr lang="hu-HU" sz="1600" dirty="0" err="1"/>
              <a:t>max</a:t>
            </a:r>
            <a:r>
              <a:rPr lang="hu-HU" sz="1600" dirty="0"/>
              <a:t> ]</a:t>
            </a:r>
          </a:p>
          <a:p>
            <a:r>
              <a:rPr lang="hu-HU" sz="1600" dirty="0"/>
              <a:t>- top : int   { 0 </a:t>
            </a:r>
            <a:r>
              <a:rPr lang="hu-HU" sz="1600" dirty="0">
                <a:ea typeface="Cambria Math" panose="02040503050406030204" pitchFamily="18" charset="0"/>
              </a:rPr>
              <a:t>≤ top ≤ </a:t>
            </a:r>
            <a:r>
              <a:rPr lang="hu-HU" sz="1600" dirty="0" err="1">
                <a:ea typeface="Cambria Math" panose="02040503050406030204" pitchFamily="18" charset="0"/>
              </a:rPr>
              <a:t>max</a:t>
            </a:r>
            <a:r>
              <a:rPr lang="hu-HU" sz="1600" dirty="0">
                <a:ea typeface="Cambria Math" panose="02040503050406030204" pitchFamily="18" charset="0"/>
              </a:rPr>
              <a:t> }</a:t>
            </a:r>
            <a:endParaRPr lang="hu-HU" sz="16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493562A-ACC6-EB6C-AA0E-B84E93060D9A}"/>
              </a:ext>
            </a:extLst>
          </p:cNvPr>
          <p:cNvSpPr txBox="1"/>
          <p:nvPr/>
        </p:nvSpPr>
        <p:spPr>
          <a:xfrm>
            <a:off x="3200400" y="3352800"/>
            <a:ext cx="2346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+ </a:t>
            </a:r>
            <a:r>
              <a:rPr lang="hu-HU" sz="1600" dirty="0" err="1"/>
              <a:t>Stack</a:t>
            </a:r>
            <a:r>
              <a:rPr lang="hu-HU" sz="1600" dirty="0"/>
              <a:t>(n : int)</a:t>
            </a:r>
          </a:p>
          <a:p>
            <a:r>
              <a:rPr lang="hu-HU" sz="1600" dirty="0"/>
              <a:t>+ </a:t>
            </a:r>
            <a:r>
              <a:rPr lang="hu-HU" sz="1600" dirty="0" err="1"/>
              <a:t>Push</a:t>
            </a:r>
            <a:r>
              <a:rPr lang="hu-HU" sz="1600" dirty="0"/>
              <a:t>(e : </a:t>
            </a:r>
            <a:r>
              <a:rPr lang="hu-HU" sz="1600" dirty="0" err="1"/>
              <a:t>Item</a:t>
            </a:r>
            <a:r>
              <a:rPr lang="hu-HU" sz="1600" dirty="0"/>
              <a:t>) : </a:t>
            </a:r>
            <a:r>
              <a:rPr lang="hu-HU" sz="1600" dirty="0" err="1"/>
              <a:t>void</a:t>
            </a:r>
            <a:endParaRPr lang="hu-HU" sz="1600" dirty="0"/>
          </a:p>
          <a:p>
            <a:r>
              <a:rPr lang="hu-HU" sz="1600" dirty="0"/>
              <a:t>+ Pop() : </a:t>
            </a:r>
            <a:r>
              <a:rPr lang="hu-HU" sz="1600" dirty="0" err="1"/>
              <a:t>void</a:t>
            </a:r>
            <a:endParaRPr lang="hu-HU" sz="1600" dirty="0"/>
          </a:p>
          <a:p>
            <a:r>
              <a:rPr lang="hu-HU" sz="1600" dirty="0"/>
              <a:t>+ Top() : </a:t>
            </a:r>
            <a:r>
              <a:rPr lang="hu-HU" sz="1600" dirty="0" err="1"/>
              <a:t>Item</a:t>
            </a:r>
            <a:r>
              <a:rPr lang="hu-HU" sz="1600" dirty="0"/>
              <a:t>       { </a:t>
            </a:r>
            <a:r>
              <a:rPr lang="hu-HU" sz="1600" dirty="0" err="1"/>
              <a:t>query</a:t>
            </a:r>
            <a:r>
              <a:rPr lang="hu-HU" sz="1600" dirty="0"/>
              <a:t> }</a:t>
            </a:r>
          </a:p>
          <a:p>
            <a:r>
              <a:rPr lang="hu-HU" sz="1600" dirty="0"/>
              <a:t>+ </a:t>
            </a:r>
            <a:r>
              <a:rPr lang="hu-HU" sz="1600" dirty="0" err="1"/>
              <a:t>Empty</a:t>
            </a:r>
            <a:r>
              <a:rPr lang="hu-HU" sz="1600" dirty="0"/>
              <a:t>() : </a:t>
            </a:r>
            <a:r>
              <a:rPr lang="hu-HU" sz="1600" dirty="0" err="1"/>
              <a:t>bool</a:t>
            </a:r>
            <a:r>
              <a:rPr lang="hu-HU" sz="1600" dirty="0"/>
              <a:t>  { </a:t>
            </a:r>
            <a:r>
              <a:rPr lang="hu-HU" sz="1600" dirty="0" err="1"/>
              <a:t>query</a:t>
            </a:r>
            <a:r>
              <a:rPr lang="hu-HU" sz="1600" dirty="0"/>
              <a:t> }</a:t>
            </a:r>
          </a:p>
          <a:p>
            <a:r>
              <a:rPr lang="hu-HU" sz="1600" dirty="0"/>
              <a:t>+ </a:t>
            </a:r>
            <a:r>
              <a:rPr lang="hu-HU" sz="1600" dirty="0" err="1"/>
              <a:t>Full</a:t>
            </a:r>
            <a:r>
              <a:rPr lang="hu-HU" sz="1600" dirty="0"/>
              <a:t>() : </a:t>
            </a:r>
            <a:r>
              <a:rPr lang="hu-HU" sz="1600" dirty="0" err="1"/>
              <a:t>bool</a:t>
            </a:r>
            <a:r>
              <a:rPr lang="hu-HU" sz="1600" dirty="0"/>
              <a:t>        { </a:t>
            </a:r>
            <a:r>
              <a:rPr lang="hu-HU" sz="1600" dirty="0" err="1"/>
              <a:t>query</a:t>
            </a:r>
            <a:r>
              <a:rPr lang="hu-HU" sz="1600" dirty="0"/>
              <a:t> }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941FAB02-AC62-30DF-059C-B7D719871ADE}"/>
              </a:ext>
            </a:extLst>
          </p:cNvPr>
          <p:cNvSpPr/>
          <p:nvPr/>
        </p:nvSpPr>
        <p:spPr>
          <a:xfrm>
            <a:off x="4892712" y="2015661"/>
            <a:ext cx="702311" cy="282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Item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E1FD006-D411-F417-C22E-E195C8BE20E8}"/>
              </a:ext>
            </a:extLst>
          </p:cNvPr>
          <p:cNvCxnSpPr>
            <a:cxnSpLocks/>
            <a:stCxn id="21" idx="0"/>
            <a:endCxn id="17" idx="6"/>
          </p:cNvCxnSpPr>
          <p:nvPr/>
        </p:nvCxnSpPr>
        <p:spPr bwMode="auto">
          <a:xfrm flipH="1">
            <a:off x="5392028" y="3578961"/>
            <a:ext cx="562856" cy="174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Ellipszis 16">
            <a:extLst>
              <a:ext uri="{FF2B5EF4-FFF2-40B4-BE49-F238E27FC236}">
                <a16:creationId xmlns:a16="http://schemas.microsoft.com/office/drawing/2014/main" id="{AF13DB52-F272-8B34-8FA7-3E4DDB204E63}"/>
              </a:ext>
            </a:extLst>
          </p:cNvPr>
          <p:cNvSpPr/>
          <p:nvPr/>
        </p:nvSpPr>
        <p:spPr bwMode="auto">
          <a:xfrm>
            <a:off x="5295799" y="3707175"/>
            <a:ext cx="96229" cy="92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 defTabSz="829452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sz="2177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69B898A2-992C-4871-C2C7-3419287B833C}"/>
              </a:ext>
            </a:extLst>
          </p:cNvPr>
          <p:cNvCxnSpPr>
            <a:cxnSpLocks/>
            <a:stCxn id="20" idx="0"/>
            <a:endCxn id="19" idx="5"/>
          </p:cNvCxnSpPr>
          <p:nvPr/>
        </p:nvCxnSpPr>
        <p:spPr bwMode="auto">
          <a:xfrm flipH="1" flipV="1">
            <a:off x="5377936" y="4052370"/>
            <a:ext cx="579034" cy="678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8078078A-8A8F-F3C5-54B5-9D6DAB85E80F}"/>
              </a:ext>
            </a:extLst>
          </p:cNvPr>
          <p:cNvSpPr/>
          <p:nvPr/>
        </p:nvSpPr>
        <p:spPr bwMode="auto">
          <a:xfrm>
            <a:off x="5295799" y="3973707"/>
            <a:ext cx="96229" cy="92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 defTabSz="829452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sz="2177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églalap: szamárfül 19">
            <a:extLst>
              <a:ext uri="{FF2B5EF4-FFF2-40B4-BE49-F238E27FC236}">
                <a16:creationId xmlns:a16="http://schemas.microsoft.com/office/drawing/2014/main" id="{4CF8B3F5-7153-1F0C-37B1-5B2841C25C42}"/>
              </a:ext>
            </a:extLst>
          </p:cNvPr>
          <p:cNvSpPr/>
          <p:nvPr/>
        </p:nvSpPr>
        <p:spPr>
          <a:xfrm rot="16200000">
            <a:off x="6537783" y="3702431"/>
            <a:ext cx="895773" cy="2057400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 err="1">
                <a:solidFill>
                  <a:schemeClr val="tx1"/>
                </a:solidFill>
              </a:rPr>
              <a:t>if</a:t>
            </a:r>
            <a:r>
              <a:rPr lang="hu-HU" sz="1600" dirty="0">
                <a:solidFill>
                  <a:schemeClr val="tx1"/>
                </a:solidFill>
              </a:rPr>
              <a:t> top&gt;0 </a:t>
            </a:r>
            <a:r>
              <a:rPr lang="hu-HU" sz="1600" b="1" dirty="0" err="1">
                <a:solidFill>
                  <a:schemeClr val="tx1"/>
                </a:solidFill>
              </a:rPr>
              <a:t>then</a:t>
            </a:r>
            <a:endParaRPr lang="hu-HU" sz="1600" b="1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    top:=top-1</a:t>
            </a:r>
          </a:p>
          <a:p>
            <a:r>
              <a:rPr lang="hu-HU" sz="1600" b="1" dirty="0" err="1">
                <a:solidFill>
                  <a:schemeClr val="tx1"/>
                </a:solidFill>
              </a:rPr>
              <a:t>else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error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endif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" name="Téglalap: szamárfül 20">
            <a:extLst>
              <a:ext uri="{FF2B5EF4-FFF2-40B4-BE49-F238E27FC236}">
                <a16:creationId xmlns:a16="http://schemas.microsoft.com/office/drawing/2014/main" id="{7673C750-FE3C-19E7-4C97-89F803EF648A}"/>
              </a:ext>
            </a:extLst>
          </p:cNvPr>
          <p:cNvSpPr/>
          <p:nvPr/>
        </p:nvSpPr>
        <p:spPr>
          <a:xfrm rot="16200000">
            <a:off x="6324998" y="2549336"/>
            <a:ext cx="1319020" cy="2059249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 err="1">
                <a:solidFill>
                  <a:schemeClr val="tx1"/>
                </a:solidFill>
              </a:rPr>
              <a:t>if</a:t>
            </a:r>
            <a:r>
              <a:rPr lang="hu-HU" sz="1600" dirty="0">
                <a:solidFill>
                  <a:schemeClr val="tx1"/>
                </a:solidFill>
              </a:rPr>
              <a:t> top&lt;</a:t>
            </a:r>
            <a:r>
              <a:rPr lang="hu-HU" sz="1600" dirty="0" err="1">
                <a:solidFill>
                  <a:schemeClr val="tx1"/>
                </a:solidFill>
              </a:rPr>
              <a:t>max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then</a:t>
            </a:r>
            <a:r>
              <a:rPr lang="hu-HU" sz="1600" dirty="0">
                <a:solidFill>
                  <a:schemeClr val="tx1"/>
                </a:solidFill>
              </a:rPr>
              <a:t>   </a:t>
            </a:r>
          </a:p>
          <a:p>
            <a:r>
              <a:rPr lang="hu-HU" sz="1600" dirty="0">
                <a:solidFill>
                  <a:schemeClr val="tx1"/>
                </a:solidFill>
              </a:rPr>
              <a:t>     top:=top+1</a:t>
            </a:r>
          </a:p>
          <a:p>
            <a:r>
              <a:rPr lang="hu-HU" sz="1600" dirty="0">
                <a:solidFill>
                  <a:schemeClr val="tx1"/>
                </a:solidFill>
              </a:rPr>
              <a:t>     t[top]:=e</a:t>
            </a:r>
          </a:p>
          <a:p>
            <a:r>
              <a:rPr lang="hu-HU" sz="1600" b="1" dirty="0" err="1">
                <a:solidFill>
                  <a:schemeClr val="tx1"/>
                </a:solidFill>
              </a:rPr>
              <a:t>else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error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</a:p>
          <a:p>
            <a:r>
              <a:rPr lang="hu-HU" sz="1600" b="1" dirty="0" err="1">
                <a:solidFill>
                  <a:schemeClr val="tx1"/>
                </a:solidFill>
              </a:rPr>
              <a:t>endif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72E57824-CC8E-E965-00EC-A19CD38C24EC}"/>
              </a:ext>
            </a:extLst>
          </p:cNvPr>
          <p:cNvCxnSpPr>
            <a:cxnSpLocks/>
            <a:stCxn id="24" idx="0"/>
            <a:endCxn id="23" idx="7"/>
          </p:cNvCxnSpPr>
          <p:nvPr/>
        </p:nvCxnSpPr>
        <p:spPr bwMode="auto">
          <a:xfrm flipH="1">
            <a:off x="5377936" y="2358896"/>
            <a:ext cx="570175" cy="1130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Ellipszis 22">
            <a:extLst>
              <a:ext uri="{FF2B5EF4-FFF2-40B4-BE49-F238E27FC236}">
                <a16:creationId xmlns:a16="http://schemas.microsoft.com/office/drawing/2014/main" id="{0C263CB2-0C15-E638-0C95-F2D090E21667}"/>
              </a:ext>
            </a:extLst>
          </p:cNvPr>
          <p:cNvSpPr/>
          <p:nvPr/>
        </p:nvSpPr>
        <p:spPr bwMode="auto">
          <a:xfrm>
            <a:off x="5295799" y="3475951"/>
            <a:ext cx="96229" cy="92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 defTabSz="829452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sz="2177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églalap: szamárfül 23">
            <a:extLst>
              <a:ext uri="{FF2B5EF4-FFF2-40B4-BE49-F238E27FC236}">
                <a16:creationId xmlns:a16="http://schemas.microsoft.com/office/drawing/2014/main" id="{E89792B1-5C1F-CF3E-2390-9CA57BA2E5DE}"/>
              </a:ext>
            </a:extLst>
          </p:cNvPr>
          <p:cNvSpPr/>
          <p:nvPr/>
        </p:nvSpPr>
        <p:spPr>
          <a:xfrm rot="16200000">
            <a:off x="6456388" y="1326270"/>
            <a:ext cx="1048697" cy="2065252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 err="1">
                <a:solidFill>
                  <a:schemeClr val="tx1"/>
                </a:solidFill>
              </a:rPr>
              <a:t>if</a:t>
            </a:r>
            <a:r>
              <a:rPr lang="hu-HU" sz="1600" dirty="0">
                <a:solidFill>
                  <a:schemeClr val="tx1"/>
                </a:solidFill>
              </a:rPr>
              <a:t> n&gt;1 </a:t>
            </a:r>
            <a:r>
              <a:rPr lang="hu-HU" sz="1600" b="1" dirty="0" err="1">
                <a:solidFill>
                  <a:schemeClr val="tx1"/>
                </a:solidFill>
              </a:rPr>
              <a:t>then</a:t>
            </a:r>
            <a:r>
              <a:rPr lang="hu-HU" sz="1600" dirty="0">
                <a:solidFill>
                  <a:schemeClr val="tx1"/>
                </a:solidFill>
              </a:rPr>
              <a:t>    </a:t>
            </a:r>
          </a:p>
          <a:p>
            <a:r>
              <a:rPr lang="hu-HU" sz="1600" dirty="0">
                <a:solidFill>
                  <a:schemeClr val="tx1"/>
                </a:solidFill>
              </a:rPr>
              <a:t>    </a:t>
            </a:r>
            <a:r>
              <a:rPr lang="hu-HU" sz="1600" dirty="0" err="1">
                <a:solidFill>
                  <a:schemeClr val="tx1"/>
                </a:solidFill>
              </a:rPr>
              <a:t>max</a:t>
            </a:r>
            <a:r>
              <a:rPr lang="hu-HU" sz="1600" dirty="0">
                <a:solidFill>
                  <a:schemeClr val="tx1"/>
                </a:solidFill>
              </a:rPr>
              <a:t>:=n</a:t>
            </a:r>
          </a:p>
          <a:p>
            <a:r>
              <a:rPr lang="hu-HU" sz="1600" dirty="0">
                <a:solidFill>
                  <a:schemeClr val="tx1"/>
                </a:solidFill>
              </a:rPr>
              <a:t>    top:=0</a:t>
            </a:r>
          </a:p>
          <a:p>
            <a:r>
              <a:rPr lang="hu-HU" sz="1600" b="1" dirty="0" err="1">
                <a:solidFill>
                  <a:schemeClr val="tx1"/>
                </a:solidFill>
              </a:rPr>
              <a:t>endif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3A04CBA9-B6E7-C821-9B58-9BBEFF57DBB0}"/>
              </a:ext>
            </a:extLst>
          </p:cNvPr>
          <p:cNvCxnSpPr>
            <a:cxnSpLocks/>
            <a:stCxn id="26" idx="2"/>
            <a:endCxn id="34" idx="1"/>
          </p:cNvCxnSpPr>
          <p:nvPr/>
        </p:nvCxnSpPr>
        <p:spPr bwMode="auto">
          <a:xfrm>
            <a:off x="2817633" y="3854394"/>
            <a:ext cx="354286" cy="3975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églalap: szamárfül 25">
            <a:extLst>
              <a:ext uri="{FF2B5EF4-FFF2-40B4-BE49-F238E27FC236}">
                <a16:creationId xmlns:a16="http://schemas.microsoft.com/office/drawing/2014/main" id="{A1CFA9A3-9482-B235-045F-2B3A2A45F9A3}"/>
              </a:ext>
            </a:extLst>
          </p:cNvPr>
          <p:cNvSpPr/>
          <p:nvPr/>
        </p:nvSpPr>
        <p:spPr>
          <a:xfrm rot="16200000">
            <a:off x="1592134" y="3057746"/>
            <a:ext cx="857702" cy="1593296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 err="1">
                <a:solidFill>
                  <a:schemeClr val="tx1"/>
                </a:solidFill>
              </a:rPr>
              <a:t>if</a:t>
            </a:r>
            <a:r>
              <a:rPr lang="hu-HU" sz="1600" dirty="0">
                <a:solidFill>
                  <a:schemeClr val="tx1"/>
                </a:solidFill>
              </a:rPr>
              <a:t> top&gt;0 </a:t>
            </a:r>
            <a:r>
              <a:rPr lang="hu-HU" sz="1600" b="1" dirty="0" err="1">
                <a:solidFill>
                  <a:schemeClr val="tx1"/>
                </a:solidFill>
              </a:rPr>
              <a:t>then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</a:p>
          <a:p>
            <a:r>
              <a:rPr lang="hu-HU" sz="1600" b="1" dirty="0">
                <a:solidFill>
                  <a:schemeClr val="tx1"/>
                </a:solidFill>
              </a:rPr>
              <a:t>     </a:t>
            </a:r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</a:rPr>
              <a:t>t[top]</a:t>
            </a:r>
          </a:p>
          <a:p>
            <a:r>
              <a:rPr lang="hu-HU" sz="1600" b="1" dirty="0" err="1">
                <a:solidFill>
                  <a:schemeClr val="tx1"/>
                </a:solidFill>
              </a:rPr>
              <a:t>else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error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endif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447E26A6-F3CF-1F42-6396-66BDF9856451}"/>
              </a:ext>
            </a:extLst>
          </p:cNvPr>
          <p:cNvCxnSpPr>
            <a:cxnSpLocks/>
            <a:stCxn id="28" idx="2"/>
            <a:endCxn id="31" idx="2"/>
          </p:cNvCxnSpPr>
          <p:nvPr/>
        </p:nvCxnSpPr>
        <p:spPr bwMode="auto">
          <a:xfrm>
            <a:off x="2817632" y="4501290"/>
            <a:ext cx="340195" cy="14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églalap: szamárfül 27">
            <a:extLst>
              <a:ext uri="{FF2B5EF4-FFF2-40B4-BE49-F238E27FC236}">
                <a16:creationId xmlns:a16="http://schemas.microsoft.com/office/drawing/2014/main" id="{10E062F8-2146-0C1C-8CDE-DBEF3B3F60A5}"/>
              </a:ext>
            </a:extLst>
          </p:cNvPr>
          <p:cNvSpPr/>
          <p:nvPr/>
        </p:nvSpPr>
        <p:spPr>
          <a:xfrm rot="16200000">
            <a:off x="1886826" y="3704643"/>
            <a:ext cx="268317" cy="159329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</a:rPr>
              <a:t>top=0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83E71346-3AE0-62FB-39B5-AE6AB22C51BC}"/>
              </a:ext>
            </a:extLst>
          </p:cNvPr>
          <p:cNvCxnSpPr>
            <a:cxnSpLocks/>
            <a:stCxn id="30" idx="2"/>
            <a:endCxn id="33" idx="2"/>
          </p:cNvCxnSpPr>
          <p:nvPr/>
        </p:nvCxnSpPr>
        <p:spPr bwMode="auto">
          <a:xfrm flipV="1">
            <a:off x="2809973" y="4782308"/>
            <a:ext cx="347854" cy="85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églalap: szamárfül 29">
            <a:extLst>
              <a:ext uri="{FF2B5EF4-FFF2-40B4-BE49-F238E27FC236}">
                <a16:creationId xmlns:a16="http://schemas.microsoft.com/office/drawing/2014/main" id="{74B8BF0E-C0D4-F8AB-3D1F-2AC7D9683771}"/>
              </a:ext>
            </a:extLst>
          </p:cNvPr>
          <p:cNvSpPr/>
          <p:nvPr/>
        </p:nvSpPr>
        <p:spPr>
          <a:xfrm rot="16200000">
            <a:off x="1869777" y="4075365"/>
            <a:ext cx="294756" cy="1585636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</a:rPr>
              <a:t>top=</a:t>
            </a:r>
            <a:r>
              <a:rPr lang="hu-HU" sz="1600" dirty="0" err="1">
                <a:solidFill>
                  <a:schemeClr val="tx1"/>
                </a:solidFill>
              </a:rPr>
              <a:t>max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D8BEE531-3AD8-36E1-7879-DE67338DCC46}"/>
              </a:ext>
            </a:extLst>
          </p:cNvPr>
          <p:cNvSpPr/>
          <p:nvPr/>
        </p:nvSpPr>
        <p:spPr bwMode="auto">
          <a:xfrm>
            <a:off x="3157827" y="4469696"/>
            <a:ext cx="96229" cy="92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 defTabSz="829452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sz="2177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211ECBF9-FC49-697F-2AA3-AA197AB60F4E}"/>
              </a:ext>
            </a:extLst>
          </p:cNvPr>
          <p:cNvSpPr/>
          <p:nvPr/>
        </p:nvSpPr>
        <p:spPr bwMode="auto">
          <a:xfrm>
            <a:off x="3157827" y="4736228"/>
            <a:ext cx="96229" cy="92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 defTabSz="829452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sz="2177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61C26BCE-C49E-7CEB-E1D4-B727399CBC5A}"/>
              </a:ext>
            </a:extLst>
          </p:cNvPr>
          <p:cNvSpPr/>
          <p:nvPr/>
        </p:nvSpPr>
        <p:spPr bwMode="auto">
          <a:xfrm>
            <a:off x="3157827" y="4238472"/>
            <a:ext cx="96229" cy="921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 defTabSz="829452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sz="2177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74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4ED78EE2-B54A-4218-A959-4E869446C5C8}"/>
              </a:ext>
            </a:extLst>
          </p:cNvPr>
          <p:cNvGrpSpPr/>
          <p:nvPr/>
        </p:nvGrpSpPr>
        <p:grpSpPr>
          <a:xfrm>
            <a:off x="7078396" y="5003505"/>
            <a:ext cx="3590654" cy="1609279"/>
            <a:chOff x="7078396" y="5003505"/>
            <a:chExt cx="3590654" cy="1609279"/>
          </a:xfrm>
        </p:grpSpPr>
        <p:sp>
          <p:nvSpPr>
            <p:cNvPr id="87" name="Téglalap: lekerekített 86">
              <a:extLst>
                <a:ext uri="{FF2B5EF4-FFF2-40B4-BE49-F238E27FC236}">
                  <a16:creationId xmlns:a16="http://schemas.microsoft.com/office/drawing/2014/main" id="{74D1D22B-C019-4248-A560-BD060A7AA8E7}"/>
                </a:ext>
              </a:extLst>
            </p:cNvPr>
            <p:cNvSpPr/>
            <p:nvPr/>
          </p:nvSpPr>
          <p:spPr>
            <a:xfrm>
              <a:off x="7078396" y="5003505"/>
              <a:ext cx="3590654" cy="15938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hu-HU" sz="1350" dirty="0"/>
                <a:t>Magnetron</a:t>
              </a:r>
            </a:p>
          </p:txBody>
        </p:sp>
        <p:sp>
          <p:nvSpPr>
            <p:cNvPr id="88" name="Téglalap: lekerekített 87">
              <a:extLst>
                <a:ext uri="{FF2B5EF4-FFF2-40B4-BE49-F238E27FC236}">
                  <a16:creationId xmlns:a16="http://schemas.microsoft.com/office/drawing/2014/main" id="{51C42980-FE19-4EB2-9695-49CD6E54658C}"/>
                </a:ext>
              </a:extLst>
            </p:cNvPr>
            <p:cNvSpPr/>
            <p:nvPr/>
          </p:nvSpPr>
          <p:spPr>
            <a:xfrm>
              <a:off x="7895157" y="5813201"/>
              <a:ext cx="804972" cy="4229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off</a:t>
              </a:r>
              <a:endParaRPr lang="hu-HU" sz="1350" dirty="0"/>
            </a:p>
          </p:txBody>
        </p:sp>
        <p:sp>
          <p:nvSpPr>
            <p:cNvPr id="89" name="Téglalap: lekerekített 88">
              <a:extLst>
                <a:ext uri="{FF2B5EF4-FFF2-40B4-BE49-F238E27FC236}">
                  <a16:creationId xmlns:a16="http://schemas.microsoft.com/office/drawing/2014/main" id="{6FD35D7F-95F1-4BA2-ACCC-6D472D7650A8}"/>
                </a:ext>
              </a:extLst>
            </p:cNvPr>
            <p:cNvSpPr/>
            <p:nvPr/>
          </p:nvSpPr>
          <p:spPr>
            <a:xfrm>
              <a:off x="9800386" y="5800267"/>
              <a:ext cx="767947" cy="4229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on</a:t>
              </a:r>
              <a:endParaRPr lang="hu-HU" sz="1350" dirty="0"/>
            </a:p>
          </p:txBody>
        </p:sp>
        <p:cxnSp>
          <p:nvCxnSpPr>
            <p:cNvPr id="90" name="Egyenes összekötő nyíllal 89">
              <a:extLst>
                <a:ext uri="{FF2B5EF4-FFF2-40B4-BE49-F238E27FC236}">
                  <a16:creationId xmlns:a16="http://schemas.microsoft.com/office/drawing/2014/main" id="{F5128320-30F8-4AE6-8069-2A3432DFEF3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678" y="5888436"/>
              <a:ext cx="11007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gyenes összekötő nyíllal 90">
              <a:extLst>
                <a:ext uri="{FF2B5EF4-FFF2-40B4-BE49-F238E27FC236}">
                  <a16:creationId xmlns:a16="http://schemas.microsoft.com/office/drawing/2014/main" id="{2AEB2380-76CE-46B0-9423-F959E92B3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679" y="6187131"/>
              <a:ext cx="11007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gyenes összekötő nyíllal 91">
              <a:extLst>
                <a:ext uri="{FF2B5EF4-FFF2-40B4-BE49-F238E27FC236}">
                  <a16:creationId xmlns:a16="http://schemas.microsoft.com/office/drawing/2014/main" id="{D39906D4-3E58-4130-91F1-DC93DD813A1F}"/>
                </a:ext>
              </a:extLst>
            </p:cNvPr>
            <p:cNvCxnSpPr>
              <a:cxnSpLocks/>
              <a:stCxn id="93" idx="6"/>
              <a:endCxn id="88" idx="1"/>
            </p:cNvCxnSpPr>
            <p:nvPr/>
          </p:nvCxnSpPr>
          <p:spPr>
            <a:xfrm flipV="1">
              <a:off x="7290386" y="6024700"/>
              <a:ext cx="604772" cy="5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lipszis 92">
              <a:extLst>
                <a:ext uri="{FF2B5EF4-FFF2-40B4-BE49-F238E27FC236}">
                  <a16:creationId xmlns:a16="http://schemas.microsoft.com/office/drawing/2014/main" id="{7D9B65D5-DE78-44C1-81E8-7AE165737284}"/>
                </a:ext>
              </a:extLst>
            </p:cNvPr>
            <p:cNvSpPr/>
            <p:nvPr/>
          </p:nvSpPr>
          <p:spPr>
            <a:xfrm>
              <a:off x="7163415" y="5956386"/>
              <a:ext cx="126971" cy="146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76E3A35B-FB03-4F06-9AE0-99B71113B9A9}"/>
                </a:ext>
              </a:extLst>
            </p:cNvPr>
            <p:cNvSpPr txBox="1"/>
            <p:nvPr/>
          </p:nvSpPr>
          <p:spPr>
            <a:xfrm>
              <a:off x="8613780" y="5535507"/>
              <a:ext cx="1610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press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[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Door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in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closed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]</a:t>
              </a:r>
              <a:endParaRPr lang="hu-HU" sz="1200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168B5DAC-7ACD-4DA5-9AAD-BED5581F4A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8396" y="5403002"/>
              <a:ext cx="35906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zövegdoboz 158">
              <a:extLst>
                <a:ext uri="{FF2B5EF4-FFF2-40B4-BE49-F238E27FC236}">
                  <a16:creationId xmlns:a16="http://schemas.microsoft.com/office/drawing/2014/main" id="{5A78BB65-1F0B-438F-9F86-BD5B51518686}"/>
                </a:ext>
              </a:extLst>
            </p:cNvPr>
            <p:cNvSpPr txBox="1"/>
            <p:nvPr/>
          </p:nvSpPr>
          <p:spPr>
            <a:xfrm>
              <a:off x="8622587" y="615111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open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,</a:t>
              </a:r>
            </a:p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press</a:t>
              </a:r>
              <a:endParaRPr lang="hu-HU" sz="1200" dirty="0">
                <a:ea typeface="Cambria Math" panose="02040503050406030204" pitchFamily="18" charset="0"/>
                <a:sym typeface="Webdings" panose="05030102010509060703" pitchFamily="18" charset="2"/>
              </a:endParaRPr>
            </a:p>
          </p:txBody>
        </p:sp>
      </p:grp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650B7040-BD11-413C-B025-07B3BEE7535C}"/>
              </a:ext>
            </a:extLst>
          </p:cNvPr>
          <p:cNvGrpSpPr/>
          <p:nvPr/>
        </p:nvGrpSpPr>
        <p:grpSpPr>
          <a:xfrm>
            <a:off x="7032293" y="3225788"/>
            <a:ext cx="3590655" cy="1577504"/>
            <a:chOff x="5954531" y="2434196"/>
            <a:chExt cx="4787538" cy="2103338"/>
          </a:xfrm>
        </p:grpSpPr>
        <p:sp>
          <p:nvSpPr>
            <p:cNvPr id="162" name="Téglalap: lekerekített 161">
              <a:extLst>
                <a:ext uri="{FF2B5EF4-FFF2-40B4-BE49-F238E27FC236}">
                  <a16:creationId xmlns:a16="http://schemas.microsoft.com/office/drawing/2014/main" id="{D02F7858-E8E4-4392-931A-D96D6241657E}"/>
                </a:ext>
              </a:extLst>
            </p:cNvPr>
            <p:cNvSpPr/>
            <p:nvPr/>
          </p:nvSpPr>
          <p:spPr>
            <a:xfrm>
              <a:off x="5954531" y="2434196"/>
              <a:ext cx="4787538" cy="210333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hu-HU" sz="1350" dirty="0" err="1"/>
                <a:t>Light</a:t>
              </a:r>
              <a:endParaRPr lang="hu-HU" sz="1350" dirty="0"/>
            </a:p>
          </p:txBody>
        </p:sp>
        <p:sp>
          <p:nvSpPr>
            <p:cNvPr id="163" name="Téglalap: lekerekített 162">
              <a:extLst>
                <a:ext uri="{FF2B5EF4-FFF2-40B4-BE49-F238E27FC236}">
                  <a16:creationId xmlns:a16="http://schemas.microsoft.com/office/drawing/2014/main" id="{3181668C-0283-4CAB-8BC2-8D63D64B0805}"/>
                </a:ext>
              </a:extLst>
            </p:cNvPr>
            <p:cNvSpPr/>
            <p:nvPr/>
          </p:nvSpPr>
          <p:spPr>
            <a:xfrm>
              <a:off x="7043546" y="3355319"/>
              <a:ext cx="1073296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on</a:t>
              </a:r>
              <a:endParaRPr lang="hu-HU" sz="1350" dirty="0"/>
            </a:p>
          </p:txBody>
        </p:sp>
        <p:sp>
          <p:nvSpPr>
            <p:cNvPr id="164" name="Téglalap: lekerekített 163">
              <a:extLst>
                <a:ext uri="{FF2B5EF4-FFF2-40B4-BE49-F238E27FC236}">
                  <a16:creationId xmlns:a16="http://schemas.microsoft.com/office/drawing/2014/main" id="{748BC016-B67C-43F1-89BF-7ACBD2C4F322}"/>
                </a:ext>
              </a:extLst>
            </p:cNvPr>
            <p:cNvSpPr/>
            <p:nvPr/>
          </p:nvSpPr>
          <p:spPr>
            <a:xfrm>
              <a:off x="9656829" y="3340661"/>
              <a:ext cx="950950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off</a:t>
              </a:r>
              <a:endParaRPr lang="hu-HU" sz="1350" dirty="0"/>
            </a:p>
          </p:txBody>
        </p:sp>
        <p:cxnSp>
          <p:nvCxnSpPr>
            <p:cNvPr id="165" name="Egyenes összekötő nyíllal 164">
              <a:extLst>
                <a:ext uri="{FF2B5EF4-FFF2-40B4-BE49-F238E27FC236}">
                  <a16:creationId xmlns:a16="http://schemas.microsoft.com/office/drawing/2014/main" id="{7137AF49-3965-4DE7-A449-44DB4EE4B114}"/>
                </a:ext>
              </a:extLst>
            </p:cNvPr>
            <p:cNvCxnSpPr>
              <a:cxnSpLocks/>
            </p:cNvCxnSpPr>
            <p:nvPr/>
          </p:nvCxnSpPr>
          <p:spPr>
            <a:xfrm>
              <a:off x="8116240" y="3440583"/>
              <a:ext cx="1540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nyíllal 165">
              <a:extLst>
                <a:ext uri="{FF2B5EF4-FFF2-40B4-BE49-F238E27FC236}">
                  <a16:creationId xmlns:a16="http://schemas.microsoft.com/office/drawing/2014/main" id="{0A701C4D-FDCD-4284-B2AE-12D191A65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6240" y="3779104"/>
              <a:ext cx="1540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nyíllal 166">
              <a:extLst>
                <a:ext uri="{FF2B5EF4-FFF2-40B4-BE49-F238E27FC236}">
                  <a16:creationId xmlns:a16="http://schemas.microsoft.com/office/drawing/2014/main" id="{A5F6669E-46A9-4A6A-AA26-D78161F7D17F}"/>
                </a:ext>
              </a:extLst>
            </p:cNvPr>
            <p:cNvCxnSpPr>
              <a:cxnSpLocks/>
              <a:stCxn id="168" idx="6"/>
              <a:endCxn id="163" idx="1"/>
            </p:cNvCxnSpPr>
            <p:nvPr/>
          </p:nvCxnSpPr>
          <p:spPr>
            <a:xfrm flipV="1">
              <a:off x="6237184" y="3595016"/>
              <a:ext cx="806362" cy="57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Ellipszis 167">
              <a:extLst>
                <a:ext uri="{FF2B5EF4-FFF2-40B4-BE49-F238E27FC236}">
                  <a16:creationId xmlns:a16="http://schemas.microsoft.com/office/drawing/2014/main" id="{CAAEC677-1F5C-4E28-842A-6AEF931D7ED4}"/>
                </a:ext>
              </a:extLst>
            </p:cNvPr>
            <p:cNvSpPr/>
            <p:nvPr/>
          </p:nvSpPr>
          <p:spPr>
            <a:xfrm>
              <a:off x="6067890" y="3517593"/>
              <a:ext cx="169294" cy="166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sp>
          <p:nvSpPr>
            <p:cNvPr id="169" name="Szövegdoboz 168">
              <a:extLst>
                <a:ext uri="{FF2B5EF4-FFF2-40B4-BE49-F238E27FC236}">
                  <a16:creationId xmlns:a16="http://schemas.microsoft.com/office/drawing/2014/main" id="{B5C3D7FE-DC28-43FA-A60F-222533D81786}"/>
                </a:ext>
              </a:extLst>
            </p:cNvPr>
            <p:cNvSpPr txBox="1"/>
            <p:nvPr/>
          </p:nvSpPr>
          <p:spPr>
            <a:xfrm>
              <a:off x="7743792" y="3019836"/>
              <a:ext cx="2100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press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[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Door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in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closed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]</a:t>
              </a:r>
              <a:endParaRPr lang="hu-HU" sz="1200" dirty="0"/>
            </a:p>
          </p:txBody>
        </p:sp>
        <p:cxnSp>
          <p:nvCxnSpPr>
            <p:cNvPr id="170" name="Egyenes összekötő 169">
              <a:extLst>
                <a:ext uri="{FF2B5EF4-FFF2-40B4-BE49-F238E27FC236}">
                  <a16:creationId xmlns:a16="http://schemas.microsoft.com/office/drawing/2014/main" id="{4E8296B3-75B4-40A9-95BD-B6797F0B418C}"/>
                </a:ext>
              </a:extLst>
            </p:cNvPr>
            <p:cNvCxnSpPr>
              <a:cxnSpLocks/>
            </p:cNvCxnSpPr>
            <p:nvPr/>
          </p:nvCxnSpPr>
          <p:spPr>
            <a:xfrm>
              <a:off x="5954531" y="2896367"/>
              <a:ext cx="4787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Szövegdoboz 170">
              <a:extLst>
                <a:ext uri="{FF2B5EF4-FFF2-40B4-BE49-F238E27FC236}">
                  <a16:creationId xmlns:a16="http://schemas.microsoft.com/office/drawing/2014/main" id="{10B7ED3E-74E9-4BA4-8F37-FA2F5AC9C5D8}"/>
                </a:ext>
              </a:extLst>
            </p:cNvPr>
            <p:cNvSpPr txBox="1"/>
            <p:nvPr/>
          </p:nvSpPr>
          <p:spPr>
            <a:xfrm>
              <a:off x="8348937" y="3747024"/>
              <a:ext cx="214785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open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,</a:t>
              </a:r>
            </a:p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press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[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Door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in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closed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]</a:t>
              </a:r>
              <a:endParaRPr lang="hu-HU" sz="1200" dirty="0"/>
            </a:p>
          </p:txBody>
        </p:sp>
        <p:sp>
          <p:nvSpPr>
            <p:cNvPr id="173" name="Szövegdoboz 172">
              <a:extLst>
                <a:ext uri="{FF2B5EF4-FFF2-40B4-BE49-F238E27FC236}">
                  <a16:creationId xmlns:a16="http://schemas.microsoft.com/office/drawing/2014/main" id="{1AB9FF74-CDBD-4B20-AEED-615E2410DA67}"/>
                </a:ext>
              </a:extLst>
            </p:cNvPr>
            <p:cNvSpPr txBox="1"/>
            <p:nvPr/>
          </p:nvSpPr>
          <p:spPr>
            <a:xfrm>
              <a:off x="7738220" y="2830589"/>
              <a:ext cx="724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close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,</a:t>
              </a:r>
              <a:endParaRPr lang="hu-HU" sz="1200" dirty="0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0134869-5707-4021-BE7D-B34E98A40C95}"/>
              </a:ext>
            </a:extLst>
          </p:cNvPr>
          <p:cNvGrpSpPr/>
          <p:nvPr/>
        </p:nvGrpSpPr>
        <p:grpSpPr>
          <a:xfrm>
            <a:off x="7032290" y="1741823"/>
            <a:ext cx="3581860" cy="1247891"/>
            <a:chOff x="5954531" y="4763578"/>
            <a:chExt cx="4787538" cy="1663855"/>
          </a:xfrm>
        </p:grpSpPr>
        <p:sp>
          <p:nvSpPr>
            <p:cNvPr id="197" name="Téglalap: lekerekített 196">
              <a:extLst>
                <a:ext uri="{FF2B5EF4-FFF2-40B4-BE49-F238E27FC236}">
                  <a16:creationId xmlns:a16="http://schemas.microsoft.com/office/drawing/2014/main" id="{72F0C40C-F7BE-431F-88A2-D02F15017842}"/>
                </a:ext>
              </a:extLst>
            </p:cNvPr>
            <p:cNvSpPr/>
            <p:nvPr/>
          </p:nvSpPr>
          <p:spPr>
            <a:xfrm>
              <a:off x="5954531" y="4763578"/>
              <a:ext cx="4787538" cy="166385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hu-HU" sz="1350" dirty="0" err="1"/>
                <a:t>Door</a:t>
              </a:r>
              <a:endParaRPr lang="hu-HU" sz="1350" dirty="0"/>
            </a:p>
          </p:txBody>
        </p:sp>
        <p:sp>
          <p:nvSpPr>
            <p:cNvPr id="198" name="Téglalap: lekerekített 197">
              <a:extLst>
                <a:ext uri="{FF2B5EF4-FFF2-40B4-BE49-F238E27FC236}">
                  <a16:creationId xmlns:a16="http://schemas.microsoft.com/office/drawing/2014/main" id="{573D6889-12EF-4464-8CC0-F42882B61AFA}"/>
                </a:ext>
              </a:extLst>
            </p:cNvPr>
            <p:cNvSpPr/>
            <p:nvPr/>
          </p:nvSpPr>
          <p:spPr>
            <a:xfrm>
              <a:off x="7047662" y="5610283"/>
              <a:ext cx="1073296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closed</a:t>
              </a:r>
              <a:endParaRPr lang="hu-HU" sz="1350" dirty="0"/>
            </a:p>
          </p:txBody>
        </p:sp>
        <p:sp>
          <p:nvSpPr>
            <p:cNvPr id="199" name="Téglalap: lekerekített 198">
              <a:extLst>
                <a:ext uri="{FF2B5EF4-FFF2-40B4-BE49-F238E27FC236}">
                  <a16:creationId xmlns:a16="http://schemas.microsoft.com/office/drawing/2014/main" id="{395CFDFB-A98D-4A6F-BE53-4319332B249A}"/>
                </a:ext>
              </a:extLst>
            </p:cNvPr>
            <p:cNvSpPr/>
            <p:nvPr/>
          </p:nvSpPr>
          <p:spPr>
            <a:xfrm>
              <a:off x="9660945" y="5595625"/>
              <a:ext cx="1019010" cy="4793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opened</a:t>
              </a:r>
              <a:endParaRPr lang="hu-HU" sz="1350" dirty="0"/>
            </a:p>
          </p:txBody>
        </p:sp>
        <p:cxnSp>
          <p:nvCxnSpPr>
            <p:cNvPr id="200" name="Egyenes összekötő nyíllal 199">
              <a:extLst>
                <a:ext uri="{FF2B5EF4-FFF2-40B4-BE49-F238E27FC236}">
                  <a16:creationId xmlns:a16="http://schemas.microsoft.com/office/drawing/2014/main" id="{98E887F4-71B4-465E-9592-14C62AEFC3F8}"/>
                </a:ext>
              </a:extLst>
            </p:cNvPr>
            <p:cNvCxnSpPr>
              <a:cxnSpLocks/>
            </p:cNvCxnSpPr>
            <p:nvPr/>
          </p:nvCxnSpPr>
          <p:spPr>
            <a:xfrm>
              <a:off x="8120356" y="5695547"/>
              <a:ext cx="1540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gyenes összekötő nyíllal 200">
              <a:extLst>
                <a:ext uri="{FF2B5EF4-FFF2-40B4-BE49-F238E27FC236}">
                  <a16:creationId xmlns:a16="http://schemas.microsoft.com/office/drawing/2014/main" id="{EC76B714-E047-4ADB-A60C-0C960551C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0356" y="6034068"/>
              <a:ext cx="1540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Egyenes összekötő nyíllal 201">
              <a:extLst>
                <a:ext uri="{FF2B5EF4-FFF2-40B4-BE49-F238E27FC236}">
                  <a16:creationId xmlns:a16="http://schemas.microsoft.com/office/drawing/2014/main" id="{85EDFA4B-C88A-49C4-A72C-079E89478DC9}"/>
                </a:ext>
              </a:extLst>
            </p:cNvPr>
            <p:cNvCxnSpPr>
              <a:cxnSpLocks/>
              <a:stCxn id="203" idx="6"/>
              <a:endCxn id="198" idx="1"/>
            </p:cNvCxnSpPr>
            <p:nvPr/>
          </p:nvCxnSpPr>
          <p:spPr>
            <a:xfrm flipV="1">
              <a:off x="6241300" y="5849980"/>
              <a:ext cx="806362" cy="57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Ellipszis 202">
              <a:extLst>
                <a:ext uri="{FF2B5EF4-FFF2-40B4-BE49-F238E27FC236}">
                  <a16:creationId xmlns:a16="http://schemas.microsoft.com/office/drawing/2014/main" id="{9C6A6BD9-C862-4AA5-87AE-57C25376D315}"/>
                </a:ext>
              </a:extLst>
            </p:cNvPr>
            <p:cNvSpPr/>
            <p:nvPr/>
          </p:nvSpPr>
          <p:spPr>
            <a:xfrm>
              <a:off x="6072006" y="5772557"/>
              <a:ext cx="169294" cy="166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cxnSp>
          <p:nvCxnSpPr>
            <p:cNvPr id="205" name="Egyenes összekötő 204">
              <a:extLst>
                <a:ext uri="{FF2B5EF4-FFF2-40B4-BE49-F238E27FC236}">
                  <a16:creationId xmlns:a16="http://schemas.microsoft.com/office/drawing/2014/main" id="{4F9E3215-7B09-4EE2-8CBC-E1C465BB8CAA}"/>
                </a:ext>
              </a:extLst>
            </p:cNvPr>
            <p:cNvCxnSpPr>
              <a:cxnSpLocks/>
            </p:cNvCxnSpPr>
            <p:nvPr/>
          </p:nvCxnSpPr>
          <p:spPr>
            <a:xfrm>
              <a:off x="5954531" y="5225749"/>
              <a:ext cx="4787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Szövegdoboz 205">
              <a:extLst>
                <a:ext uri="{FF2B5EF4-FFF2-40B4-BE49-F238E27FC236}">
                  <a16:creationId xmlns:a16="http://schemas.microsoft.com/office/drawing/2014/main" id="{E12743FF-6AE5-4AB2-ACA6-4E83B54242EC}"/>
                </a:ext>
              </a:extLst>
            </p:cNvPr>
            <p:cNvSpPr txBox="1"/>
            <p:nvPr/>
          </p:nvSpPr>
          <p:spPr>
            <a:xfrm>
              <a:off x="8075572" y="6018092"/>
              <a:ext cx="1723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close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/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send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close</a:t>
              </a:r>
              <a:endParaRPr lang="hu-HU" sz="1200" dirty="0"/>
            </a:p>
          </p:txBody>
        </p:sp>
        <p:sp>
          <p:nvSpPr>
            <p:cNvPr id="208" name="Szövegdoboz 207">
              <a:extLst>
                <a:ext uri="{FF2B5EF4-FFF2-40B4-BE49-F238E27FC236}">
                  <a16:creationId xmlns:a16="http://schemas.microsoft.com/office/drawing/2014/main" id="{5CDB6A40-49AF-4DA2-95DD-96A8AA0B8B1F}"/>
                </a:ext>
              </a:extLst>
            </p:cNvPr>
            <p:cNvSpPr txBox="1"/>
            <p:nvPr/>
          </p:nvSpPr>
          <p:spPr>
            <a:xfrm>
              <a:off x="7993484" y="5368587"/>
              <a:ext cx="171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open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/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send</a:t>
              </a:r>
              <a:r>
                <a:rPr lang="hu-HU" sz="1200" dirty="0">
                  <a:ea typeface="Cambria Math" panose="02040503050406030204" pitchFamily="18" charset="0"/>
                  <a:sym typeface="Webdings" panose="05030102010509060703" pitchFamily="18" charset="2"/>
                </a:rPr>
                <a:t> </a:t>
              </a:r>
              <a:r>
                <a:rPr lang="hu-HU" sz="1200" dirty="0" err="1">
                  <a:ea typeface="Cambria Math" panose="02040503050406030204" pitchFamily="18" charset="0"/>
                  <a:sym typeface="Webdings" panose="05030102010509060703" pitchFamily="18" charset="2"/>
                </a:rPr>
                <a:t>open</a:t>
              </a:r>
              <a:endParaRPr lang="hu-HU" sz="1200" dirty="0"/>
            </a:p>
          </p:txBody>
        </p:sp>
      </p:grp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4882074C-E1D1-4FE9-A6ED-5BB0373E8204}"/>
              </a:ext>
            </a:extLst>
          </p:cNvPr>
          <p:cNvGrpSpPr/>
          <p:nvPr/>
        </p:nvGrpSpPr>
        <p:grpSpPr>
          <a:xfrm>
            <a:off x="1917790" y="5202223"/>
            <a:ext cx="3319769" cy="1003986"/>
            <a:chOff x="1158072" y="4076578"/>
            <a:chExt cx="4426358" cy="1338648"/>
          </a:xfrm>
        </p:grpSpPr>
        <p:sp>
          <p:nvSpPr>
            <p:cNvPr id="108" name="Téglalap: lekerekített 107">
              <a:extLst>
                <a:ext uri="{FF2B5EF4-FFF2-40B4-BE49-F238E27FC236}">
                  <a16:creationId xmlns:a16="http://schemas.microsoft.com/office/drawing/2014/main" id="{31CF58A4-D651-47FB-BEA0-E89E9FE93316}"/>
                </a:ext>
              </a:extLst>
            </p:cNvPr>
            <p:cNvSpPr/>
            <p:nvPr/>
          </p:nvSpPr>
          <p:spPr>
            <a:xfrm>
              <a:off x="1158072" y="4076578"/>
              <a:ext cx="4426358" cy="1338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hu-HU" sz="1350" dirty="0"/>
                <a:t>Micro</a:t>
              </a:r>
            </a:p>
          </p:txBody>
        </p:sp>
        <p:sp>
          <p:nvSpPr>
            <p:cNvPr id="143" name="Téglalap: lekerekített 142">
              <a:extLst>
                <a:ext uri="{FF2B5EF4-FFF2-40B4-BE49-F238E27FC236}">
                  <a16:creationId xmlns:a16="http://schemas.microsoft.com/office/drawing/2014/main" id="{DA6F7E2F-54B7-4FD1-AAF8-D4F15BC4FA55}"/>
                </a:ext>
              </a:extLst>
            </p:cNvPr>
            <p:cNvSpPr/>
            <p:nvPr/>
          </p:nvSpPr>
          <p:spPr>
            <a:xfrm>
              <a:off x="1434117" y="4694017"/>
              <a:ext cx="1369510" cy="47939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/>
                <a:t>Magnetron</a:t>
              </a:r>
            </a:p>
          </p:txBody>
        </p:sp>
        <p:cxnSp>
          <p:nvCxnSpPr>
            <p:cNvPr id="145" name="Egyenes összekötő 144">
              <a:extLst>
                <a:ext uri="{FF2B5EF4-FFF2-40B4-BE49-F238E27FC236}">
                  <a16:creationId xmlns:a16="http://schemas.microsoft.com/office/drawing/2014/main" id="{C4F34078-6619-48F0-AAC9-A19444890485}"/>
                </a:ext>
              </a:extLst>
            </p:cNvPr>
            <p:cNvCxnSpPr>
              <a:cxnSpLocks/>
            </p:cNvCxnSpPr>
            <p:nvPr/>
          </p:nvCxnSpPr>
          <p:spPr>
            <a:xfrm>
              <a:off x="1158072" y="4532007"/>
              <a:ext cx="4426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gyenes összekötő 145">
              <a:extLst>
                <a:ext uri="{FF2B5EF4-FFF2-40B4-BE49-F238E27FC236}">
                  <a16:creationId xmlns:a16="http://schemas.microsoft.com/office/drawing/2014/main" id="{E964678C-44FE-47C5-A1A7-2A687194111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84" y="4521038"/>
              <a:ext cx="0" cy="8832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églalap: lekerekített 185">
              <a:extLst>
                <a:ext uri="{FF2B5EF4-FFF2-40B4-BE49-F238E27FC236}">
                  <a16:creationId xmlns:a16="http://schemas.microsoft.com/office/drawing/2014/main" id="{99DD21AD-364D-4613-A284-2840301F1E33}"/>
                </a:ext>
              </a:extLst>
            </p:cNvPr>
            <p:cNvSpPr/>
            <p:nvPr/>
          </p:nvSpPr>
          <p:spPr>
            <a:xfrm>
              <a:off x="4429234" y="4694017"/>
              <a:ext cx="933113" cy="47939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Light</a:t>
              </a:r>
              <a:endParaRPr lang="hu-HU" sz="1350" dirty="0"/>
            </a:p>
          </p:txBody>
        </p:sp>
        <p:cxnSp>
          <p:nvCxnSpPr>
            <p:cNvPr id="209" name="Egyenes összekötő 208">
              <a:extLst>
                <a:ext uri="{FF2B5EF4-FFF2-40B4-BE49-F238E27FC236}">
                  <a16:creationId xmlns:a16="http://schemas.microsoft.com/office/drawing/2014/main" id="{0D9847CE-E596-42E4-B4AB-41649362AAB8}"/>
                </a:ext>
              </a:extLst>
            </p:cNvPr>
            <p:cNvCxnSpPr>
              <a:cxnSpLocks/>
            </p:cNvCxnSpPr>
            <p:nvPr/>
          </p:nvCxnSpPr>
          <p:spPr>
            <a:xfrm>
              <a:off x="4241408" y="4532007"/>
              <a:ext cx="0" cy="8832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églalap: lekerekített 209">
              <a:extLst>
                <a:ext uri="{FF2B5EF4-FFF2-40B4-BE49-F238E27FC236}">
                  <a16:creationId xmlns:a16="http://schemas.microsoft.com/office/drawing/2014/main" id="{6F674140-17A1-496C-9F55-4DC3C38D34C4}"/>
                </a:ext>
              </a:extLst>
            </p:cNvPr>
            <p:cNvSpPr/>
            <p:nvPr/>
          </p:nvSpPr>
          <p:spPr>
            <a:xfrm>
              <a:off x="3178754" y="4694016"/>
              <a:ext cx="874828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350" dirty="0" err="1"/>
                <a:t>Door</a:t>
              </a:r>
              <a:endParaRPr lang="hu-HU" sz="1350" dirty="0"/>
            </a:p>
          </p:txBody>
        </p:sp>
      </p:grpSp>
      <p:sp>
        <p:nvSpPr>
          <p:cNvPr id="3" name="Téglalap 2">
            <a:extLst>
              <a:ext uri="{FF2B5EF4-FFF2-40B4-BE49-F238E27FC236}">
                <a16:creationId xmlns:a16="http://schemas.microsoft.com/office/drawing/2014/main" id="{5D4F791F-0EF6-4605-AB0C-8AAAAF2A890E}"/>
              </a:ext>
            </a:extLst>
          </p:cNvPr>
          <p:cNvSpPr/>
          <p:nvPr/>
        </p:nvSpPr>
        <p:spPr>
          <a:xfrm>
            <a:off x="3216820" y="1922562"/>
            <a:ext cx="985249" cy="41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Micro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1DA1345-2EA5-4186-9194-A17A43BBF69B}"/>
              </a:ext>
            </a:extLst>
          </p:cNvPr>
          <p:cNvSpPr/>
          <p:nvPr/>
        </p:nvSpPr>
        <p:spPr>
          <a:xfrm>
            <a:off x="1118958" y="3239393"/>
            <a:ext cx="985249" cy="41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81AA260-DB34-43E6-80AD-51D4C3FFAC3E}"/>
              </a:ext>
            </a:extLst>
          </p:cNvPr>
          <p:cNvSpPr/>
          <p:nvPr/>
        </p:nvSpPr>
        <p:spPr>
          <a:xfrm>
            <a:off x="2229287" y="3239393"/>
            <a:ext cx="1410307" cy="416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Magnetron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05D66C9-07DC-4E41-A3E3-0422FA10F667}"/>
              </a:ext>
            </a:extLst>
          </p:cNvPr>
          <p:cNvSpPr/>
          <p:nvPr/>
        </p:nvSpPr>
        <p:spPr>
          <a:xfrm>
            <a:off x="3792445" y="3239393"/>
            <a:ext cx="985249" cy="41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Door</a:t>
            </a:r>
            <a:endParaRPr lang="hu-HU" sz="1350" dirty="0">
              <a:solidFill>
                <a:schemeClr val="tx1"/>
              </a:solidFill>
            </a:endParaRPr>
          </a:p>
        </p:txBody>
      </p:sp>
      <p:sp>
        <p:nvSpPr>
          <p:cNvPr id="8" name="Rombusz 7">
            <a:extLst>
              <a:ext uri="{FF2B5EF4-FFF2-40B4-BE49-F238E27FC236}">
                <a16:creationId xmlns:a16="http://schemas.microsoft.com/office/drawing/2014/main" id="{C0A347B0-868A-4D21-BB38-6D065A685A0D}"/>
              </a:ext>
            </a:extLst>
          </p:cNvPr>
          <p:cNvSpPr/>
          <p:nvPr/>
        </p:nvSpPr>
        <p:spPr>
          <a:xfrm>
            <a:off x="3639593" y="2338925"/>
            <a:ext cx="152851" cy="246281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5E41F276-CC5B-4539-A96D-57029AD3BB96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5400000" flipH="1" flipV="1">
            <a:off x="2336708" y="1860082"/>
            <a:ext cx="654187" cy="210443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90BAE1E9-EAC6-49B8-A65D-56D5FEA92F3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2998137" y="2521511"/>
            <a:ext cx="654187" cy="7815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844114A9-DB60-4D29-A068-A53100B8667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3673452" y="2627774"/>
            <a:ext cx="654187" cy="569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97BE7BBE-EA23-4703-BC6D-B1BD8A91AEBB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5400000" flipH="1" flipV="1">
            <a:off x="2181254" y="3148093"/>
            <a:ext cx="3286" cy="1055133"/>
          </a:xfrm>
          <a:prstGeom prst="bentConnector3">
            <a:avLst>
              <a:gd name="adj1" fmla="val -1303742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F8782D9-9A06-41B9-8C8D-5E8D1227877D}"/>
              </a:ext>
            </a:extLst>
          </p:cNvPr>
          <p:cNvSpPr txBox="1"/>
          <p:nvPr/>
        </p:nvSpPr>
        <p:spPr>
          <a:xfrm>
            <a:off x="2580223" y="3326514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65BD5A3-5682-423E-96CC-692692F61E3E}"/>
              </a:ext>
            </a:extLst>
          </p:cNvPr>
          <p:cNvSpPr txBox="1"/>
          <p:nvPr/>
        </p:nvSpPr>
        <p:spPr>
          <a:xfrm>
            <a:off x="1525090" y="3329801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E5364F94-A88B-4965-885E-4515EA5288A7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16200000" flipH="1">
            <a:off x="3756200" y="3229406"/>
            <a:ext cx="15909" cy="904489"/>
          </a:xfrm>
          <a:prstGeom prst="bentConnector3">
            <a:avLst>
              <a:gd name="adj1" fmla="val 286189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732425-A4E2-46EE-859B-080D059025B7}"/>
              </a:ext>
            </a:extLst>
          </p:cNvPr>
          <p:cNvSpPr txBox="1"/>
          <p:nvPr/>
        </p:nvSpPr>
        <p:spPr>
          <a:xfrm>
            <a:off x="4086159" y="3342104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932B0AD-6009-44CC-833A-4B4817A7C8B6}"/>
              </a:ext>
            </a:extLst>
          </p:cNvPr>
          <p:cNvSpPr txBox="1"/>
          <p:nvPr/>
        </p:nvSpPr>
        <p:spPr>
          <a:xfrm>
            <a:off x="3181670" y="3326194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24" name="Háromszög 23">
            <a:extLst>
              <a:ext uri="{FF2B5EF4-FFF2-40B4-BE49-F238E27FC236}">
                <a16:creationId xmlns:a16="http://schemas.microsoft.com/office/drawing/2014/main" id="{EBFC0714-CDF1-41FC-B6D4-F84B61E0F989}"/>
              </a:ext>
            </a:extLst>
          </p:cNvPr>
          <p:cNvSpPr/>
          <p:nvPr/>
        </p:nvSpPr>
        <p:spPr>
          <a:xfrm rot="5400000">
            <a:off x="2438267" y="3885220"/>
            <a:ext cx="124641" cy="1476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Háromszög 24">
            <a:extLst>
              <a:ext uri="{FF2B5EF4-FFF2-40B4-BE49-F238E27FC236}">
                <a16:creationId xmlns:a16="http://schemas.microsoft.com/office/drawing/2014/main" id="{97AB7053-CEA8-4F3E-A6C2-EC8BA5243351}"/>
              </a:ext>
            </a:extLst>
          </p:cNvPr>
          <p:cNvSpPr/>
          <p:nvPr/>
        </p:nvSpPr>
        <p:spPr>
          <a:xfrm rot="16200000">
            <a:off x="3434287" y="3890334"/>
            <a:ext cx="124641" cy="1476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ECEA3EA-36BD-4FAA-9707-46FCE83D4DAA}"/>
              </a:ext>
            </a:extLst>
          </p:cNvPr>
          <p:cNvSpPr txBox="1"/>
          <p:nvPr/>
        </p:nvSpPr>
        <p:spPr>
          <a:xfrm>
            <a:off x="3549132" y="38231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stop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2439746-2B4A-4CE2-83AF-B806367DD453}"/>
              </a:ext>
            </a:extLst>
          </p:cNvPr>
          <p:cNvSpPr txBox="1"/>
          <p:nvPr/>
        </p:nvSpPr>
        <p:spPr>
          <a:xfrm>
            <a:off x="1874265" y="3813510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control</a:t>
            </a:r>
            <a:endParaRPr lang="hu-HU" sz="1200" dirty="0"/>
          </a:p>
        </p:txBody>
      </p:sp>
      <p:sp>
        <p:nvSpPr>
          <p:cNvPr id="97" name="Téglalap 96">
            <a:extLst>
              <a:ext uri="{FF2B5EF4-FFF2-40B4-BE49-F238E27FC236}">
                <a16:creationId xmlns:a16="http://schemas.microsoft.com/office/drawing/2014/main" id="{2BF2AFBB-350B-4F23-AD19-E564994320D8}"/>
              </a:ext>
            </a:extLst>
          </p:cNvPr>
          <p:cNvSpPr/>
          <p:nvPr/>
        </p:nvSpPr>
        <p:spPr>
          <a:xfrm>
            <a:off x="4946160" y="3243616"/>
            <a:ext cx="985249" cy="41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Light</a:t>
            </a:r>
            <a:endParaRPr lang="hu-HU" sz="1350" dirty="0">
              <a:solidFill>
                <a:schemeClr val="tx1"/>
              </a:solidFill>
            </a:endParaRPr>
          </a:p>
        </p:txBody>
      </p:sp>
      <p:cxnSp>
        <p:nvCxnSpPr>
          <p:cNvPr id="142" name="Összekötő: szögletes 141">
            <a:extLst>
              <a:ext uri="{FF2B5EF4-FFF2-40B4-BE49-F238E27FC236}">
                <a16:creationId xmlns:a16="http://schemas.microsoft.com/office/drawing/2014/main" id="{D995D472-0BA0-4E16-91BA-E7DB6601EEAC}"/>
              </a:ext>
            </a:extLst>
          </p:cNvPr>
          <p:cNvCxnSpPr>
            <a:cxnSpLocks/>
            <a:stCxn id="97" idx="0"/>
            <a:endCxn id="8" idx="2"/>
          </p:cNvCxnSpPr>
          <p:nvPr/>
        </p:nvCxnSpPr>
        <p:spPr>
          <a:xfrm rot="16200000" flipV="1">
            <a:off x="4248197" y="2053028"/>
            <a:ext cx="658410" cy="17227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Összekötő: szögletes 147">
            <a:extLst>
              <a:ext uri="{FF2B5EF4-FFF2-40B4-BE49-F238E27FC236}">
                <a16:creationId xmlns:a16="http://schemas.microsoft.com/office/drawing/2014/main" id="{7EDC1E52-5A5A-4BB5-9412-8B5DEB1B9D3D}"/>
              </a:ext>
            </a:extLst>
          </p:cNvPr>
          <p:cNvCxnSpPr>
            <a:cxnSpLocks/>
            <a:stCxn id="150" idx="2"/>
            <a:endCxn id="149" idx="2"/>
          </p:cNvCxnSpPr>
          <p:nvPr/>
        </p:nvCxnSpPr>
        <p:spPr>
          <a:xfrm rot="5400000" flipH="1" flipV="1">
            <a:off x="3550900" y="1443362"/>
            <a:ext cx="6574" cy="4467882"/>
          </a:xfrm>
          <a:prstGeom prst="bentConnector3">
            <a:avLst>
              <a:gd name="adj1" fmla="val -1365786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Szövegdoboz 148">
            <a:extLst>
              <a:ext uri="{FF2B5EF4-FFF2-40B4-BE49-F238E27FC236}">
                <a16:creationId xmlns:a16="http://schemas.microsoft.com/office/drawing/2014/main" id="{9DD49A06-358D-44F2-8E3F-64679B63BD28}"/>
              </a:ext>
            </a:extLst>
          </p:cNvPr>
          <p:cNvSpPr txBox="1"/>
          <p:nvPr/>
        </p:nvSpPr>
        <p:spPr>
          <a:xfrm>
            <a:off x="5657888" y="3326513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150" name="Szövegdoboz 149">
            <a:extLst>
              <a:ext uri="{FF2B5EF4-FFF2-40B4-BE49-F238E27FC236}">
                <a16:creationId xmlns:a16="http://schemas.microsoft.com/office/drawing/2014/main" id="{BA5A4F3A-22F2-437F-9BD7-A8A92066085C}"/>
              </a:ext>
            </a:extLst>
          </p:cNvPr>
          <p:cNvSpPr txBox="1"/>
          <p:nvPr/>
        </p:nvSpPr>
        <p:spPr>
          <a:xfrm>
            <a:off x="1190006" y="3333087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152" name="Háromszög 151">
            <a:extLst>
              <a:ext uri="{FF2B5EF4-FFF2-40B4-BE49-F238E27FC236}">
                <a16:creationId xmlns:a16="http://schemas.microsoft.com/office/drawing/2014/main" id="{153C8057-A48B-485F-85C5-AA48FA634DB6}"/>
              </a:ext>
            </a:extLst>
          </p:cNvPr>
          <p:cNvSpPr/>
          <p:nvPr/>
        </p:nvSpPr>
        <p:spPr>
          <a:xfrm rot="5400000">
            <a:off x="3723655" y="4352133"/>
            <a:ext cx="124641" cy="1476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3" name="Szövegdoboz 152">
            <a:extLst>
              <a:ext uri="{FF2B5EF4-FFF2-40B4-BE49-F238E27FC236}">
                <a16:creationId xmlns:a16="http://schemas.microsoft.com/office/drawing/2014/main" id="{CC7924D6-0CF8-47AF-B103-B42ACDD1A5D6}"/>
              </a:ext>
            </a:extLst>
          </p:cNvPr>
          <p:cNvSpPr txBox="1"/>
          <p:nvPr/>
        </p:nvSpPr>
        <p:spPr>
          <a:xfrm>
            <a:off x="3148445" y="4280353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control</a:t>
            </a:r>
            <a:endParaRPr lang="hu-HU" sz="1200" dirty="0"/>
          </a:p>
        </p:txBody>
      </p:sp>
      <p:cxnSp>
        <p:nvCxnSpPr>
          <p:cNvPr id="154" name="Összekötő: szögletes 153">
            <a:extLst>
              <a:ext uri="{FF2B5EF4-FFF2-40B4-BE49-F238E27FC236}">
                <a16:creationId xmlns:a16="http://schemas.microsoft.com/office/drawing/2014/main" id="{D1BCA0A9-F1B7-4F29-8315-FEC1BA389DE6}"/>
              </a:ext>
            </a:extLst>
          </p:cNvPr>
          <p:cNvCxnSpPr>
            <a:cxnSpLocks/>
            <a:stCxn id="156" idx="2"/>
            <a:endCxn id="155" idx="2"/>
          </p:cNvCxnSpPr>
          <p:nvPr/>
        </p:nvCxnSpPr>
        <p:spPr>
          <a:xfrm rot="5400000" flipH="1" flipV="1">
            <a:off x="4970925" y="3245658"/>
            <a:ext cx="3287" cy="860001"/>
          </a:xfrm>
          <a:prstGeom prst="bentConnector3">
            <a:avLst>
              <a:gd name="adj1" fmla="val -1336488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zövegdoboz 154">
            <a:extLst>
              <a:ext uri="{FF2B5EF4-FFF2-40B4-BE49-F238E27FC236}">
                <a16:creationId xmlns:a16="http://schemas.microsoft.com/office/drawing/2014/main" id="{0C5791D3-3811-4D52-8561-D055B9610EB8}"/>
              </a:ext>
            </a:extLst>
          </p:cNvPr>
          <p:cNvSpPr txBox="1"/>
          <p:nvPr/>
        </p:nvSpPr>
        <p:spPr>
          <a:xfrm>
            <a:off x="5272331" y="3326513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156" name="Szövegdoboz 155">
            <a:extLst>
              <a:ext uri="{FF2B5EF4-FFF2-40B4-BE49-F238E27FC236}">
                <a16:creationId xmlns:a16="http://schemas.microsoft.com/office/drawing/2014/main" id="{F8F52B83-A4C8-4EFD-B37D-A7A6E73BECCD}"/>
              </a:ext>
            </a:extLst>
          </p:cNvPr>
          <p:cNvSpPr txBox="1"/>
          <p:nvPr/>
        </p:nvSpPr>
        <p:spPr>
          <a:xfrm>
            <a:off x="4412330" y="3329801"/>
            <a:ext cx="260479" cy="34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1350" dirty="0"/>
          </a:p>
        </p:txBody>
      </p:sp>
      <p:sp>
        <p:nvSpPr>
          <p:cNvPr id="157" name="Háromszög 156">
            <a:extLst>
              <a:ext uri="{FF2B5EF4-FFF2-40B4-BE49-F238E27FC236}">
                <a16:creationId xmlns:a16="http://schemas.microsoft.com/office/drawing/2014/main" id="{A93A4DDB-B5E8-4FBC-BA52-FF571D8AE805}"/>
              </a:ext>
            </a:extLst>
          </p:cNvPr>
          <p:cNvSpPr/>
          <p:nvPr/>
        </p:nvSpPr>
        <p:spPr>
          <a:xfrm rot="5400000">
            <a:off x="5127602" y="3904187"/>
            <a:ext cx="124641" cy="1476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8" name="Szövegdoboz 157">
            <a:extLst>
              <a:ext uri="{FF2B5EF4-FFF2-40B4-BE49-F238E27FC236}">
                <a16:creationId xmlns:a16="http://schemas.microsoft.com/office/drawing/2014/main" id="{F8E0BD8B-B079-4034-933C-DDD5BCD922F8}"/>
              </a:ext>
            </a:extLst>
          </p:cNvPr>
          <p:cNvSpPr txBox="1"/>
          <p:nvPr/>
        </p:nvSpPr>
        <p:spPr>
          <a:xfrm>
            <a:off x="4554624" y="3840721"/>
            <a:ext cx="8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control</a:t>
            </a:r>
            <a:endParaRPr lang="hu-HU" sz="1200" dirty="0"/>
          </a:p>
        </p:txBody>
      </p: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12B4A53F-F1E1-4F70-9C53-EADEBE00D59C}"/>
              </a:ext>
            </a:extLst>
          </p:cNvPr>
          <p:cNvSpPr txBox="1"/>
          <p:nvPr/>
        </p:nvSpPr>
        <p:spPr>
          <a:xfrm>
            <a:off x="4286961" y="298629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door</a:t>
            </a:r>
            <a:endParaRPr lang="hu-HU" sz="1200" dirty="0"/>
          </a:p>
        </p:txBody>
      </p:sp>
      <p:sp>
        <p:nvSpPr>
          <p:cNvPr id="211" name="Szövegdoboz 210">
            <a:extLst>
              <a:ext uri="{FF2B5EF4-FFF2-40B4-BE49-F238E27FC236}">
                <a16:creationId xmlns:a16="http://schemas.microsoft.com/office/drawing/2014/main" id="{D9158B15-43BA-4240-B97B-2911FF525BF8}"/>
              </a:ext>
            </a:extLst>
          </p:cNvPr>
          <p:cNvSpPr txBox="1"/>
          <p:nvPr/>
        </p:nvSpPr>
        <p:spPr>
          <a:xfrm>
            <a:off x="2938392" y="2972896"/>
            <a:ext cx="87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magnetron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9F2D358-9806-4009-A1D0-083448F7059A}"/>
              </a:ext>
            </a:extLst>
          </p:cNvPr>
          <p:cNvSpPr txBox="1"/>
          <p:nvPr/>
        </p:nvSpPr>
        <p:spPr>
          <a:xfrm>
            <a:off x="413215" y="157618"/>
            <a:ext cx="11369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Main </a:t>
            </a:r>
            <a:r>
              <a:rPr lang="hu-HU" dirty="0" err="1"/>
              <a:t>parts</a:t>
            </a:r>
            <a:r>
              <a:rPr lang="hu-HU" dirty="0"/>
              <a:t> of a </a:t>
            </a:r>
            <a:r>
              <a:rPr lang="hu-HU" dirty="0" err="1"/>
              <a:t>microvawe</a:t>
            </a:r>
            <a:r>
              <a:rPr lang="hu-HU" dirty="0"/>
              <a:t> </a:t>
            </a:r>
            <a:r>
              <a:rPr lang="hu-HU" dirty="0" err="1"/>
              <a:t>oven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door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</a:t>
            </a:r>
            <a:r>
              <a:rPr lang="hu-HU" dirty="0"/>
              <a:t>, and </a:t>
            </a:r>
            <a:r>
              <a:rPr lang="hu-HU" dirty="0" err="1"/>
              <a:t>the</a:t>
            </a:r>
            <a:r>
              <a:rPr lang="hu-HU" dirty="0"/>
              <a:t> magnetron. Magnetron is </a:t>
            </a:r>
            <a:r>
              <a:rPr lang="hu-HU" dirty="0" err="1"/>
              <a:t>switched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by</a:t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/>
              <a:t>pressing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door</a:t>
            </a:r>
            <a:r>
              <a:rPr lang="hu-HU" dirty="0"/>
              <a:t> is </a:t>
            </a:r>
            <a:r>
              <a:rPr lang="hu-HU" dirty="0" err="1"/>
              <a:t>closed</a:t>
            </a:r>
            <a:r>
              <a:rPr lang="hu-HU" dirty="0"/>
              <a:t>.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magnetron,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is </a:t>
            </a:r>
            <a:r>
              <a:rPr lang="hu-HU" dirty="0" err="1"/>
              <a:t>switched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, </a:t>
            </a:r>
            <a:r>
              <a:rPr lang="hu-HU" dirty="0" err="1"/>
              <a:t>too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     The magnetron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switched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pressing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</a:t>
            </a:r>
            <a:r>
              <a:rPr lang="hu-HU" dirty="0"/>
              <a:t> (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is </a:t>
            </a:r>
            <a:r>
              <a:rPr lang="hu-HU" dirty="0" err="1"/>
              <a:t>switched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, </a:t>
            </a:r>
            <a:r>
              <a:rPr lang="hu-HU" dirty="0" err="1"/>
              <a:t>too</a:t>
            </a:r>
            <a:r>
              <a:rPr lang="hu-HU" dirty="0"/>
              <a:t>,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opening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door</a:t>
            </a:r>
            <a:br>
              <a:rPr lang="hu-HU" dirty="0"/>
            </a:br>
            <a:r>
              <a:rPr lang="hu-HU" dirty="0"/>
              <a:t>     (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remains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).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door</a:t>
            </a:r>
            <a:r>
              <a:rPr lang="hu-HU" dirty="0"/>
              <a:t> is </a:t>
            </a:r>
            <a:r>
              <a:rPr lang="hu-HU" dirty="0" err="1"/>
              <a:t>open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is </a:t>
            </a:r>
            <a:r>
              <a:rPr lang="hu-HU" dirty="0" err="1"/>
              <a:t>on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closed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magnetron is </a:t>
            </a:r>
            <a:r>
              <a:rPr lang="hu-HU" dirty="0" err="1"/>
              <a:t>off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is </a:t>
            </a:r>
            <a:r>
              <a:rPr lang="hu-HU" dirty="0" err="1"/>
              <a:t>off</a:t>
            </a:r>
            <a:r>
              <a:rPr lang="hu-HU" dirty="0"/>
              <a:t>, </a:t>
            </a:r>
            <a:r>
              <a:rPr lang="hu-HU" dirty="0" err="1"/>
              <a:t>too</a:t>
            </a:r>
            <a:r>
              <a:rPr lang="hu-HU" dirty="0"/>
              <a:t>.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3EC49D40-BB09-4D96-A572-24E7AD29B09C}"/>
              </a:ext>
            </a:extLst>
          </p:cNvPr>
          <p:cNvSpPr txBox="1"/>
          <p:nvPr/>
        </p:nvSpPr>
        <p:spPr>
          <a:xfrm>
            <a:off x="3780604" y="2305459"/>
            <a:ext cx="54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micro</a:t>
            </a:r>
            <a:endParaRPr lang="hu-HU" sz="12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6FC31DF-A6E3-429E-9B0D-E67E51EFC671}"/>
              </a:ext>
            </a:extLst>
          </p:cNvPr>
          <p:cNvSpPr txBox="1"/>
          <p:nvPr/>
        </p:nvSpPr>
        <p:spPr>
          <a:xfrm>
            <a:off x="4615203" y="4053168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>
                <a:solidFill>
                  <a:srgbClr val="FF0000"/>
                </a:solidFill>
              </a:rPr>
              <a:t>open</a:t>
            </a:r>
            <a:endParaRPr lang="hu-HU" sz="1200" dirty="0">
              <a:solidFill>
                <a:srgbClr val="FF0000"/>
              </a:solidFill>
            </a:endParaRPr>
          </a:p>
          <a:p>
            <a:r>
              <a:rPr lang="hu-HU" sz="1200" dirty="0" err="1">
                <a:solidFill>
                  <a:srgbClr val="FF0000"/>
                </a:solidFill>
              </a:rPr>
              <a:t>close</a:t>
            </a:r>
            <a:endParaRPr lang="hu-HU" sz="1200" dirty="0">
              <a:solidFill>
                <a:srgbClr val="FF0000"/>
              </a:solidFill>
            </a:endParaRP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53A2583A-1EBB-40E1-8B81-C8D023D8842A}"/>
              </a:ext>
            </a:extLst>
          </p:cNvPr>
          <p:cNvSpPr txBox="1"/>
          <p:nvPr/>
        </p:nvSpPr>
        <p:spPr>
          <a:xfrm>
            <a:off x="1982995" y="411231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>
                <a:solidFill>
                  <a:srgbClr val="FF0000"/>
                </a:solidFill>
              </a:rPr>
              <a:t>press</a:t>
            </a:r>
            <a:endParaRPr lang="hu-HU" sz="1200" dirty="0">
              <a:solidFill>
                <a:srgbClr val="FF0000"/>
              </a:solidFill>
            </a:endParaRP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554A2260-2BC6-48C5-A8B3-6E699C2BA974}"/>
              </a:ext>
            </a:extLst>
          </p:cNvPr>
          <p:cNvSpPr txBox="1"/>
          <p:nvPr/>
        </p:nvSpPr>
        <p:spPr>
          <a:xfrm>
            <a:off x="3311909" y="453836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>
                <a:solidFill>
                  <a:srgbClr val="FF0000"/>
                </a:solidFill>
              </a:rPr>
              <a:t>press</a:t>
            </a:r>
            <a:endParaRPr lang="hu-HU" sz="1200" dirty="0">
              <a:solidFill>
                <a:srgbClr val="FF0000"/>
              </a:solidFill>
            </a:endParaRP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960F18BE-A073-422E-A9B5-7FFB3193786A}"/>
              </a:ext>
            </a:extLst>
          </p:cNvPr>
          <p:cNvSpPr txBox="1"/>
          <p:nvPr/>
        </p:nvSpPr>
        <p:spPr>
          <a:xfrm>
            <a:off x="3516492" y="408032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>
                <a:solidFill>
                  <a:srgbClr val="FF0000"/>
                </a:solidFill>
              </a:rPr>
              <a:t>open</a:t>
            </a:r>
            <a:endParaRPr lang="hu-H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4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14" grpId="0"/>
      <p:bldP spid="15" grpId="0"/>
      <p:bldP spid="17" grpId="0"/>
      <p:bldP spid="18" grpId="0"/>
      <p:bldP spid="24" grpId="0" animBg="1"/>
      <p:bldP spid="25" grpId="0" animBg="1"/>
      <p:bldP spid="28" grpId="0"/>
      <p:bldP spid="29" grpId="0"/>
      <p:bldP spid="97" grpId="0" animBg="1"/>
      <p:bldP spid="149" grpId="0"/>
      <p:bldP spid="150" grpId="0"/>
      <p:bldP spid="152" grpId="0" animBg="1"/>
      <p:bldP spid="153" grpId="0"/>
      <p:bldP spid="155" grpId="0"/>
      <p:bldP spid="156" grpId="0"/>
      <p:bldP spid="157" grpId="0" animBg="1"/>
      <p:bldP spid="158" grpId="0"/>
      <p:bldP spid="160" grpId="0"/>
      <p:bldP spid="211" grpId="0"/>
      <p:bldP spid="77" grpId="0"/>
      <p:bldP spid="7" grpId="0"/>
      <p:bldP spid="79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D876BCF4-8CE8-47B8-AB8D-47E6804A2503}"/>
              </a:ext>
            </a:extLst>
          </p:cNvPr>
          <p:cNvGrpSpPr/>
          <p:nvPr/>
        </p:nvGrpSpPr>
        <p:grpSpPr>
          <a:xfrm>
            <a:off x="587022" y="2161791"/>
            <a:ext cx="11057710" cy="4054447"/>
            <a:chOff x="817841" y="546055"/>
            <a:chExt cx="11057710" cy="4054447"/>
          </a:xfrm>
        </p:grpSpPr>
        <p:cxnSp>
          <p:nvCxnSpPr>
            <p:cNvPr id="3" name="Összekötő: szögletes 2">
              <a:extLst>
                <a:ext uri="{FF2B5EF4-FFF2-40B4-BE49-F238E27FC236}">
                  <a16:creationId xmlns:a16="http://schemas.microsoft.com/office/drawing/2014/main" id="{DF1B57AB-AEBA-447E-A841-E920D06FBAEE}"/>
                </a:ext>
              </a:extLst>
            </p:cNvPr>
            <p:cNvCxnSpPr>
              <a:cxnSpLocks/>
              <a:stCxn id="6" idx="0"/>
              <a:endCxn id="7" idx="0"/>
            </p:cNvCxnSpPr>
            <p:nvPr/>
          </p:nvCxnSpPr>
          <p:spPr>
            <a:xfrm rot="16200000" flipH="1">
              <a:off x="3100351" y="614885"/>
              <a:ext cx="9525" cy="1507760"/>
            </a:xfrm>
            <a:prstGeom prst="bentConnector3">
              <a:avLst>
                <a:gd name="adj1" fmla="val -510294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8521477E-EC4C-4581-BB61-69212C763C95}"/>
                </a:ext>
              </a:extLst>
            </p:cNvPr>
            <p:cNvSpPr/>
            <p:nvPr/>
          </p:nvSpPr>
          <p:spPr>
            <a:xfrm>
              <a:off x="2202243" y="1370353"/>
              <a:ext cx="1775534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authentication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49B7A7D-A8F1-47E3-B068-15702383A49D}"/>
                </a:ext>
              </a:extLst>
            </p:cNvPr>
            <p:cNvSpPr txBox="1"/>
            <p:nvPr/>
          </p:nvSpPr>
          <p:spPr>
            <a:xfrm>
              <a:off x="2232451" y="136400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377C9DF2-2A09-4C53-B893-43F94529FF7F}"/>
                </a:ext>
              </a:extLst>
            </p:cNvPr>
            <p:cNvSpPr txBox="1"/>
            <p:nvPr/>
          </p:nvSpPr>
          <p:spPr>
            <a:xfrm>
              <a:off x="3740211" y="137352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7E00C7D5-67C3-4115-8133-2E7097815A91}"/>
                </a:ext>
              </a:extLst>
            </p:cNvPr>
            <p:cNvCxnSpPr>
              <a:cxnSpLocks/>
              <a:stCxn id="12" idx="6"/>
              <a:endCxn id="4" idx="1"/>
            </p:cNvCxnSpPr>
            <p:nvPr/>
          </p:nvCxnSpPr>
          <p:spPr>
            <a:xfrm>
              <a:off x="990782" y="1610050"/>
              <a:ext cx="1211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1E19DC0-6CE2-4970-88A3-D3E13CDFB797}"/>
                </a:ext>
              </a:extLst>
            </p:cNvPr>
            <p:cNvSpPr/>
            <p:nvPr/>
          </p:nvSpPr>
          <p:spPr>
            <a:xfrm>
              <a:off x="817841" y="1536348"/>
              <a:ext cx="172941" cy="147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984B2B40-7ACC-4138-A5F9-995DAC75C477}"/>
                </a:ext>
              </a:extLst>
            </p:cNvPr>
            <p:cNvSpPr txBox="1"/>
            <p:nvPr/>
          </p:nvSpPr>
          <p:spPr>
            <a:xfrm>
              <a:off x="1343503" y="546055"/>
              <a:ext cx="3237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[PIN () = </a:t>
              </a:r>
              <a:r>
                <a:rPr lang="hu-HU" sz="1600" dirty="0" err="1"/>
                <a:t>false</a:t>
              </a:r>
              <a:r>
                <a:rPr lang="en-US" sz="1600" dirty="0"/>
                <a:t> </a:t>
              </a:r>
              <a:r>
                <a:rPr lang="en-US" sz="1600" dirty="0">
                  <a:sym typeface="Symbol" panose="05050102010706020507" pitchFamily="18" charset="2"/>
                </a:rPr>
                <a:t> err &lt; 3</a:t>
              </a:r>
              <a:r>
                <a:rPr lang="en-US" sz="1600" dirty="0"/>
                <a:t>] / err := err+1</a:t>
              </a:r>
            </a:p>
          </p:txBody>
        </p:sp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A66EF428-AEBB-4F21-9100-EB8C1CE6D5CB}"/>
                </a:ext>
              </a:extLst>
            </p:cNvPr>
            <p:cNvSpPr/>
            <p:nvPr/>
          </p:nvSpPr>
          <p:spPr>
            <a:xfrm>
              <a:off x="2202243" y="2687862"/>
              <a:ext cx="1775534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denied</a:t>
              </a:r>
              <a:endParaRPr lang="en-US" dirty="0"/>
            </a:p>
          </p:txBody>
        </p:sp>
        <p:sp>
          <p:nvSpPr>
            <p:cNvPr id="18" name="Téglalap: lekerekített 17">
              <a:extLst>
                <a:ext uri="{FF2B5EF4-FFF2-40B4-BE49-F238E27FC236}">
                  <a16:creationId xmlns:a16="http://schemas.microsoft.com/office/drawing/2014/main" id="{8D6B401C-A89D-44E9-A92D-6C6A961E9BA6}"/>
                </a:ext>
              </a:extLst>
            </p:cNvPr>
            <p:cNvSpPr/>
            <p:nvPr/>
          </p:nvSpPr>
          <p:spPr>
            <a:xfrm>
              <a:off x="8432942" y="2687862"/>
              <a:ext cx="1775534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amountgiving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3A924C99-74FC-4968-9D1E-6AE5B3B477A1}"/>
                </a:ext>
              </a:extLst>
            </p:cNvPr>
            <p:cNvSpPr txBox="1"/>
            <p:nvPr/>
          </p:nvSpPr>
          <p:spPr>
            <a:xfrm>
              <a:off x="9894537" y="277069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FE9A048C-BB5F-4150-ADF8-43E911BE631B}"/>
                </a:ext>
              </a:extLst>
            </p:cNvPr>
            <p:cNvSpPr txBox="1"/>
            <p:nvPr/>
          </p:nvSpPr>
          <p:spPr>
            <a:xfrm>
              <a:off x="9890314" y="268786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24" name="Összekötő: szögletes 23">
              <a:extLst>
                <a:ext uri="{FF2B5EF4-FFF2-40B4-BE49-F238E27FC236}">
                  <a16:creationId xmlns:a16="http://schemas.microsoft.com/office/drawing/2014/main" id="{72286AEA-688E-49F1-8EF4-5CFA413DC758}"/>
                </a:ext>
              </a:extLst>
            </p:cNvPr>
            <p:cNvCxnSpPr>
              <a:cxnSpLocks/>
              <a:stCxn id="45" idx="3"/>
              <a:endCxn id="18" idx="0"/>
            </p:cNvCxnSpPr>
            <p:nvPr/>
          </p:nvCxnSpPr>
          <p:spPr>
            <a:xfrm>
              <a:off x="6986067" y="1610050"/>
              <a:ext cx="2334642" cy="107781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55CCBB1F-7F5B-4EDF-A294-6CA6937EF552}"/>
                </a:ext>
              </a:extLst>
            </p:cNvPr>
            <p:cNvSpPr txBox="1"/>
            <p:nvPr/>
          </p:nvSpPr>
          <p:spPr>
            <a:xfrm>
              <a:off x="9287214" y="2093583"/>
              <a:ext cx="2588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withdraw(am)[am &gt; balance]</a:t>
              </a:r>
            </a:p>
          </p:txBody>
        </p:sp>
        <p:cxnSp>
          <p:nvCxnSpPr>
            <p:cNvPr id="26" name="Összekötő: szögletes 25">
              <a:extLst>
                <a:ext uri="{FF2B5EF4-FFF2-40B4-BE49-F238E27FC236}">
                  <a16:creationId xmlns:a16="http://schemas.microsoft.com/office/drawing/2014/main" id="{EFD83B76-D166-4717-A913-3BE5236ADFA7}"/>
                </a:ext>
              </a:extLst>
            </p:cNvPr>
            <p:cNvCxnSpPr>
              <a:cxnSpLocks/>
              <a:stCxn id="20" idx="0"/>
              <a:endCxn id="19" idx="2"/>
            </p:cNvCxnSpPr>
            <p:nvPr/>
          </p:nvCxnSpPr>
          <p:spPr>
            <a:xfrm rot="16200000" flipH="1">
              <a:off x="9785127" y="2911831"/>
              <a:ext cx="452161" cy="4223"/>
            </a:xfrm>
            <a:prstGeom prst="bentConnector5">
              <a:avLst>
                <a:gd name="adj1" fmla="val -50557"/>
                <a:gd name="adj2" fmla="val 16945086"/>
                <a:gd name="adj3" fmla="val 150557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Összekötő: szögletes 26">
              <a:extLst>
                <a:ext uri="{FF2B5EF4-FFF2-40B4-BE49-F238E27FC236}">
                  <a16:creationId xmlns:a16="http://schemas.microsoft.com/office/drawing/2014/main" id="{C1661EB0-FE75-45B2-9234-A769B6C2AEDC}"/>
                </a:ext>
              </a:extLst>
            </p:cNvPr>
            <p:cNvCxnSpPr>
              <a:cxnSpLocks/>
              <a:stCxn id="37" idx="2"/>
              <a:endCxn id="15" idx="2"/>
            </p:cNvCxnSpPr>
            <p:nvPr/>
          </p:nvCxnSpPr>
          <p:spPr>
            <a:xfrm rot="10800000">
              <a:off x="3090010" y="3167257"/>
              <a:ext cx="2832052" cy="84847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Összekötő: szögletes 27">
              <a:extLst>
                <a:ext uri="{FF2B5EF4-FFF2-40B4-BE49-F238E27FC236}">
                  <a16:creationId xmlns:a16="http://schemas.microsoft.com/office/drawing/2014/main" id="{7BA988EC-591D-429D-93DD-833720F3A5DB}"/>
                </a:ext>
              </a:extLst>
            </p:cNvPr>
            <p:cNvCxnSpPr>
              <a:cxnSpLocks/>
              <a:stCxn id="18" idx="2"/>
              <a:endCxn id="37" idx="6"/>
            </p:cNvCxnSpPr>
            <p:nvPr/>
          </p:nvCxnSpPr>
          <p:spPr>
            <a:xfrm rot="5400000">
              <a:off x="7373388" y="2068405"/>
              <a:ext cx="848471" cy="304617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4B2F1367-E115-4187-8873-A86FF973DBF5}"/>
                </a:ext>
              </a:extLst>
            </p:cNvPr>
            <p:cNvSpPr txBox="1"/>
            <p:nvPr/>
          </p:nvSpPr>
          <p:spPr>
            <a:xfrm>
              <a:off x="1044159" y="1256091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/ err</a:t>
              </a:r>
              <a:r>
                <a:rPr lang="hu-HU" sz="1600" dirty="0"/>
                <a:t> </a:t>
              </a:r>
              <a:r>
                <a:rPr lang="en-US" sz="1600" dirty="0"/>
                <a:t>:=</a:t>
              </a:r>
              <a:r>
                <a:rPr lang="hu-HU" sz="1600"/>
                <a:t> </a:t>
              </a:r>
              <a:r>
                <a:rPr lang="en-US" sz="1600"/>
                <a:t>0</a:t>
              </a:r>
            </a:p>
          </p:txBody>
        </p:sp>
        <p:grpSp>
          <p:nvGrpSpPr>
            <p:cNvPr id="39" name="Csoportba foglalás 38">
              <a:extLst>
                <a:ext uri="{FF2B5EF4-FFF2-40B4-BE49-F238E27FC236}">
                  <a16:creationId xmlns:a16="http://schemas.microsoft.com/office/drawing/2014/main" id="{B7F811DF-EF01-4CE1-B1FD-2E6FA35CC568}"/>
                </a:ext>
              </a:extLst>
            </p:cNvPr>
            <p:cNvGrpSpPr/>
            <p:nvPr/>
          </p:nvGrpSpPr>
          <p:grpSpPr>
            <a:xfrm>
              <a:off x="5922062" y="3831061"/>
              <a:ext cx="352475" cy="369332"/>
              <a:chOff x="9595122" y="1044053"/>
              <a:chExt cx="352475" cy="369332"/>
            </a:xfrm>
          </p:grpSpPr>
          <p:sp>
            <p:nvSpPr>
              <p:cNvPr id="37" name="Ellipszis 36">
                <a:extLst>
                  <a:ext uri="{FF2B5EF4-FFF2-40B4-BE49-F238E27FC236}">
                    <a16:creationId xmlns:a16="http://schemas.microsoft.com/office/drawing/2014/main" id="{C1124C97-7C62-42B4-B592-9F327B53EFB0}"/>
                  </a:ext>
                </a:extLst>
              </p:cNvPr>
              <p:cNvSpPr/>
              <p:nvPr/>
            </p:nvSpPr>
            <p:spPr>
              <a:xfrm>
                <a:off x="9595122" y="1044053"/>
                <a:ext cx="352475" cy="3693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C84C21A6-6A78-44CA-A6E0-2F051BB7F8E9}"/>
                  </a:ext>
                </a:extLst>
              </p:cNvPr>
              <p:cNvSpPr/>
              <p:nvPr/>
            </p:nvSpPr>
            <p:spPr>
              <a:xfrm>
                <a:off x="9685124" y="1136562"/>
                <a:ext cx="172469" cy="18431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églalap: lekerekített 44">
              <a:extLst>
                <a:ext uri="{FF2B5EF4-FFF2-40B4-BE49-F238E27FC236}">
                  <a16:creationId xmlns:a16="http://schemas.microsoft.com/office/drawing/2014/main" id="{DFD4E90F-2C5C-47EC-9A6F-944F90420AFC}"/>
                </a:ext>
              </a:extLst>
            </p:cNvPr>
            <p:cNvSpPr/>
            <p:nvPr/>
          </p:nvSpPr>
          <p:spPr>
            <a:xfrm>
              <a:off x="5210533" y="1370353"/>
              <a:ext cx="1775534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logged in</a:t>
              </a:r>
            </a:p>
          </p:txBody>
        </p:sp>
        <p:cxnSp>
          <p:nvCxnSpPr>
            <p:cNvPr id="46" name="Egyenes összekötő nyíllal 45">
              <a:extLst>
                <a:ext uri="{FF2B5EF4-FFF2-40B4-BE49-F238E27FC236}">
                  <a16:creationId xmlns:a16="http://schemas.microsoft.com/office/drawing/2014/main" id="{62F78158-7BA8-45F1-B50E-F092D9D20776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3977777" y="1610050"/>
              <a:ext cx="12327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84024863-4BE5-4756-8B7D-7B8342864D03}"/>
                </a:ext>
              </a:extLst>
            </p:cNvPr>
            <p:cNvSpPr txBox="1"/>
            <p:nvPr/>
          </p:nvSpPr>
          <p:spPr>
            <a:xfrm>
              <a:off x="3762338" y="1780787"/>
              <a:ext cx="1317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[PIN () = </a:t>
              </a:r>
              <a:r>
                <a:rPr lang="hu-HU" sz="1600" dirty="0" err="1"/>
                <a:t>true</a:t>
              </a:r>
              <a:r>
                <a:rPr lang="en-US" sz="1600" dirty="0"/>
                <a:t>]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40357FA9-1F15-4C4A-B72A-74A5E28B4BCC}"/>
                </a:ext>
              </a:extLst>
            </p:cNvPr>
            <p:cNvSpPr txBox="1"/>
            <p:nvPr/>
          </p:nvSpPr>
          <p:spPr>
            <a:xfrm>
              <a:off x="8244021" y="1286090"/>
              <a:ext cx="111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withdrawal</a:t>
              </a:r>
            </a:p>
          </p:txBody>
        </p:sp>
        <p:cxnSp>
          <p:nvCxnSpPr>
            <p:cNvPr id="59" name="Egyenes összekötő nyíllal 58">
              <a:extLst>
                <a:ext uri="{FF2B5EF4-FFF2-40B4-BE49-F238E27FC236}">
                  <a16:creationId xmlns:a16="http://schemas.microsoft.com/office/drawing/2014/main" id="{455F3120-4BDF-4DE4-B1A1-2D3C31F346ED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3090010" y="1849747"/>
              <a:ext cx="0" cy="8381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C90E8AFC-2C87-40D5-8D7D-8B59F24EC843}"/>
                </a:ext>
              </a:extLst>
            </p:cNvPr>
            <p:cNvSpPr txBox="1"/>
            <p:nvPr/>
          </p:nvSpPr>
          <p:spPr>
            <a:xfrm>
              <a:off x="2285681" y="2208354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</a:t>
              </a:r>
              <a:r>
                <a:rPr lang="en-US" sz="1600" dirty="0">
                  <a:sym typeface="Symbol" panose="05050102010706020507" pitchFamily="18" charset="2"/>
                </a:rPr>
                <a:t>err ≥</a:t>
              </a:r>
              <a:r>
                <a:rPr lang="hu-HU" sz="1600" dirty="0">
                  <a:sym typeface="Symbol" panose="05050102010706020507" pitchFamily="18" charset="2"/>
                </a:rPr>
                <a:t> </a:t>
              </a:r>
              <a:r>
                <a:rPr lang="en-US" sz="1600" dirty="0">
                  <a:sym typeface="Symbol" panose="05050102010706020507" pitchFamily="18" charset="2"/>
                </a:rPr>
                <a:t>3</a:t>
              </a:r>
              <a:r>
                <a:rPr lang="en-US" sz="1600" dirty="0"/>
                <a:t>]</a:t>
              </a:r>
            </a:p>
          </p:txBody>
        </p:sp>
        <p:sp>
          <p:nvSpPr>
            <p:cNvPr id="63" name="Téglalap: lekerekített 62">
              <a:extLst>
                <a:ext uri="{FF2B5EF4-FFF2-40B4-BE49-F238E27FC236}">
                  <a16:creationId xmlns:a16="http://schemas.microsoft.com/office/drawing/2014/main" id="{DABC6CFD-3774-4A34-A830-4B3A129236DB}"/>
                </a:ext>
              </a:extLst>
            </p:cNvPr>
            <p:cNvSpPr/>
            <p:nvPr/>
          </p:nvSpPr>
          <p:spPr>
            <a:xfrm>
              <a:off x="5210533" y="2687862"/>
              <a:ext cx="1775534" cy="4793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balance</a:t>
              </a:r>
            </a:p>
          </p:txBody>
        </p:sp>
        <p:cxnSp>
          <p:nvCxnSpPr>
            <p:cNvPr id="64" name="Egyenes összekötő nyíllal 63">
              <a:extLst>
                <a:ext uri="{FF2B5EF4-FFF2-40B4-BE49-F238E27FC236}">
                  <a16:creationId xmlns:a16="http://schemas.microsoft.com/office/drawing/2014/main" id="{8477D643-B016-4525-A5E4-F86BF0AC85AC}"/>
                </a:ext>
              </a:extLst>
            </p:cNvPr>
            <p:cNvCxnSpPr>
              <a:cxnSpLocks/>
              <a:stCxn id="45" idx="2"/>
              <a:endCxn id="63" idx="0"/>
            </p:cNvCxnSpPr>
            <p:nvPr/>
          </p:nvCxnSpPr>
          <p:spPr>
            <a:xfrm>
              <a:off x="6098300" y="1849747"/>
              <a:ext cx="0" cy="8381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1FFF5EE0-1902-4FC0-A648-97E1F3336FB5}"/>
                </a:ext>
              </a:extLst>
            </p:cNvPr>
            <p:cNvSpPr txBox="1"/>
            <p:nvPr/>
          </p:nvSpPr>
          <p:spPr>
            <a:xfrm>
              <a:off x="5349915" y="2223085"/>
              <a:ext cx="1365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balance query</a:t>
              </a: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68B054B8-618B-4BEB-871B-885618AE0A8A}"/>
                </a:ext>
              </a:extLst>
            </p:cNvPr>
            <p:cNvSpPr txBox="1"/>
            <p:nvPr/>
          </p:nvSpPr>
          <p:spPr>
            <a:xfrm>
              <a:off x="6925887" y="4015727"/>
              <a:ext cx="2634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withdraw(am)[am</a:t>
              </a:r>
              <a:r>
                <a:rPr lang="en-US" sz="1600">
                  <a:sym typeface="Symbol" panose="05050102010706020507" pitchFamily="18" charset="2"/>
                </a:rPr>
                <a:t> ≤ </a:t>
              </a:r>
              <a:r>
                <a:rPr lang="en-US" sz="1600"/>
                <a:t>balance] </a:t>
              </a:r>
            </a:p>
            <a:p>
              <a:r>
                <a:rPr lang="en-US" sz="1600"/>
                <a:t>/ do the transaction</a:t>
              </a:r>
            </a:p>
          </p:txBody>
        </p:sp>
        <p:cxnSp>
          <p:nvCxnSpPr>
            <p:cNvPr id="74" name="Egyenes összekötő nyíllal 73">
              <a:extLst>
                <a:ext uri="{FF2B5EF4-FFF2-40B4-BE49-F238E27FC236}">
                  <a16:creationId xmlns:a16="http://schemas.microsoft.com/office/drawing/2014/main" id="{1A8FFD8A-2880-41F8-A0DF-66614DC0D059}"/>
                </a:ext>
              </a:extLst>
            </p:cNvPr>
            <p:cNvCxnSpPr>
              <a:cxnSpLocks/>
              <a:stCxn id="63" idx="2"/>
              <a:endCxn id="37" idx="0"/>
            </p:cNvCxnSpPr>
            <p:nvPr/>
          </p:nvCxnSpPr>
          <p:spPr>
            <a:xfrm>
              <a:off x="6098300" y="3167256"/>
              <a:ext cx="0" cy="663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Összekötő: szögletes 76">
              <a:extLst>
                <a:ext uri="{FF2B5EF4-FFF2-40B4-BE49-F238E27FC236}">
                  <a16:creationId xmlns:a16="http://schemas.microsoft.com/office/drawing/2014/main" id="{986BFDD6-6FCB-40FC-8462-E64423DD8A68}"/>
                </a:ext>
              </a:extLst>
            </p:cNvPr>
            <p:cNvCxnSpPr>
              <a:cxnSpLocks/>
              <a:stCxn id="18" idx="1"/>
              <a:endCxn id="83" idx="3"/>
            </p:cNvCxnSpPr>
            <p:nvPr/>
          </p:nvCxnSpPr>
          <p:spPr>
            <a:xfrm rot="10800000" flipV="1">
              <a:off x="6269940" y="2927559"/>
              <a:ext cx="2163002" cy="9702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16040594-15FF-4B03-A7D9-20D8AB466500}"/>
                </a:ext>
              </a:extLst>
            </p:cNvPr>
            <p:cNvSpPr txBox="1"/>
            <p:nvPr/>
          </p:nvSpPr>
          <p:spPr>
            <a:xfrm>
              <a:off x="6032374" y="371317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6" name="Szövegdoboz 85">
              <a:extLst>
                <a:ext uri="{FF2B5EF4-FFF2-40B4-BE49-F238E27FC236}">
                  <a16:creationId xmlns:a16="http://schemas.microsoft.com/office/drawing/2014/main" id="{6A01EC45-0838-42B8-B8F0-B065658114E6}"/>
                </a:ext>
              </a:extLst>
            </p:cNvPr>
            <p:cNvSpPr txBox="1"/>
            <p:nvPr/>
          </p:nvSpPr>
          <p:spPr>
            <a:xfrm>
              <a:off x="7370990" y="2630827"/>
              <a:ext cx="710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cancel</a:t>
              </a:r>
            </a:p>
          </p:txBody>
        </p:sp>
      </p:grp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7FF690C6-8A67-46BE-9DE8-F6FF7FA8DD7D}"/>
              </a:ext>
            </a:extLst>
          </p:cNvPr>
          <p:cNvSpPr txBox="1"/>
          <p:nvPr/>
        </p:nvSpPr>
        <p:spPr>
          <a:xfrm>
            <a:off x="429070" y="209869"/>
            <a:ext cx="11262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An ATM works in the following way: the client inserts the card and gives the pin code. The client can try three times.</a:t>
            </a:r>
            <a:br>
              <a:rPr lang="en-US" dirty="0"/>
            </a:br>
            <a:r>
              <a:rPr lang="en-US" dirty="0"/>
              <a:t>     After the third trial, the transaction is canceled.</a:t>
            </a:r>
            <a:br>
              <a:rPr lang="en-US" dirty="0"/>
            </a:br>
            <a:r>
              <a:rPr lang="en-US" dirty="0"/>
              <a:t>     If the pin code is correct, the balance can be queried, or money can b</a:t>
            </a:r>
            <a:r>
              <a:rPr lang="hu-HU" dirty="0"/>
              <a:t>e</a:t>
            </a:r>
            <a:r>
              <a:rPr lang="en-US" dirty="0"/>
              <a:t> withdrawn.</a:t>
            </a:r>
            <a:br>
              <a:rPr lang="en-US" dirty="0"/>
            </a:br>
            <a:r>
              <a:rPr lang="en-US" dirty="0"/>
              <a:t>     If the amount is smaller or equal than the balance, then the withdrawal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223902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39530B82C43244EA19645BDE1C18653" ma:contentTypeVersion="4" ma:contentTypeDescription="Új dokumentum létrehozása." ma:contentTypeScope="" ma:versionID="5bda67526512289727beb110fbf08856">
  <xsd:schema xmlns:xsd="http://www.w3.org/2001/XMLSchema" xmlns:xs="http://www.w3.org/2001/XMLSchema" xmlns:p="http://schemas.microsoft.com/office/2006/metadata/properties" xmlns:ns2="6a387ac2-fea6-41f1-9311-c10216f776ff" targetNamespace="http://schemas.microsoft.com/office/2006/metadata/properties" ma:root="true" ma:fieldsID="98906b1003cccb7a5ead27694183f643" ns2:_="">
    <xsd:import namespace="6a387ac2-fea6-41f1-9311-c10216f776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387ac2-fea6-41f1-9311-c10216f776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4DD25E-35F1-436B-9606-467D9CCF2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9E9A56-3C55-4755-A0F0-E2101B677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387ac2-fea6-41f1-9311-c10216f776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7C225C-4B8B-43B2-A20C-5ED00283F2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1376</Words>
  <Application>Microsoft Office PowerPoint</Application>
  <PresentationFormat>Szélesvásznú</PresentationFormat>
  <Paragraphs>252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Gregorics Tibor</dc:creator>
  <cp:lastModifiedBy>Várkonyi Teréz Anna</cp:lastModifiedBy>
  <cp:revision>246</cp:revision>
  <dcterms:created xsi:type="dcterms:W3CDTF">2019-04-06T05:03:27Z</dcterms:created>
  <dcterms:modified xsi:type="dcterms:W3CDTF">2022-05-03T10:28:44Z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0x010100E39530B82C43244EA19645BDE1C18653</vt:lpwstr>
  </property>
</Properties>
</file>