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74"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300" r:id="rId20"/>
    <p:sldId id="301" r:id="rId21"/>
    <p:sldId id="303" r:id="rId22"/>
    <p:sldId id="302" r:id="rId23"/>
    <p:sldId id="304" r:id="rId24"/>
    <p:sldId id="305" r:id="rId25"/>
    <p:sldId id="307" r:id="rId26"/>
    <p:sldId id="308" r:id="rId27"/>
    <p:sldId id="309" r:id="rId28"/>
    <p:sldId id="310"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83692" autoAdjust="0"/>
  </p:normalViewPr>
  <p:slideViewPr>
    <p:cSldViewPr>
      <p:cViewPr>
        <p:scale>
          <a:sx n="71" d="100"/>
          <a:sy n="71" d="100"/>
        </p:scale>
        <p:origin x="-112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smtClean="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99C7F048-B17A-4686-918B-A182D5049702}" type="datetimeFigureOut">
              <a:rPr lang="en-US"/>
              <a:pPr>
                <a:defRPr/>
              </a:pPr>
              <a:t>5/21/2013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smtClean="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28995D6E-C427-4707-B7E7-4AD74B30CA1F}" type="slidenum">
              <a:rPr lang="en-US"/>
              <a:pPr>
                <a:defRPr/>
              </a:pPr>
              <a:t>‹#›</a:t>
            </a:fld>
            <a:endParaRPr lang="en-US"/>
          </a:p>
        </p:txBody>
      </p:sp>
    </p:spTree>
    <p:extLst>
      <p:ext uri="{BB962C8B-B14F-4D97-AF65-F5344CB8AC3E}">
        <p14:creationId xmlns:p14="http://schemas.microsoft.com/office/powerpoint/2010/main" val="342306723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he-IL" dirty="0" smtClean="0"/>
          </a:p>
        </p:txBody>
      </p:sp>
      <p:sp>
        <p:nvSpPr>
          <p:cNvPr id="450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85B7173-64BA-4067-9A93-661E8A7B10AF}" type="slidenum">
              <a:rPr lang="he-IL"/>
              <a:pPr fontAlgn="base">
                <a:spcBef>
                  <a:spcPct val="0"/>
                </a:spcBef>
                <a:spcAft>
                  <a:spcPct val="0"/>
                </a:spcAft>
              </a:pPr>
              <a:t>1</a:t>
            </a:fld>
            <a:endParaRPr lang="he-IL"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pPr>
              <a:defRPr/>
            </a:pPr>
            <a:fld id="{28995D6E-C427-4707-B7E7-4AD74B30CA1F}" type="slidenum">
              <a:rPr lang="en-US" smtClean="0"/>
              <a:pPr>
                <a:defRPr/>
              </a:pPr>
              <a:t>16</a:t>
            </a:fld>
            <a:endParaRPr lang="en-US"/>
          </a:p>
        </p:txBody>
      </p:sp>
    </p:spTree>
    <p:extLst>
      <p:ext uri="{BB962C8B-B14F-4D97-AF65-F5344CB8AC3E}">
        <p14:creationId xmlns:p14="http://schemas.microsoft.com/office/powerpoint/2010/main" val="273029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pPr>
              <a:defRPr/>
            </a:pPr>
            <a:fld id="{28995D6E-C427-4707-B7E7-4AD74B30CA1F}" type="slidenum">
              <a:rPr lang="en-US" smtClean="0"/>
              <a:pPr>
                <a:defRPr/>
              </a:pPr>
              <a:t>17</a:t>
            </a:fld>
            <a:endParaRPr lang="en-US"/>
          </a:p>
        </p:txBody>
      </p:sp>
    </p:spTree>
    <p:extLst>
      <p:ext uri="{BB962C8B-B14F-4D97-AF65-F5344CB8AC3E}">
        <p14:creationId xmlns:p14="http://schemas.microsoft.com/office/powerpoint/2010/main" val="2672256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pPr>
              <a:defRPr/>
            </a:pPr>
            <a:fld id="{28995D6E-C427-4707-B7E7-4AD74B30CA1F}" type="slidenum">
              <a:rPr lang="en-US" smtClean="0"/>
              <a:pPr>
                <a:defRPr/>
              </a:pPr>
              <a:t>19</a:t>
            </a:fld>
            <a:endParaRPr lang="en-US"/>
          </a:p>
        </p:txBody>
      </p:sp>
    </p:spTree>
    <p:extLst>
      <p:ext uri="{BB962C8B-B14F-4D97-AF65-F5344CB8AC3E}">
        <p14:creationId xmlns:p14="http://schemas.microsoft.com/office/powerpoint/2010/main" val="217200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pPr>
              <a:defRPr/>
            </a:pPr>
            <a:fld id="{28995D6E-C427-4707-B7E7-4AD74B30CA1F}" type="slidenum">
              <a:rPr lang="en-US" smtClean="0"/>
              <a:pPr>
                <a:defRPr/>
              </a:pPr>
              <a:t>21</a:t>
            </a:fld>
            <a:endParaRPr lang="en-US"/>
          </a:p>
        </p:txBody>
      </p:sp>
    </p:spTree>
    <p:extLst>
      <p:ext uri="{BB962C8B-B14F-4D97-AF65-F5344CB8AC3E}">
        <p14:creationId xmlns:p14="http://schemas.microsoft.com/office/powerpoint/2010/main" val="6877671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with</a:t>
            </a:r>
            <a:r>
              <a:rPr lang="en-US" baseline="0" dirty="0" smtClean="0"/>
              <a:t> a high TLB hit rate memory access time is 70% faster!</a:t>
            </a:r>
            <a:endParaRPr lang="en-US" dirty="0"/>
          </a:p>
        </p:txBody>
      </p:sp>
      <p:sp>
        <p:nvSpPr>
          <p:cNvPr id="4" name="Slide Number Placeholder 3"/>
          <p:cNvSpPr>
            <a:spLocks noGrp="1"/>
          </p:cNvSpPr>
          <p:nvPr>
            <p:ph type="sldNum" sz="quarter" idx="10"/>
          </p:nvPr>
        </p:nvSpPr>
        <p:spPr/>
        <p:txBody>
          <a:bodyPr/>
          <a:lstStyle/>
          <a:p>
            <a:pPr>
              <a:defRPr/>
            </a:pPr>
            <a:fld id="{28995D6E-C427-4707-B7E7-4AD74B30CA1F}" type="slidenum">
              <a:rPr lang="en-US" smtClean="0"/>
              <a:pPr>
                <a:defRPr/>
              </a:pPr>
              <a:t>22</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8995D6E-C427-4707-B7E7-4AD74B30CA1F}" type="slidenum">
              <a:rPr lang="en-US" smtClean="0"/>
              <a:pPr>
                <a:defRPr/>
              </a:pPr>
              <a:t>24</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8995D6E-C427-4707-B7E7-4AD74B30CA1F}" type="slidenum">
              <a:rPr lang="en-US" smtClean="0"/>
              <a:pPr>
                <a:defRPr/>
              </a:pPr>
              <a:t>25</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Different processes refer</a:t>
            </a:r>
            <a:r>
              <a:rPr lang="en-US" baseline="0" dirty="0" smtClean="0"/>
              <a:t> to the same shared memory using the same key</a:t>
            </a:r>
          </a:p>
          <a:p>
            <a:endParaRPr lang="en-US" baseline="0" dirty="0" smtClean="0"/>
          </a:p>
        </p:txBody>
      </p:sp>
      <p:sp>
        <p:nvSpPr>
          <p:cNvPr id="4" name="Slide Number Placeholder 3"/>
          <p:cNvSpPr>
            <a:spLocks noGrp="1"/>
          </p:cNvSpPr>
          <p:nvPr>
            <p:ph type="sldNum" sz="quarter" idx="10"/>
          </p:nvPr>
        </p:nvSpPr>
        <p:spPr/>
        <p:txBody>
          <a:bodyPr/>
          <a:lstStyle/>
          <a:p>
            <a:pPr>
              <a:defRPr/>
            </a:pPr>
            <a:fld id="{28995D6E-C427-4707-B7E7-4AD74B30CA1F}" type="slidenum">
              <a:rPr lang="en-US" smtClean="0"/>
              <a:pPr>
                <a:defRPr/>
              </a:pPr>
              <a:t>26</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Different processes refer</a:t>
            </a:r>
            <a:r>
              <a:rPr lang="en-US" baseline="0" dirty="0" smtClean="0"/>
              <a:t> to the same shared memory using the same key.</a:t>
            </a:r>
          </a:p>
          <a:p>
            <a:endParaRPr lang="en-US" baseline="0" dirty="0" smtClean="0"/>
          </a:p>
          <a:p>
            <a:r>
              <a:rPr lang="en-US" baseline="0" dirty="0" smtClean="0"/>
              <a:t>In this example the server allocated shared memory and writes a string in it, the waits for the first character to be changed to an </a:t>
            </a:r>
            <a:r>
              <a:rPr lang="en-US" baseline="0" dirty="0" err="1" smtClean="0"/>
              <a:t>asterix</a:t>
            </a:r>
            <a:r>
              <a:rPr lang="en-US" baseline="0" dirty="0" smtClean="0"/>
              <a:t>. The client reads the string and changes the first character into an </a:t>
            </a:r>
            <a:r>
              <a:rPr lang="en-US" baseline="0" dirty="0" err="1" smtClean="0"/>
              <a:t>asterix</a:t>
            </a:r>
            <a:endParaRPr lang="en-US" dirty="0"/>
          </a:p>
        </p:txBody>
      </p:sp>
      <p:sp>
        <p:nvSpPr>
          <p:cNvPr id="4" name="Slide Number Placeholder 3"/>
          <p:cNvSpPr>
            <a:spLocks noGrp="1"/>
          </p:cNvSpPr>
          <p:nvPr>
            <p:ph type="sldNum" sz="quarter" idx="10"/>
          </p:nvPr>
        </p:nvSpPr>
        <p:spPr/>
        <p:txBody>
          <a:bodyPr/>
          <a:lstStyle/>
          <a:p>
            <a:pPr>
              <a:defRPr/>
            </a:pPr>
            <a:fld id="{28995D6E-C427-4707-B7E7-4AD74B30CA1F}" type="slidenum">
              <a:rPr lang="en-US" smtClean="0"/>
              <a:pPr>
                <a:defRPr/>
              </a:pPr>
              <a:t>27</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8995D6E-C427-4707-B7E7-4AD74B30CA1F}" type="slidenum">
              <a:rPr lang="en-US" smtClean="0"/>
              <a:pPr>
                <a:defRPr/>
              </a:pPr>
              <a:t>28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pPr>
              <a:defRPr/>
            </a:pPr>
            <a:fld id="{28995D6E-C427-4707-B7E7-4AD74B30CA1F}" type="slidenum">
              <a:rPr lang="en-US" smtClean="0"/>
              <a:pPr>
                <a:defRPr/>
              </a:pPr>
              <a:t>4</a:t>
            </a:fld>
            <a:endParaRPr lang="en-US"/>
          </a:p>
        </p:txBody>
      </p:sp>
    </p:spTree>
    <p:extLst>
      <p:ext uri="{BB962C8B-B14F-4D97-AF65-F5344CB8AC3E}">
        <p14:creationId xmlns:p14="http://schemas.microsoft.com/office/powerpoint/2010/main" val="1748735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pPr>
              <a:defRPr/>
            </a:pPr>
            <a:fld id="{28995D6E-C427-4707-B7E7-4AD74B30CA1F}" type="slidenum">
              <a:rPr lang="en-US" smtClean="0"/>
              <a:pPr>
                <a:defRPr/>
              </a:pPr>
              <a:t>6</a:t>
            </a:fld>
            <a:endParaRPr lang="en-US"/>
          </a:p>
        </p:txBody>
      </p:sp>
    </p:spTree>
    <p:extLst>
      <p:ext uri="{BB962C8B-B14F-4D97-AF65-F5344CB8AC3E}">
        <p14:creationId xmlns:p14="http://schemas.microsoft.com/office/powerpoint/2010/main" val="2416474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P1=</a:t>
            </a:r>
            <a:r>
              <a:rPr lang="en-US" dirty="0" err="1" smtClean="0"/>
              <a:t>pdx</a:t>
            </a:r>
            <a:endParaRPr lang="en-US" dirty="0" smtClean="0"/>
          </a:p>
          <a:p>
            <a:r>
              <a:rPr lang="en-US" dirty="0" smtClean="0"/>
              <a:t>P2=</a:t>
            </a:r>
            <a:r>
              <a:rPr lang="en-US" dirty="0" err="1" smtClean="0"/>
              <a:t>ptx</a:t>
            </a:r>
            <a:endParaRPr lang="en-US" dirty="0"/>
          </a:p>
        </p:txBody>
      </p:sp>
      <p:sp>
        <p:nvSpPr>
          <p:cNvPr id="4" name="Slide Number Placeholder 3"/>
          <p:cNvSpPr>
            <a:spLocks noGrp="1"/>
          </p:cNvSpPr>
          <p:nvPr>
            <p:ph type="sldNum" sz="quarter" idx="10"/>
          </p:nvPr>
        </p:nvSpPr>
        <p:spPr/>
        <p:txBody>
          <a:bodyPr/>
          <a:lstStyle/>
          <a:p>
            <a:pPr>
              <a:defRPr/>
            </a:pPr>
            <a:fld id="{28995D6E-C427-4707-B7E7-4AD74B30CA1F}" type="slidenum">
              <a:rPr lang="en-US" smtClean="0"/>
              <a:pPr>
                <a:defRPr/>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pPr>
              <a:defRPr/>
            </a:pPr>
            <a:fld id="{28995D6E-C427-4707-B7E7-4AD74B30CA1F}" type="slidenum">
              <a:rPr lang="en-US" smtClean="0"/>
              <a:pPr>
                <a:defRPr/>
              </a:pPr>
              <a:t>8</a:t>
            </a:fld>
            <a:endParaRPr lang="en-US"/>
          </a:p>
        </p:txBody>
      </p:sp>
    </p:spTree>
    <p:extLst>
      <p:ext uri="{BB962C8B-B14F-4D97-AF65-F5344CB8AC3E}">
        <p14:creationId xmlns:p14="http://schemas.microsoft.com/office/powerpoint/2010/main" val="1224888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pPr>
              <a:defRPr/>
            </a:pPr>
            <a:fld id="{28995D6E-C427-4707-B7E7-4AD74B30CA1F}" type="slidenum">
              <a:rPr lang="en-US" smtClean="0"/>
              <a:pPr>
                <a:defRPr/>
              </a:pPr>
              <a:t>10</a:t>
            </a:fld>
            <a:endParaRPr lang="en-US"/>
          </a:p>
        </p:txBody>
      </p:sp>
    </p:spTree>
    <p:extLst>
      <p:ext uri="{BB962C8B-B14F-4D97-AF65-F5344CB8AC3E}">
        <p14:creationId xmlns:p14="http://schemas.microsoft.com/office/powerpoint/2010/main" val="2946123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pPr>
              <a:defRPr/>
            </a:pPr>
            <a:fld id="{28995D6E-C427-4707-B7E7-4AD74B30CA1F}" type="slidenum">
              <a:rPr lang="en-US" smtClean="0"/>
              <a:pPr>
                <a:defRPr/>
              </a:pPr>
              <a:t>12</a:t>
            </a:fld>
            <a:endParaRPr lang="en-US"/>
          </a:p>
        </p:txBody>
      </p:sp>
    </p:spTree>
    <p:extLst>
      <p:ext uri="{BB962C8B-B14F-4D97-AF65-F5344CB8AC3E}">
        <p14:creationId xmlns:p14="http://schemas.microsoft.com/office/powerpoint/2010/main" val="3855932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pPr>
              <a:defRPr/>
            </a:pPr>
            <a:fld id="{28995D6E-C427-4707-B7E7-4AD74B30CA1F}" type="slidenum">
              <a:rPr lang="en-US" smtClean="0"/>
              <a:pPr>
                <a:defRPr/>
              </a:pPr>
              <a:t>14</a:t>
            </a:fld>
            <a:endParaRPr lang="en-US"/>
          </a:p>
        </p:txBody>
      </p:sp>
    </p:spTree>
    <p:extLst>
      <p:ext uri="{BB962C8B-B14F-4D97-AF65-F5344CB8AC3E}">
        <p14:creationId xmlns:p14="http://schemas.microsoft.com/office/powerpoint/2010/main" val="874484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pPr>
              <a:defRPr/>
            </a:pPr>
            <a:fld id="{28995D6E-C427-4707-B7E7-4AD74B30CA1F}" type="slidenum">
              <a:rPr lang="en-US" smtClean="0"/>
              <a:pPr>
                <a:defRPr/>
              </a:pPr>
              <a:t>15</a:t>
            </a:fld>
            <a:endParaRPr lang="en-US"/>
          </a:p>
        </p:txBody>
      </p:sp>
    </p:spTree>
    <p:extLst>
      <p:ext uri="{BB962C8B-B14F-4D97-AF65-F5344CB8AC3E}">
        <p14:creationId xmlns:p14="http://schemas.microsoft.com/office/powerpoint/2010/main" val="3840037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B3794C80-225C-4411-9837-A8908538EEFF}" type="datetime1">
              <a:rPr lang="en-US" smtClean="0"/>
              <a:pPr>
                <a:defRPr/>
              </a:pPr>
              <a:t>5/21/2013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CC60AB9-A835-4A46-8C2A-28A04806C9A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7DCBAF6-97A5-4401-85FE-328C4C7DAD77}" type="datetime1">
              <a:rPr lang="en-US" smtClean="0"/>
              <a:pPr>
                <a:defRPr/>
              </a:pPr>
              <a:t>5/21/2013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9D17D25-54FB-4889-BE88-8C02636AF8D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0B09F8C-CD96-4940-A9D1-14D6B5D15A7F}" type="datetime1">
              <a:rPr lang="en-US" smtClean="0"/>
              <a:pPr>
                <a:defRPr/>
              </a:pPr>
              <a:t>5/21/2013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86506C9-0639-44F9-AC2E-4473FD23857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4EADF43-7474-4613-8CC4-9EDF60BE104E}" type="datetime1">
              <a:rPr lang="en-US" smtClean="0"/>
              <a:pPr>
                <a:defRPr/>
              </a:pPr>
              <a:t>5/21/2013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9ACADB3-A78D-480D-8CD2-B1094E0E813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3520FC1-91BB-4FDA-B87B-9E3C9095B86B}" type="datetime1">
              <a:rPr lang="en-US" smtClean="0"/>
              <a:pPr>
                <a:defRPr/>
              </a:pPr>
              <a:t>5/21/2013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C471200-F262-4B38-AFF1-844A59F69F8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DE9502CF-8F29-4404-93C8-F3DCE22F6B7A}" type="datetime1">
              <a:rPr lang="en-US" smtClean="0"/>
              <a:pPr>
                <a:defRPr/>
              </a:pPr>
              <a:t>5/21/2013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239F48E-509E-4234-A5D1-12A59E785A3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ACA795CF-76D0-4F14-A24C-1A6E74DAAB4A}" type="datetime1">
              <a:rPr lang="en-US" smtClean="0"/>
              <a:pPr>
                <a:defRPr/>
              </a:pPr>
              <a:t>5/21/2013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6F1DA30-F133-4096-BCEE-2D05635106C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B2C33B98-B18D-456E-AC34-4DCC1C63CB0F}" type="datetime1">
              <a:rPr lang="en-US" smtClean="0"/>
              <a:pPr>
                <a:defRPr/>
              </a:pPr>
              <a:t>5/21/2013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048725A-6C55-4EA5-8BB0-82BA256A051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12E2B8C-EAF4-4E13-AFBD-EA244FC5DE8A}" type="datetime1">
              <a:rPr lang="en-US" smtClean="0"/>
              <a:pPr>
                <a:defRPr/>
              </a:pPr>
              <a:t>5/21/2013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E9173F6-DBA8-43C2-90B6-F838179C4F2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E4C2316-F628-4644-9681-1CE6F2C9D918}" type="datetime1">
              <a:rPr lang="en-US" smtClean="0"/>
              <a:pPr>
                <a:defRPr/>
              </a:pPr>
              <a:t>5/21/2013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43970E1-9122-4C5C-8834-A8494B7BA63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3FD6477-DBF9-42BE-8EBD-3244EBEE8A25}" type="datetime1">
              <a:rPr lang="en-US" smtClean="0"/>
              <a:pPr>
                <a:defRPr/>
              </a:pPr>
              <a:t>5/21/2013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0C08440-8DA1-4170-9888-398885BA55D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7949B2BC-A283-452E-986C-BF40DFCF6642}" type="datetime1">
              <a:rPr lang="en-US" smtClean="0"/>
              <a:pPr>
                <a:defRPr/>
              </a:pPr>
              <a:t>5/21/2013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43F5ECBC-61B0-4AE5-B2EB-F75156CA901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cs.cf.ac.uk/Dave/C/node27.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cs.cf.ac.uk/Dave/C/node27.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cs.cf.ac.uk/Dave/C/node27.htm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p:txBody>
          <a:bodyPr/>
          <a:lstStyle/>
          <a:p>
            <a:r>
              <a:rPr lang="en-US" dirty="0" smtClean="0">
                <a:cs typeface="Times New Roman" pitchFamily="18" charset="0"/>
              </a:rPr>
              <a:t>Operating Systems, </a:t>
            </a:r>
            <a:r>
              <a:rPr lang="en-US" dirty="0" smtClean="0">
                <a:cs typeface="Times New Roman" pitchFamily="18" charset="0"/>
              </a:rPr>
              <a:t>132</a:t>
            </a:r>
            <a:endParaRPr lang="he-IL" dirty="0" smtClean="0"/>
          </a:p>
        </p:txBody>
      </p:sp>
      <p:sp>
        <p:nvSpPr>
          <p:cNvPr id="8" name="Subtitle 2"/>
          <p:cNvSpPr>
            <a:spLocks noGrp="1"/>
          </p:cNvSpPr>
          <p:nvPr>
            <p:ph type="subTitle" idx="1"/>
          </p:nvPr>
        </p:nvSpPr>
        <p:spPr/>
        <p:txBody>
          <a:bodyPr rtlCol="1">
            <a:normAutofit/>
          </a:bodyPr>
          <a:lstStyle/>
          <a:p>
            <a:pPr fontAlgn="auto">
              <a:spcAft>
                <a:spcPts val="0"/>
              </a:spcAft>
              <a:defRPr/>
            </a:pPr>
            <a:r>
              <a:rPr lang="en-US" dirty="0" smtClean="0">
                <a:cs typeface="Times New Roman" pitchFamily="18" charset="0"/>
              </a:rPr>
              <a:t>Practical Session 9,  </a:t>
            </a:r>
          </a:p>
          <a:p>
            <a:pPr fontAlgn="auto">
              <a:spcAft>
                <a:spcPts val="0"/>
              </a:spcAft>
              <a:defRPr/>
            </a:pPr>
            <a:r>
              <a:rPr lang="en-US" dirty="0" smtClean="0">
                <a:cs typeface="Times New Roman" pitchFamily="18" charset="0"/>
              </a:rPr>
              <a:t>Memory</a:t>
            </a:r>
          </a:p>
        </p:txBody>
      </p:sp>
      <p:sp>
        <p:nvSpPr>
          <p:cNvPr id="10" name="Slide Number Placeholder 9"/>
          <p:cNvSpPr>
            <a:spLocks noGrp="1"/>
          </p:cNvSpPr>
          <p:nvPr>
            <p:ph type="sldNum" sz="quarter" idx="12"/>
          </p:nvPr>
        </p:nvSpPr>
        <p:spPr/>
        <p:txBody>
          <a:bodyPr/>
          <a:lstStyle/>
          <a:p>
            <a:pPr>
              <a:defRPr/>
            </a:pPr>
            <a:fld id="{64A34802-E969-49E7-9CE6-59712F9B47C0}" type="slidenum">
              <a:rPr lang="he-IL"/>
              <a:pPr>
                <a:defRPr/>
              </a:pPr>
              <a:t>1</a:t>
            </a:fld>
            <a:endParaRPr lang="he-IL"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algn="l"/>
            <a:r>
              <a:rPr lang="en-US" smtClean="0"/>
              <a:t>Question 2</a:t>
            </a:r>
          </a:p>
        </p:txBody>
      </p:sp>
      <p:sp>
        <p:nvSpPr>
          <p:cNvPr id="3" name="Content Placeholder 2"/>
          <p:cNvSpPr>
            <a:spLocks noGrp="1"/>
          </p:cNvSpPr>
          <p:nvPr>
            <p:ph idx="1"/>
          </p:nvPr>
        </p:nvSpPr>
        <p:spPr/>
        <p:txBody>
          <a:bodyPr rtlCol="0">
            <a:normAutofit fontScale="85000" lnSpcReduction="20000"/>
          </a:bodyPr>
          <a:lstStyle/>
          <a:p>
            <a:pPr marL="0" fontAlgn="auto">
              <a:spcAft>
                <a:spcPts val="0"/>
              </a:spcAft>
              <a:buFont typeface="Arial" pitchFamily="34" charset="0"/>
              <a:buNone/>
              <a:defRPr/>
            </a:pPr>
            <a:r>
              <a:rPr lang="en-US" dirty="0" smtClean="0"/>
              <a:t>Consider a paged memory system with a two-level page table. </a:t>
            </a:r>
            <a:br>
              <a:rPr lang="en-US" dirty="0" smtClean="0"/>
            </a:br>
            <a:r>
              <a:rPr lang="en-US" dirty="0" smtClean="0"/>
              <a:t>If the reference time to access the physical memory takes 20 nanoseconds (ns), how long does a paged memory reference take? Assume that the second-level page table is always in memory, and:</a:t>
            </a:r>
          </a:p>
          <a:p>
            <a:pPr marL="171450" indent="-514350" fontAlgn="auto">
              <a:spcAft>
                <a:spcPts val="0"/>
              </a:spcAft>
              <a:buFont typeface="+mj-lt"/>
              <a:buAutoNum type="alphaLcParenR"/>
              <a:defRPr/>
            </a:pPr>
            <a:r>
              <a:rPr lang="en-US" dirty="0" smtClean="0"/>
              <a:t>There is no TLB, and the needed page is in main memory.</a:t>
            </a:r>
          </a:p>
          <a:p>
            <a:pPr marL="171450" indent="-514350" fontAlgn="auto">
              <a:spcAft>
                <a:spcPts val="0"/>
              </a:spcAft>
              <a:buFont typeface="+mj-lt"/>
              <a:buAutoNum type="alphaLcParenR"/>
              <a:defRPr/>
            </a:pPr>
            <a:r>
              <a:rPr lang="en-US" dirty="0" smtClean="0"/>
              <a:t>There is a TLB, with access speed of 0.05 ns, the needed page is in main memory and</a:t>
            </a:r>
          </a:p>
          <a:p>
            <a:pPr marL="971550" lvl="2" indent="-514350" fontAlgn="auto">
              <a:spcAft>
                <a:spcPts val="0"/>
              </a:spcAft>
              <a:buFont typeface="+mj-lt"/>
              <a:buAutoNum type="romanLcPeriod"/>
              <a:defRPr/>
            </a:pPr>
            <a:r>
              <a:rPr lang="en-US" dirty="0" smtClean="0"/>
              <a:t>The TLB does not contain information on this page. </a:t>
            </a:r>
          </a:p>
          <a:p>
            <a:pPr marL="971550" lvl="2" indent="-514350" fontAlgn="auto">
              <a:spcAft>
                <a:spcPts val="0"/>
              </a:spcAft>
              <a:buFont typeface="+mj-lt"/>
              <a:buAutoNum type="romanLcPeriod"/>
              <a:defRPr/>
            </a:pPr>
            <a:r>
              <a:rPr lang="en-US" dirty="0" smtClean="0"/>
              <a:t>The TLB contains information on this page.</a:t>
            </a:r>
            <a:endParaRPr lang="en-US" dirty="0"/>
          </a:p>
        </p:txBody>
      </p:sp>
      <p:sp>
        <p:nvSpPr>
          <p:cNvPr id="4" name="Slide Number Placeholder 3"/>
          <p:cNvSpPr>
            <a:spLocks noGrp="1"/>
          </p:cNvSpPr>
          <p:nvPr>
            <p:ph type="sldNum" sz="quarter" idx="12"/>
          </p:nvPr>
        </p:nvSpPr>
        <p:spPr/>
        <p:txBody>
          <a:bodyPr/>
          <a:lstStyle/>
          <a:p>
            <a:pPr>
              <a:defRPr/>
            </a:pPr>
            <a:fld id="{E9ACADB3-A78D-480D-8CD2-B1094E0E8132}"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algn="l"/>
            <a:r>
              <a:rPr lang="en-US" smtClean="0"/>
              <a:t>Question 2</a:t>
            </a:r>
          </a:p>
        </p:txBody>
      </p:sp>
      <p:sp>
        <p:nvSpPr>
          <p:cNvPr id="3" name="Content Placeholder 2"/>
          <p:cNvSpPr>
            <a:spLocks noGrp="1"/>
          </p:cNvSpPr>
          <p:nvPr>
            <p:ph idx="1"/>
          </p:nvPr>
        </p:nvSpPr>
        <p:spPr/>
        <p:txBody>
          <a:bodyPr rtlCol="0">
            <a:normAutofit fontScale="70000" lnSpcReduction="20000"/>
          </a:bodyPr>
          <a:lstStyle/>
          <a:p>
            <a:pPr marL="514350" indent="-514350" fontAlgn="auto">
              <a:spcAft>
                <a:spcPts val="0"/>
              </a:spcAft>
              <a:buFont typeface="+mj-lt"/>
              <a:buAutoNum type="alphaLcParenR"/>
              <a:defRPr/>
            </a:pPr>
            <a:r>
              <a:rPr lang="en-US" dirty="0" smtClean="0"/>
              <a:t>We will need to access the memory three times: in the first  and second accesses we will get the first and second level page table entry. This will point us to the physical address we will access next.</a:t>
            </a:r>
            <a:br>
              <a:rPr lang="en-US" dirty="0" smtClean="0"/>
            </a:br>
            <a:r>
              <a:rPr lang="en-US" dirty="0" smtClean="0"/>
              <a:t>Total time: 3</a:t>
            </a:r>
            <a:r>
              <a:rPr lang="en-US" i="1" dirty="0" smtClean="0"/>
              <a:t>x</a:t>
            </a:r>
            <a:r>
              <a:rPr lang="en-US" dirty="0" smtClean="0"/>
              <a:t>20 = 60</a:t>
            </a:r>
            <a:r>
              <a:rPr lang="en-US" i="1" dirty="0" smtClean="0"/>
              <a:t>ns</a:t>
            </a:r>
            <a:r>
              <a:rPr lang="en-US" dirty="0" smtClean="0"/>
              <a:t>.</a:t>
            </a:r>
          </a:p>
          <a:p>
            <a:pPr marL="514350" indent="-514350" fontAlgn="auto">
              <a:spcAft>
                <a:spcPts val="0"/>
              </a:spcAft>
              <a:buFont typeface="+mj-lt"/>
              <a:buAutoNum type="alphaLcParenR"/>
              <a:defRPr/>
            </a:pPr>
            <a:r>
              <a:rPr lang="en-US" dirty="0" smtClean="0"/>
              <a:t>Remember we first access the TLB:</a:t>
            </a:r>
          </a:p>
          <a:p>
            <a:pPr marL="971550" lvl="1" indent="-571500" fontAlgn="auto">
              <a:spcAft>
                <a:spcPts val="0"/>
              </a:spcAft>
              <a:buFont typeface="+mj-lt"/>
              <a:buAutoNum type="romanLcPeriod"/>
              <a:defRPr/>
            </a:pPr>
            <a:r>
              <a:rPr lang="en-US" dirty="0" smtClean="0"/>
              <a:t>Since this entry is not located in the TLB, after examining it, we will revert to the regular lookup scheme (as before). </a:t>
            </a:r>
            <a:br>
              <a:rPr lang="en-US" dirty="0" smtClean="0"/>
            </a:br>
            <a:r>
              <a:rPr lang="en-US" dirty="0" smtClean="0"/>
              <a:t>Total time: 0.05+3</a:t>
            </a:r>
            <a:r>
              <a:rPr lang="en-US" i="1" dirty="0" smtClean="0"/>
              <a:t>x</a:t>
            </a:r>
            <a:r>
              <a:rPr lang="en-US" dirty="0" smtClean="0"/>
              <a:t>20 = 60.05</a:t>
            </a:r>
            <a:r>
              <a:rPr lang="en-US" i="1" dirty="0" smtClean="0"/>
              <a:t>ns</a:t>
            </a:r>
            <a:r>
              <a:rPr lang="en-US" dirty="0" smtClean="0"/>
              <a:t>.</a:t>
            </a:r>
          </a:p>
          <a:p>
            <a:pPr marL="971550" lvl="1" indent="-571500" fontAlgn="auto">
              <a:spcAft>
                <a:spcPts val="0"/>
              </a:spcAft>
              <a:buFont typeface="+mj-lt"/>
              <a:buAutoNum type="romanLcPeriod"/>
              <a:defRPr/>
            </a:pPr>
            <a:r>
              <a:rPr lang="en-US" dirty="0" smtClean="0"/>
              <a:t>If the entry is in the TLB, after examining it we will know the location of the exact page frame and access it directly.</a:t>
            </a:r>
            <a:br>
              <a:rPr lang="en-US" dirty="0" smtClean="0"/>
            </a:br>
            <a:r>
              <a:rPr lang="en-US" dirty="0" smtClean="0"/>
              <a:t>Total time: 0.05+20 = 20.05</a:t>
            </a:r>
            <a:r>
              <a:rPr lang="en-US" i="1" dirty="0" smtClean="0"/>
              <a:t>ns</a:t>
            </a:r>
            <a:r>
              <a:rPr lang="en-US" dirty="0" smtClean="0"/>
              <a:t>.</a:t>
            </a:r>
          </a:p>
          <a:p>
            <a:pPr marL="0" indent="-571500" fontAlgn="auto">
              <a:spcAft>
                <a:spcPts val="0"/>
              </a:spcAft>
              <a:buFont typeface="Arial" pitchFamily="34" charset="0"/>
              <a:buNone/>
              <a:defRPr/>
            </a:pPr>
            <a:r>
              <a:rPr lang="en-US" dirty="0" smtClean="0"/>
              <a:t>Note that the use of virtual memory may significantly reduce memory performance. The TLB provides a mechanism to overcome this problem. </a:t>
            </a:r>
          </a:p>
        </p:txBody>
      </p:sp>
      <p:sp>
        <p:nvSpPr>
          <p:cNvPr id="4" name="Slide Number Placeholder 3"/>
          <p:cNvSpPr>
            <a:spLocks noGrp="1"/>
          </p:cNvSpPr>
          <p:nvPr>
            <p:ph type="sldNum" sz="quarter" idx="12"/>
          </p:nvPr>
        </p:nvSpPr>
        <p:spPr/>
        <p:txBody>
          <a:bodyPr/>
          <a:lstStyle/>
          <a:p>
            <a:pPr>
              <a:defRPr/>
            </a:pPr>
            <a:fld id="{E9ACADB3-A78D-480D-8CD2-B1094E0E8132}"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algn="l"/>
            <a:r>
              <a:rPr lang="en-US" smtClean="0"/>
              <a:t>Question 3</a:t>
            </a:r>
          </a:p>
        </p:txBody>
      </p:sp>
      <p:sp>
        <p:nvSpPr>
          <p:cNvPr id="3" name="Content Placeholder 2"/>
          <p:cNvSpPr>
            <a:spLocks noGrp="1"/>
          </p:cNvSpPr>
          <p:nvPr>
            <p:ph idx="1"/>
          </p:nvPr>
        </p:nvSpPr>
        <p:spPr/>
        <p:txBody>
          <a:bodyPr rtlCol="0">
            <a:normAutofit fontScale="77500" lnSpcReduction="20000"/>
          </a:bodyPr>
          <a:lstStyle/>
          <a:p>
            <a:pPr marL="0" fontAlgn="auto">
              <a:spcAft>
                <a:spcPts val="0"/>
              </a:spcAft>
              <a:buFont typeface="Arial" pitchFamily="34" charset="0"/>
              <a:buNone/>
              <a:defRPr/>
            </a:pPr>
            <a:r>
              <a:rPr lang="en-US" dirty="0" smtClean="0"/>
              <a:t>Consider a computer with an address space of 32 bits, and a 2KB page size.</a:t>
            </a:r>
          </a:p>
          <a:p>
            <a:pPr marL="571500" lvl="1" indent="-514350" fontAlgn="auto">
              <a:spcAft>
                <a:spcPts val="0"/>
              </a:spcAft>
              <a:buFont typeface="+mj-lt"/>
              <a:buAutoNum type="arabicPeriod"/>
              <a:defRPr/>
            </a:pPr>
            <a:r>
              <a:rPr lang="en-US" dirty="0" smtClean="0"/>
              <a:t>What is the size of the page table (single level)? What is the maximal size of a program’s memory? Does it depends on the size of the pages?</a:t>
            </a:r>
          </a:p>
          <a:p>
            <a:pPr marL="571500" lvl="1" indent="-514350" fontAlgn="auto">
              <a:spcAft>
                <a:spcPts val="0"/>
              </a:spcAft>
              <a:buFont typeface="+mj-lt"/>
              <a:buAutoNum type="arabicPeriod"/>
              <a:defRPr/>
            </a:pPr>
            <a:r>
              <a:rPr lang="en-US" dirty="0" smtClean="0"/>
              <a:t>Assume a two level page table, in which 8 bits are dedicated for the first level table. What is the size of the 2</a:t>
            </a:r>
            <a:r>
              <a:rPr lang="en-US" baseline="30000" dirty="0" smtClean="0"/>
              <a:t>nd</a:t>
            </a:r>
            <a:r>
              <a:rPr lang="en-US" dirty="0" smtClean="0"/>
              <a:t> table (per first level entry)? Can we run larger programs now?</a:t>
            </a:r>
          </a:p>
          <a:p>
            <a:pPr marL="571500" lvl="1" indent="-514350" fontAlgn="auto">
              <a:spcAft>
                <a:spcPts val="0"/>
              </a:spcAft>
              <a:buFont typeface="+mj-lt"/>
              <a:buAutoNum type="arabicPeriod"/>
              <a:defRPr/>
            </a:pPr>
            <a:r>
              <a:rPr lang="en-US" dirty="0" smtClean="0"/>
              <a:t>Assume that the first level table is always in memory and a page fault occurs with a 4% chance when attempting to access the pages it points to. </a:t>
            </a:r>
            <a:r>
              <a:rPr lang="en-US" dirty="0"/>
              <a:t>When retrieving </a:t>
            </a:r>
            <a:r>
              <a:rPr lang="en-US" dirty="0" smtClean="0"/>
              <a:t>pages pointed to by the second level table a PF occurs in 1% of the attempts. </a:t>
            </a:r>
            <a:br>
              <a:rPr lang="en-US" dirty="0" smtClean="0"/>
            </a:br>
            <a:r>
              <a:rPr lang="en-US" dirty="0" smtClean="0"/>
              <a:t>Calculate the average access time to a page, if disk access time is 30x10</a:t>
            </a:r>
            <a:r>
              <a:rPr lang="en-US" baseline="30000" dirty="0" smtClean="0"/>
              <a:t>-6</a:t>
            </a:r>
            <a:r>
              <a:rPr lang="en-US" i="1" dirty="0" smtClean="0"/>
              <a:t>sec</a:t>
            </a:r>
            <a:r>
              <a:rPr lang="en-US" dirty="0" smtClean="0"/>
              <a:t>, and memory access time is 100x10</a:t>
            </a:r>
            <a:r>
              <a:rPr lang="en-US" baseline="30000" dirty="0" smtClean="0"/>
              <a:t>-9</a:t>
            </a:r>
            <a:r>
              <a:rPr lang="en-US" i="1" dirty="0" smtClean="0"/>
              <a:t>sec</a:t>
            </a:r>
            <a:r>
              <a:rPr lang="en-US" dirty="0" smtClean="0"/>
              <a:t>.</a:t>
            </a:r>
            <a:endParaRPr lang="en-US" dirty="0"/>
          </a:p>
        </p:txBody>
      </p:sp>
      <p:sp>
        <p:nvSpPr>
          <p:cNvPr id="4" name="Slide Number Placeholder 3"/>
          <p:cNvSpPr>
            <a:spLocks noGrp="1"/>
          </p:cNvSpPr>
          <p:nvPr>
            <p:ph type="sldNum" sz="quarter" idx="12"/>
          </p:nvPr>
        </p:nvSpPr>
        <p:spPr/>
        <p:txBody>
          <a:bodyPr/>
          <a:lstStyle/>
          <a:p>
            <a:pPr>
              <a:defRPr/>
            </a:pPr>
            <a:fld id="{E9ACADB3-A78D-480D-8CD2-B1094E0E8132}"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algn="l"/>
            <a:r>
              <a:rPr lang="en-US" smtClean="0"/>
              <a:t>Question 3</a:t>
            </a:r>
          </a:p>
        </p:txBody>
      </p:sp>
      <p:sp>
        <p:nvSpPr>
          <p:cNvPr id="38915" name="Content Placeholder 2"/>
          <p:cNvSpPr>
            <a:spLocks noGrp="1"/>
          </p:cNvSpPr>
          <p:nvPr>
            <p:ph idx="1"/>
          </p:nvPr>
        </p:nvSpPr>
        <p:spPr/>
        <p:txBody>
          <a:bodyPr/>
          <a:lstStyle/>
          <a:p>
            <a:pPr marL="514350" indent="-514350">
              <a:buFont typeface="Calibri" pitchFamily="34" charset="0"/>
              <a:buAutoNum type="arabicPeriod"/>
            </a:pPr>
            <a:r>
              <a:rPr lang="en-US" dirty="0" smtClean="0"/>
              <a:t>The virtual memory size is 2</a:t>
            </a:r>
            <a:r>
              <a:rPr lang="en-US" baseline="30000" dirty="0" smtClean="0"/>
              <a:t>32</a:t>
            </a:r>
            <a:r>
              <a:rPr lang="en-US" dirty="0" smtClean="0"/>
              <a:t> bytes, and the size of each page is 2KB (2</a:t>
            </a:r>
            <a:r>
              <a:rPr lang="en-US" baseline="30000" dirty="0" smtClean="0"/>
              <a:t>11</a:t>
            </a:r>
            <a:r>
              <a:rPr lang="en-US" dirty="0" smtClean="0"/>
              <a:t> bytes). Total number of pages is therefore 2</a:t>
            </a:r>
            <a:r>
              <a:rPr lang="en-US" baseline="30000" dirty="0" smtClean="0"/>
              <a:t>32</a:t>
            </a:r>
            <a:r>
              <a:rPr lang="en-US" dirty="0" smtClean="0"/>
              <a:t>/2</a:t>
            </a:r>
            <a:r>
              <a:rPr lang="en-US" baseline="30000" dirty="0" smtClean="0"/>
              <a:t>11</a:t>
            </a:r>
            <a:r>
              <a:rPr lang="en-US" dirty="0" smtClean="0"/>
              <a:t>=2</a:t>
            </a:r>
            <a:r>
              <a:rPr lang="en-US" baseline="30000" dirty="0" smtClean="0"/>
              <a:t>21</a:t>
            </a:r>
            <a:r>
              <a:rPr lang="en-US" dirty="0" smtClean="0"/>
              <a:t> pages. Since each address is 4 bytes long (32 bit machine), we require 4</a:t>
            </a:r>
            <a:r>
              <a:rPr lang="en-US" i="1" dirty="0" smtClean="0"/>
              <a:t>x</a:t>
            </a:r>
            <a:r>
              <a:rPr lang="en-US" dirty="0" smtClean="0"/>
              <a:t>2</a:t>
            </a:r>
            <a:r>
              <a:rPr lang="en-US" baseline="30000" dirty="0" smtClean="0"/>
              <a:t>21</a:t>
            </a:r>
            <a:r>
              <a:rPr lang="en-US" dirty="0" smtClean="0"/>
              <a:t> = 2</a:t>
            </a:r>
            <a:r>
              <a:rPr lang="en-US" baseline="30000" dirty="0" smtClean="0"/>
              <a:t>23</a:t>
            </a:r>
            <a:r>
              <a:rPr lang="en-US" dirty="0" smtClean="0"/>
              <a:t> bytes = 8 MB to hold this table.</a:t>
            </a:r>
            <a:br>
              <a:rPr lang="en-US" dirty="0" smtClean="0"/>
            </a:br>
            <a:r>
              <a:rPr lang="en-US" dirty="0" smtClean="0"/>
              <a:t>Maximal program size is 4 GB (size of virtual memory), regardless of the page size.</a:t>
            </a:r>
          </a:p>
        </p:txBody>
      </p:sp>
      <p:sp>
        <p:nvSpPr>
          <p:cNvPr id="4" name="Slide Number Placeholder 3"/>
          <p:cNvSpPr>
            <a:spLocks noGrp="1"/>
          </p:cNvSpPr>
          <p:nvPr>
            <p:ph type="sldNum" sz="quarter" idx="12"/>
          </p:nvPr>
        </p:nvSpPr>
        <p:spPr/>
        <p:txBody>
          <a:bodyPr/>
          <a:lstStyle/>
          <a:p>
            <a:pPr>
              <a:defRPr/>
            </a:pPr>
            <a:fld id="{E9ACADB3-A78D-480D-8CD2-B1094E0E8132}"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algn="l"/>
            <a:r>
              <a:rPr lang="en-US" smtClean="0"/>
              <a:t>Question 3</a:t>
            </a:r>
          </a:p>
        </p:txBody>
      </p:sp>
      <p:sp>
        <p:nvSpPr>
          <p:cNvPr id="39939" name="Content Placeholder 2"/>
          <p:cNvSpPr>
            <a:spLocks noGrp="1"/>
          </p:cNvSpPr>
          <p:nvPr>
            <p:ph idx="1"/>
          </p:nvPr>
        </p:nvSpPr>
        <p:spPr/>
        <p:txBody>
          <a:bodyPr/>
          <a:lstStyle/>
          <a:p>
            <a:pPr marL="514350" indent="-514350">
              <a:buFont typeface="Calibri" pitchFamily="34" charset="0"/>
              <a:buAutoNum type="arabicPeriod" startAt="2"/>
            </a:pPr>
            <a:r>
              <a:rPr lang="en-US" dirty="0" smtClean="0"/>
              <a:t>Using 8 bits for the first level page table, leaves us with </a:t>
            </a:r>
            <a:r>
              <a:rPr lang="en-US" dirty="0" smtClean="0"/>
              <a:t>13 bits </a:t>
            </a:r>
            <a:r>
              <a:rPr lang="en-US" dirty="0" smtClean="0"/>
              <a:t>for the second level page table.</a:t>
            </a:r>
            <a:br>
              <a:rPr lang="en-US" dirty="0" smtClean="0"/>
            </a:br>
            <a:r>
              <a:rPr lang="en-US" dirty="0" smtClean="0"/>
              <a:t>The size of the second table is 4</a:t>
            </a:r>
            <a:r>
              <a:rPr lang="en-US" i="1" dirty="0" smtClean="0"/>
              <a:t>x</a:t>
            </a:r>
            <a:r>
              <a:rPr lang="en-US" dirty="0" smtClean="0"/>
              <a:t>2</a:t>
            </a:r>
            <a:r>
              <a:rPr lang="en-US" baseline="30000" dirty="0" smtClean="0"/>
              <a:t>13</a:t>
            </a:r>
            <a:r>
              <a:rPr lang="en-US" dirty="0" smtClean="0"/>
              <a:t> = </a:t>
            </a:r>
            <a:r>
              <a:rPr lang="en-US" dirty="0" smtClean="0"/>
              <a:t>32KB. </a:t>
            </a:r>
            <a:r>
              <a:rPr lang="en-US" dirty="0" smtClean="0"/>
              <a:t/>
            </a:r>
            <a:br>
              <a:rPr lang="en-US" dirty="0" smtClean="0"/>
            </a:br>
            <a:r>
              <a:rPr lang="en-US" dirty="0" smtClean="0"/>
              <a:t>The size of the virtual memory stays the same, and we can’t run bigger programs.</a:t>
            </a:r>
          </a:p>
        </p:txBody>
      </p:sp>
      <p:sp>
        <p:nvSpPr>
          <p:cNvPr id="4" name="Slide Number Placeholder 3"/>
          <p:cNvSpPr>
            <a:spLocks noGrp="1"/>
          </p:cNvSpPr>
          <p:nvPr>
            <p:ph type="sldNum" sz="quarter" idx="12"/>
          </p:nvPr>
        </p:nvSpPr>
        <p:spPr/>
        <p:txBody>
          <a:bodyPr/>
          <a:lstStyle/>
          <a:p>
            <a:pPr>
              <a:defRPr/>
            </a:pPr>
            <a:fld id="{E9ACADB3-A78D-480D-8CD2-B1094E0E8132}"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p:txBody>
          <a:bodyPr/>
          <a:lstStyle/>
          <a:p>
            <a:pPr algn="l"/>
            <a:r>
              <a:rPr lang="en-US" smtClean="0"/>
              <a:t>Question 3</a:t>
            </a:r>
          </a:p>
        </p:txBody>
      </p:sp>
      <p:sp>
        <p:nvSpPr>
          <p:cNvPr id="1028" name="Content Placeholder 2"/>
          <p:cNvSpPr>
            <a:spLocks noGrp="1"/>
          </p:cNvSpPr>
          <p:nvPr>
            <p:ph idx="1"/>
          </p:nvPr>
        </p:nvSpPr>
        <p:spPr/>
        <p:txBody>
          <a:bodyPr/>
          <a:lstStyle/>
          <a:p>
            <a:pPr marL="514350" indent="-514350">
              <a:buFont typeface="Calibri" pitchFamily="34" charset="0"/>
              <a:buAutoNum type="arabicPeriod" startAt="3"/>
            </a:pPr>
            <a:r>
              <a:rPr lang="en-US" smtClean="0"/>
              <a:t>Break this to three cases:</a:t>
            </a:r>
          </a:p>
        </p:txBody>
      </p:sp>
      <p:graphicFrame>
        <p:nvGraphicFramePr>
          <p:cNvPr id="1026" name="Object 2"/>
          <p:cNvGraphicFramePr>
            <a:graphicFrameLocks noChangeAspect="1"/>
          </p:cNvGraphicFramePr>
          <p:nvPr/>
        </p:nvGraphicFramePr>
        <p:xfrm>
          <a:off x="1457325" y="2514600"/>
          <a:ext cx="6229350" cy="1828800"/>
        </p:xfrm>
        <a:graphic>
          <a:graphicData uri="http://schemas.openxmlformats.org/presentationml/2006/ole">
            <mc:AlternateContent xmlns:mc="http://schemas.openxmlformats.org/markup-compatibility/2006">
              <mc:Choice xmlns:v="urn:schemas-microsoft-com:vml" Requires="v">
                <p:oleObj spid="_x0000_s1064" name="Equation" r:id="rId4" imgW="3200400" imgH="939800" progId="">
                  <p:embed/>
                </p:oleObj>
              </mc:Choice>
              <mc:Fallback>
                <p:oleObj name="Equation" r:id="rId4" imgW="3200400" imgH="939800" progId="">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7325" y="2514600"/>
                        <a:ext cx="6229350" cy="182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4"/>
          <p:cNvSpPr>
            <a:spLocks noGrp="1"/>
          </p:cNvSpPr>
          <p:nvPr>
            <p:ph type="sldNum" sz="quarter" idx="12"/>
          </p:nvPr>
        </p:nvSpPr>
        <p:spPr/>
        <p:txBody>
          <a:bodyPr/>
          <a:lstStyle/>
          <a:p>
            <a:pPr>
              <a:defRPr/>
            </a:pPr>
            <a:fld id="{E9ACADB3-A78D-480D-8CD2-B1094E0E8132}"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algn="l"/>
            <a:r>
              <a:rPr lang="en-US" smtClean="0"/>
              <a:t>Question 4</a:t>
            </a:r>
          </a:p>
        </p:txBody>
      </p:sp>
      <p:sp>
        <p:nvSpPr>
          <p:cNvPr id="3" name="Content Placeholder 2"/>
          <p:cNvSpPr>
            <a:spLocks noGrp="1"/>
          </p:cNvSpPr>
          <p:nvPr>
            <p:ph idx="1"/>
          </p:nvPr>
        </p:nvSpPr>
        <p:spPr/>
        <p:txBody>
          <a:bodyPr rtlCol="0">
            <a:normAutofit fontScale="92500" lnSpcReduction="10000"/>
          </a:bodyPr>
          <a:lstStyle/>
          <a:p>
            <a:pPr marL="514350" indent="-514350" fontAlgn="auto">
              <a:spcAft>
                <a:spcPts val="0"/>
              </a:spcAft>
              <a:buFont typeface="+mj-lt"/>
              <a:buAutoNum type="arabicPeriod"/>
              <a:defRPr/>
            </a:pPr>
            <a:r>
              <a:rPr lang="en-US" dirty="0" smtClean="0"/>
              <a:t>What is the size of a single level page table on a 32 bit machine, with 4KB pages?</a:t>
            </a:r>
          </a:p>
          <a:p>
            <a:pPr marL="514350" indent="-514350" fontAlgn="auto">
              <a:spcAft>
                <a:spcPts val="0"/>
              </a:spcAft>
              <a:buFont typeface="+mj-lt"/>
              <a:buAutoNum type="arabicPeriod"/>
              <a:defRPr/>
            </a:pPr>
            <a:r>
              <a:rPr lang="en-US" dirty="0" smtClean="0"/>
              <a:t>What is the size of a 64 bit machine’s page table with 4KB pages?</a:t>
            </a:r>
            <a:br>
              <a:rPr lang="en-US" dirty="0" smtClean="0"/>
            </a:br>
            <a:r>
              <a:rPr lang="en-US" dirty="0" smtClean="0"/>
              <a:t>How many layers will we need if we want to ensure that each page table entry will require only a single page?</a:t>
            </a:r>
          </a:p>
          <a:p>
            <a:pPr marL="514350" indent="-514350" fontAlgn="auto">
              <a:spcAft>
                <a:spcPts val="0"/>
              </a:spcAft>
              <a:buFont typeface="+mj-lt"/>
              <a:buAutoNum type="arabicPeriod"/>
              <a:defRPr/>
            </a:pPr>
            <a:r>
              <a:rPr lang="en-US" dirty="0" smtClean="0"/>
              <a:t>What is the size of the inverted page table, for a computer with 2GB RAM, in which each page is 16KB long and each address is 8 bytes long?</a:t>
            </a:r>
            <a:endParaRPr lang="en-US" dirty="0"/>
          </a:p>
        </p:txBody>
      </p:sp>
      <p:sp>
        <p:nvSpPr>
          <p:cNvPr id="4" name="Slide Number Placeholder 3"/>
          <p:cNvSpPr>
            <a:spLocks noGrp="1"/>
          </p:cNvSpPr>
          <p:nvPr>
            <p:ph type="sldNum" sz="quarter" idx="12"/>
          </p:nvPr>
        </p:nvSpPr>
        <p:spPr/>
        <p:txBody>
          <a:bodyPr/>
          <a:lstStyle/>
          <a:p>
            <a:pPr>
              <a:defRPr/>
            </a:pPr>
            <a:fld id="{E9ACADB3-A78D-480D-8CD2-B1094E0E8132}"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algn="l"/>
            <a:r>
              <a:rPr lang="en-US" smtClean="0"/>
              <a:t>Question 4</a:t>
            </a:r>
          </a:p>
        </p:txBody>
      </p:sp>
      <p:sp>
        <p:nvSpPr>
          <p:cNvPr id="3" name="Content Placeholder 2"/>
          <p:cNvSpPr>
            <a:spLocks noGrp="1"/>
          </p:cNvSpPr>
          <p:nvPr>
            <p:ph idx="1"/>
          </p:nvPr>
        </p:nvSpPr>
        <p:spPr/>
        <p:txBody>
          <a:bodyPr rtlCol="0">
            <a:normAutofit fontScale="85000" lnSpcReduction="10000"/>
          </a:bodyPr>
          <a:lstStyle/>
          <a:p>
            <a:pPr marL="514350" indent="-514350" fontAlgn="auto">
              <a:spcAft>
                <a:spcPts val="0"/>
              </a:spcAft>
              <a:buFont typeface="Arial" pitchFamily="34" charset="0"/>
              <a:buAutoNum type="arabicPeriod"/>
              <a:defRPr/>
            </a:pPr>
            <a:r>
              <a:rPr lang="en-US" dirty="0" smtClean="0"/>
              <a:t>If the address space consists of 2</a:t>
            </a:r>
            <a:r>
              <a:rPr lang="en-US" baseline="30000" dirty="0" smtClean="0"/>
              <a:t>32</a:t>
            </a:r>
            <a:r>
              <a:rPr lang="en-US" dirty="0" smtClean="0"/>
              <a:t> bytes, with 4KB pages, we have 2</a:t>
            </a:r>
            <a:r>
              <a:rPr lang="en-US" baseline="30000" dirty="0" smtClean="0"/>
              <a:t>32</a:t>
            </a:r>
            <a:r>
              <a:rPr lang="en-US" dirty="0" smtClean="0"/>
              <a:t>/2</a:t>
            </a:r>
            <a:r>
              <a:rPr lang="en-US" baseline="30000" dirty="0" smtClean="0"/>
              <a:t>12</a:t>
            </a:r>
            <a:r>
              <a:rPr lang="en-US" dirty="0" smtClean="0"/>
              <a:t>=2</a:t>
            </a:r>
            <a:r>
              <a:rPr lang="en-US" baseline="30000" dirty="0" smtClean="0"/>
              <a:t>20 </a:t>
            </a:r>
            <a:r>
              <a:rPr lang="en-US" dirty="0" smtClean="0"/>
              <a:t>entries (over 1 million). Using 4 bytes per entry, we get a 4MB page table.</a:t>
            </a:r>
          </a:p>
          <a:p>
            <a:pPr marL="514350" indent="-514350" fontAlgn="auto">
              <a:spcAft>
                <a:spcPts val="0"/>
              </a:spcAft>
              <a:buFont typeface="Arial" pitchFamily="34" charset="0"/>
              <a:buAutoNum type="arabicPeriod"/>
              <a:defRPr/>
            </a:pPr>
            <a:r>
              <a:rPr lang="en-US" dirty="0" smtClean="0"/>
              <a:t>With a 64 bit machine, we need 2</a:t>
            </a:r>
            <a:r>
              <a:rPr lang="en-US" baseline="30000" dirty="0" smtClean="0"/>
              <a:t>52</a:t>
            </a:r>
            <a:r>
              <a:rPr lang="en-US" dirty="0" smtClean="0"/>
              <a:t> entries. Each entry being 8 bytes long results in a 32 </a:t>
            </a:r>
            <a:r>
              <a:rPr lang="en-US" i="1" dirty="0" err="1" smtClean="0"/>
              <a:t>PetaBytes</a:t>
            </a:r>
            <a:r>
              <a:rPr lang="en-US" dirty="0" smtClean="0"/>
              <a:t> (</a:t>
            </a:r>
            <a:r>
              <a:rPr lang="en-US" i="1" dirty="0" err="1" smtClean="0"/>
              <a:t>Peta</a:t>
            </a:r>
            <a:r>
              <a:rPr lang="en-US" i="1" dirty="0" smtClean="0"/>
              <a:t> &gt; </a:t>
            </a:r>
            <a:r>
              <a:rPr lang="en-US" i="1" dirty="0" err="1" smtClean="0"/>
              <a:t>Tera</a:t>
            </a:r>
            <a:r>
              <a:rPr lang="en-US" i="1" dirty="0" smtClean="0"/>
              <a:t> &gt; Giga</a:t>
            </a:r>
            <a:r>
              <a:rPr lang="en-US" dirty="0" smtClean="0"/>
              <a:t>) page table.</a:t>
            </a:r>
            <a:br>
              <a:rPr lang="en-US" dirty="0" smtClean="0"/>
            </a:br>
            <a:r>
              <a:rPr lang="en-US" dirty="0" smtClean="0"/>
              <a:t>Limiting page table parts to fit the size of a page means that we can only use 2</a:t>
            </a:r>
            <a:r>
              <a:rPr lang="en-US" baseline="30000" dirty="0" smtClean="0"/>
              <a:t>12</a:t>
            </a:r>
            <a:r>
              <a:rPr lang="en-US" dirty="0" smtClean="0"/>
              <a:t>/2</a:t>
            </a:r>
            <a:r>
              <a:rPr lang="en-US" baseline="30000" dirty="0" smtClean="0"/>
              <a:t>3</a:t>
            </a:r>
            <a:r>
              <a:rPr lang="en-US" dirty="0" smtClean="0"/>
              <a:t>=2</a:t>
            </a:r>
            <a:r>
              <a:rPr lang="en-US" baseline="30000" dirty="0" smtClean="0"/>
              <a:t>9 </a:t>
            </a:r>
            <a:r>
              <a:rPr lang="en-US" dirty="0" smtClean="0"/>
              <a:t>addresses in each table segment. This corresponds to 52/9≈6 levels in this page table. That is, the memory is accessed 6 times to retrieve each virtual address.</a:t>
            </a:r>
            <a:endParaRPr lang="en-US" dirty="0"/>
          </a:p>
        </p:txBody>
      </p:sp>
      <p:sp>
        <p:nvSpPr>
          <p:cNvPr id="4" name="Slide Number Placeholder 3"/>
          <p:cNvSpPr>
            <a:spLocks noGrp="1"/>
          </p:cNvSpPr>
          <p:nvPr>
            <p:ph type="sldNum" sz="quarter" idx="12"/>
          </p:nvPr>
        </p:nvSpPr>
        <p:spPr/>
        <p:txBody>
          <a:bodyPr/>
          <a:lstStyle/>
          <a:p>
            <a:pPr>
              <a:defRPr/>
            </a:pPr>
            <a:fld id="{E9ACADB3-A78D-480D-8CD2-B1094E0E8132}"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algn="l"/>
            <a:r>
              <a:rPr lang="en-US" smtClean="0"/>
              <a:t>Question 4</a:t>
            </a:r>
          </a:p>
        </p:txBody>
      </p:sp>
      <p:sp>
        <p:nvSpPr>
          <p:cNvPr id="43011" name="Content Placeholder 2"/>
          <p:cNvSpPr>
            <a:spLocks noGrp="1"/>
          </p:cNvSpPr>
          <p:nvPr>
            <p:ph idx="1"/>
          </p:nvPr>
        </p:nvSpPr>
        <p:spPr/>
        <p:txBody>
          <a:bodyPr/>
          <a:lstStyle/>
          <a:p>
            <a:pPr>
              <a:buFont typeface="Arial" pitchFamily="34" charset="0"/>
              <a:buNone/>
            </a:pPr>
            <a:r>
              <a:rPr lang="en-US" dirty="0" smtClean="0"/>
              <a:t>3. An IPT has an entry per frame. This means that we must first divide the physical memory to frames, so we will know the amount of entries:</a:t>
            </a:r>
            <a:br>
              <a:rPr lang="en-US" dirty="0" smtClean="0"/>
            </a:br>
            <a:r>
              <a:rPr lang="en-US" dirty="0" smtClean="0"/>
              <a:t>2GB = 2</a:t>
            </a:r>
            <a:r>
              <a:rPr lang="en-US" baseline="30000" dirty="0" smtClean="0"/>
              <a:t>31</a:t>
            </a:r>
            <a:r>
              <a:rPr lang="en-US" dirty="0" smtClean="0"/>
              <a:t> bytes</a:t>
            </a:r>
            <a:br>
              <a:rPr lang="en-US" dirty="0" smtClean="0"/>
            </a:br>
            <a:r>
              <a:rPr lang="en-US" dirty="0" smtClean="0"/>
              <a:t>2</a:t>
            </a:r>
            <a:r>
              <a:rPr lang="en-US" baseline="30000" dirty="0" smtClean="0"/>
              <a:t>31</a:t>
            </a:r>
            <a:r>
              <a:rPr lang="en-US" dirty="0" smtClean="0"/>
              <a:t>/2</a:t>
            </a:r>
            <a:r>
              <a:rPr lang="en-US" baseline="30000" dirty="0" smtClean="0"/>
              <a:t>14</a:t>
            </a:r>
            <a:r>
              <a:rPr lang="en-US" dirty="0" smtClean="0"/>
              <a:t> = 2</a:t>
            </a:r>
            <a:r>
              <a:rPr lang="en-US" baseline="30000" dirty="0" smtClean="0"/>
              <a:t>17</a:t>
            </a:r>
            <a:r>
              <a:rPr lang="en-US" dirty="0" smtClean="0"/>
              <a:t> entries</a:t>
            </a:r>
            <a:br>
              <a:rPr lang="en-US" dirty="0" smtClean="0"/>
            </a:br>
            <a:r>
              <a:rPr lang="en-US" dirty="0" smtClean="0"/>
              <a:t>Each entry is 8 bytes long, so the total size is:</a:t>
            </a:r>
            <a:br>
              <a:rPr lang="en-US" dirty="0" smtClean="0"/>
            </a:br>
            <a:r>
              <a:rPr lang="en-US" dirty="0" smtClean="0"/>
              <a:t>2</a:t>
            </a:r>
            <a:r>
              <a:rPr lang="en-US" baseline="30000" dirty="0" smtClean="0"/>
              <a:t>17</a:t>
            </a:r>
            <a:r>
              <a:rPr lang="en-US" i="1" dirty="0" smtClean="0"/>
              <a:t>x</a:t>
            </a:r>
            <a:r>
              <a:rPr lang="en-US" dirty="0" smtClean="0"/>
              <a:t>2</a:t>
            </a:r>
            <a:r>
              <a:rPr lang="en-US" baseline="30000" dirty="0" smtClean="0"/>
              <a:t>3</a:t>
            </a:r>
            <a:r>
              <a:rPr lang="en-US" dirty="0" smtClean="0"/>
              <a:t> = 2</a:t>
            </a:r>
            <a:r>
              <a:rPr lang="en-US" baseline="30000" dirty="0" smtClean="0"/>
              <a:t>20</a:t>
            </a:r>
            <a:r>
              <a:rPr lang="en-US" dirty="0" smtClean="0"/>
              <a:t> bytes = 1MB</a:t>
            </a:r>
          </a:p>
        </p:txBody>
      </p:sp>
      <p:sp>
        <p:nvSpPr>
          <p:cNvPr id="4" name="Slide Number Placeholder 3"/>
          <p:cNvSpPr>
            <a:spLocks noGrp="1"/>
          </p:cNvSpPr>
          <p:nvPr>
            <p:ph type="sldNum" sz="quarter" idx="12"/>
          </p:nvPr>
        </p:nvSpPr>
        <p:spPr/>
        <p:txBody>
          <a:bodyPr/>
          <a:lstStyle/>
          <a:p>
            <a:pPr>
              <a:defRPr/>
            </a:pPr>
            <a:fld id="{E9ACADB3-A78D-480D-8CD2-B1094E0E8132}"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Question 5.1, </a:t>
            </a:r>
            <a:r>
              <a:rPr lang="en-US" dirty="0" err="1" smtClean="0"/>
              <a:t>Moed</a:t>
            </a:r>
            <a:r>
              <a:rPr lang="en-US" dirty="0" smtClean="0"/>
              <a:t> </a:t>
            </a:r>
            <a:r>
              <a:rPr lang="en-US" dirty="0" err="1" smtClean="0"/>
              <a:t>Beit</a:t>
            </a:r>
            <a:r>
              <a:rPr lang="en-US" dirty="0" smtClean="0"/>
              <a:t> 2010</a:t>
            </a:r>
            <a:endParaRPr lang="en-US" dirty="0"/>
          </a:p>
        </p:txBody>
      </p:sp>
      <p:sp>
        <p:nvSpPr>
          <p:cNvPr id="3" name="Content Placeholder 2"/>
          <p:cNvSpPr>
            <a:spLocks noGrp="1"/>
          </p:cNvSpPr>
          <p:nvPr>
            <p:ph idx="1"/>
          </p:nvPr>
        </p:nvSpPr>
        <p:spPr/>
        <p:txBody>
          <a:bodyPr>
            <a:normAutofit fontScale="92500"/>
          </a:bodyPr>
          <a:lstStyle/>
          <a:p>
            <a:pPr marL="0">
              <a:buNone/>
            </a:pPr>
            <a:r>
              <a:rPr lang="en-US" sz="2300" dirty="0" smtClean="0"/>
              <a:t>A given operating system manages memory with the aid of page tables. It is currently executing two programs, </a:t>
            </a:r>
            <a:r>
              <a:rPr lang="en-US" sz="2300" dirty="0" smtClean="0">
                <a:solidFill>
                  <a:schemeClr val="tx2"/>
                </a:solidFill>
                <a:effectLst>
                  <a:outerShdw blurRad="38100" dist="38100" dir="2700000" algn="tl">
                    <a:srgbClr val="000000">
                      <a:alpha val="43137"/>
                    </a:srgbClr>
                  </a:outerShdw>
                </a:effectLst>
              </a:rPr>
              <a:t>A </a:t>
            </a:r>
            <a:r>
              <a:rPr lang="en-US" sz="2300" dirty="0" smtClean="0"/>
              <a:t>and </a:t>
            </a:r>
            <a:r>
              <a:rPr lang="en-US" sz="2300" dirty="0" smtClean="0">
                <a:solidFill>
                  <a:schemeClr val="tx2"/>
                </a:solidFill>
                <a:effectLst>
                  <a:outerShdw blurRad="38100" dist="38100" dir="2700000" algn="tl">
                    <a:srgbClr val="000000">
                      <a:alpha val="43137"/>
                    </a:srgbClr>
                  </a:outerShdw>
                </a:effectLst>
              </a:rPr>
              <a:t>B</a:t>
            </a:r>
            <a:r>
              <a:rPr lang="en-US" sz="2300" dirty="0" smtClean="0"/>
              <a:t> (assume that these do not call </a:t>
            </a:r>
            <a:r>
              <a:rPr lang="en-US" sz="2300" i="1" dirty="0" smtClean="0">
                <a:effectLst>
                  <a:outerShdw blurRad="38100" dist="38100" dir="2700000" algn="tl">
                    <a:srgbClr val="000000">
                      <a:alpha val="43137"/>
                    </a:srgbClr>
                  </a:outerShdw>
                </a:effectLst>
              </a:rPr>
              <a:t>exec()</a:t>
            </a:r>
            <a:r>
              <a:rPr lang="en-US" sz="2300" dirty="0" smtClean="0"/>
              <a:t>). Answer the following questions:</a:t>
            </a:r>
          </a:p>
          <a:p>
            <a:pPr marL="171450" indent="-514350">
              <a:buFont typeface="+mj-lt"/>
              <a:buAutoNum type="arabicPeriod"/>
            </a:pPr>
            <a:r>
              <a:rPr lang="en-US" sz="2300" dirty="0" smtClean="0"/>
              <a:t>If </a:t>
            </a:r>
            <a:r>
              <a:rPr lang="en-US" sz="2300" dirty="0" smtClean="0">
                <a:solidFill>
                  <a:schemeClr val="tx2"/>
                </a:solidFill>
                <a:effectLst>
                  <a:outerShdw blurRad="38100" dist="38100" dir="2700000" algn="tl">
                    <a:srgbClr val="000000">
                      <a:alpha val="43137"/>
                    </a:srgbClr>
                  </a:outerShdw>
                </a:effectLst>
              </a:rPr>
              <a:t>B </a:t>
            </a:r>
            <a:r>
              <a:rPr lang="en-US" sz="2300" dirty="0" smtClean="0"/>
              <a:t>was created as a result of the </a:t>
            </a:r>
            <a:r>
              <a:rPr lang="en-US" sz="2300" i="1" dirty="0" smtClean="0">
                <a:effectLst>
                  <a:outerShdw blurRad="38100" dist="38100" dir="2700000" algn="tl">
                    <a:srgbClr val="000000">
                      <a:alpha val="43137"/>
                    </a:srgbClr>
                  </a:outerShdw>
                </a:effectLst>
              </a:rPr>
              <a:t>fork() </a:t>
            </a:r>
            <a:r>
              <a:rPr lang="en-US" sz="2300" dirty="0" smtClean="0"/>
              <a:t>system call made by </a:t>
            </a:r>
            <a:r>
              <a:rPr lang="en-US" sz="2300" dirty="0" smtClean="0">
                <a:solidFill>
                  <a:schemeClr val="tx2"/>
                </a:solidFill>
                <a:effectLst>
                  <a:outerShdw blurRad="38100" dist="38100" dir="2700000" algn="tl">
                    <a:srgbClr val="000000">
                      <a:alpha val="43137"/>
                    </a:srgbClr>
                  </a:outerShdw>
                </a:effectLst>
              </a:rPr>
              <a:t>A</a:t>
            </a:r>
            <a:r>
              <a:rPr lang="en-US" sz="2300" dirty="0" smtClean="0"/>
              <a:t>, can the system use the same page table for both programs?</a:t>
            </a:r>
          </a:p>
          <a:p>
            <a:pPr marL="171450" indent="-514350">
              <a:buFont typeface="+mj-lt"/>
              <a:buAutoNum type="arabicPeriod"/>
            </a:pPr>
            <a:r>
              <a:rPr lang="en-US" sz="2300" dirty="0" smtClean="0"/>
              <a:t>Assume that both </a:t>
            </a:r>
            <a:r>
              <a:rPr lang="en-US" sz="2300" dirty="0" smtClean="0">
                <a:solidFill>
                  <a:schemeClr val="tx2"/>
                </a:solidFill>
                <a:effectLst>
                  <a:outerShdw blurRad="38100" dist="38100" dir="2700000" algn="tl">
                    <a:srgbClr val="000000">
                      <a:alpha val="43137"/>
                    </a:srgbClr>
                  </a:outerShdw>
                </a:effectLst>
              </a:rPr>
              <a:t>A</a:t>
            </a:r>
            <a:r>
              <a:rPr lang="en-US" sz="2300" dirty="0" smtClean="0"/>
              <a:t> and </a:t>
            </a:r>
            <a:r>
              <a:rPr lang="en-US" sz="2300" dirty="0" smtClean="0">
                <a:solidFill>
                  <a:schemeClr val="tx2"/>
                </a:solidFill>
                <a:effectLst>
                  <a:outerShdw blurRad="38100" dist="38100" dir="2700000" algn="tl">
                    <a:srgbClr val="000000">
                      <a:alpha val="43137"/>
                    </a:srgbClr>
                  </a:outerShdw>
                </a:effectLst>
              </a:rPr>
              <a:t>B </a:t>
            </a:r>
            <a:r>
              <a:rPr lang="en-US" sz="2300" dirty="0" smtClean="0"/>
              <a:t>were created from process </a:t>
            </a:r>
            <a:r>
              <a:rPr lang="en-US" sz="2300" dirty="0" smtClean="0">
                <a:solidFill>
                  <a:schemeClr val="tx2"/>
                </a:solidFill>
                <a:effectLst>
                  <a:outerShdw blurRad="38100" dist="38100" dir="2700000" algn="tl">
                    <a:srgbClr val="000000">
                      <a:alpha val="43137"/>
                    </a:srgbClr>
                  </a:outerShdw>
                </a:effectLst>
              </a:rPr>
              <a:t>C</a:t>
            </a:r>
            <a:r>
              <a:rPr lang="en-US" sz="2300" dirty="0"/>
              <a:t> </a:t>
            </a:r>
            <a:r>
              <a:rPr lang="en-US" sz="2300" dirty="0" smtClean="0"/>
              <a:t>(assume that this was done with a single special command – fork2() which is identical to fork in all aspects but the number of processes it creates). can the system use the same page table for both programs in this case?</a:t>
            </a:r>
          </a:p>
          <a:p>
            <a:pPr marL="171450" indent="-514350">
              <a:buFont typeface="+mj-lt"/>
              <a:buAutoNum type="arabicPeriod"/>
            </a:pPr>
            <a:r>
              <a:rPr lang="en-US" sz="2300" dirty="0" smtClean="0"/>
              <a:t>Now assume that the system is using segmentation with paging and that </a:t>
            </a:r>
            <a:r>
              <a:rPr lang="en-US" sz="2300" dirty="0" smtClean="0">
                <a:solidFill>
                  <a:schemeClr val="tx2"/>
                </a:solidFill>
                <a:effectLst>
                  <a:outerShdw blurRad="38100" dist="38100" dir="2700000" algn="tl">
                    <a:srgbClr val="000000">
                      <a:alpha val="43137"/>
                    </a:srgbClr>
                  </a:outerShdw>
                </a:effectLst>
              </a:rPr>
              <a:t>B </a:t>
            </a:r>
            <a:r>
              <a:rPr lang="en-US" sz="2300" dirty="0" smtClean="0"/>
              <a:t>was created as a result of the </a:t>
            </a:r>
            <a:r>
              <a:rPr lang="en-US" sz="2300" i="1" dirty="0" smtClean="0">
                <a:effectLst>
                  <a:outerShdw blurRad="38100" dist="38100" dir="2700000" algn="tl">
                    <a:srgbClr val="000000">
                      <a:alpha val="43137"/>
                    </a:srgbClr>
                  </a:outerShdw>
                </a:effectLst>
              </a:rPr>
              <a:t>fork() </a:t>
            </a:r>
            <a:r>
              <a:rPr lang="en-US" sz="2300" dirty="0" smtClean="0"/>
              <a:t>system call made by </a:t>
            </a:r>
            <a:r>
              <a:rPr lang="en-US" sz="2300" dirty="0" smtClean="0">
                <a:solidFill>
                  <a:schemeClr val="tx2"/>
                </a:solidFill>
                <a:effectLst>
                  <a:outerShdw blurRad="38100" dist="38100" dir="2700000" algn="tl">
                    <a:srgbClr val="000000">
                      <a:alpha val="43137"/>
                    </a:srgbClr>
                  </a:outerShdw>
                </a:effectLst>
              </a:rPr>
              <a:t>A</a:t>
            </a:r>
            <a:r>
              <a:rPr lang="en-US" sz="2300" dirty="0" smtClean="0"/>
              <a:t>. Can the system use the same page table for both programs in at least one segment?</a:t>
            </a:r>
            <a:endParaRPr lang="en-US" sz="2300" dirty="0"/>
          </a:p>
        </p:txBody>
      </p:sp>
      <p:sp>
        <p:nvSpPr>
          <p:cNvPr id="4" name="Slide Number Placeholder 3"/>
          <p:cNvSpPr>
            <a:spLocks noGrp="1"/>
          </p:cNvSpPr>
          <p:nvPr>
            <p:ph type="sldNum" sz="quarter" idx="12"/>
          </p:nvPr>
        </p:nvSpPr>
        <p:spPr/>
        <p:txBody>
          <a:bodyPr/>
          <a:lstStyle/>
          <a:p>
            <a:pPr>
              <a:defRPr/>
            </a:pPr>
            <a:fld id="{E9ACADB3-A78D-480D-8CD2-B1094E0E8132}"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algn="l"/>
            <a:r>
              <a:rPr lang="en-US" dirty="0" smtClean="0"/>
              <a:t>Quick recap - Swapping</a:t>
            </a:r>
          </a:p>
        </p:txBody>
      </p:sp>
      <p:sp>
        <p:nvSpPr>
          <p:cNvPr id="27651" name="Content Placeholder 2"/>
          <p:cNvSpPr>
            <a:spLocks noGrp="1"/>
          </p:cNvSpPr>
          <p:nvPr>
            <p:ph idx="1"/>
          </p:nvPr>
        </p:nvSpPr>
        <p:spPr/>
        <p:txBody>
          <a:bodyPr/>
          <a:lstStyle/>
          <a:p>
            <a:r>
              <a:rPr lang="en-US" dirty="0" smtClean="0"/>
              <a:t>Swapping basically means we bring the entire process to memory, use it, and possibly put it back to our store (e.g. large enough disk).</a:t>
            </a:r>
          </a:p>
          <a:p>
            <a:r>
              <a:rPr lang="en-US" dirty="0" smtClean="0"/>
              <a:t>Swap time proportional to the amount of swapped memory – a heavy operation.</a:t>
            </a:r>
          </a:p>
          <a:p>
            <a:r>
              <a:rPr lang="en-US" dirty="0" smtClean="0"/>
              <a:t>Creates holes in memory.</a:t>
            </a:r>
          </a:p>
          <a:p>
            <a:r>
              <a:rPr lang="en-US" dirty="0" smtClean="0"/>
              <a:t>Hardly used anymore…</a:t>
            </a:r>
          </a:p>
        </p:txBody>
      </p:sp>
      <p:sp>
        <p:nvSpPr>
          <p:cNvPr id="4" name="Slide Number Placeholder 3"/>
          <p:cNvSpPr>
            <a:spLocks noGrp="1"/>
          </p:cNvSpPr>
          <p:nvPr>
            <p:ph type="sldNum" sz="quarter" idx="12"/>
          </p:nvPr>
        </p:nvSpPr>
        <p:spPr/>
        <p:txBody>
          <a:bodyPr/>
          <a:lstStyle/>
          <a:p>
            <a:pPr>
              <a:defRPr/>
            </a:pPr>
            <a:fld id="{E9ACADB3-A78D-480D-8CD2-B1094E0E8132}"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Question 5.1</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t>No. Despite sharing much in common the two programs may execute different code (e.g. allocate memory differently) after the call to fork() is made.</a:t>
            </a:r>
          </a:p>
          <a:p>
            <a:pPr marL="514350" indent="-514350">
              <a:buFont typeface="+mj-lt"/>
              <a:buAutoNum type="arabicPeriod"/>
            </a:pPr>
            <a:r>
              <a:rPr lang="en-US" dirty="0" smtClean="0"/>
              <a:t>No. Although both execute the same code, progress (in terms of code line executed) may be different. As a result</a:t>
            </a:r>
            <a:r>
              <a:rPr lang="en-US" dirty="0"/>
              <a:t> </a:t>
            </a:r>
            <a:r>
              <a:rPr lang="en-US" dirty="0" smtClean="0"/>
              <a:t>a race over the value of the </a:t>
            </a:r>
            <a:r>
              <a:rPr lang="en-US" smtClean="0"/>
              <a:t>pages will occur.</a:t>
            </a:r>
            <a:endParaRPr lang="en-US" dirty="0" smtClean="0"/>
          </a:p>
          <a:p>
            <a:pPr marL="514350" indent="-514350">
              <a:buFont typeface="+mj-lt"/>
              <a:buAutoNum type="arabicPeriod"/>
            </a:pPr>
            <a:r>
              <a:rPr lang="en-US" dirty="0" smtClean="0"/>
              <a:t>Yes. Since the code segment is the same for both (no exec calls are allowed), this segment can be maintained in the same page table.</a:t>
            </a:r>
            <a:endParaRPr lang="en-US" dirty="0"/>
          </a:p>
        </p:txBody>
      </p:sp>
      <p:sp>
        <p:nvSpPr>
          <p:cNvPr id="4" name="Slide Number Placeholder 3"/>
          <p:cNvSpPr>
            <a:spLocks noGrp="1"/>
          </p:cNvSpPr>
          <p:nvPr>
            <p:ph type="sldNum" sz="quarter" idx="12"/>
          </p:nvPr>
        </p:nvSpPr>
        <p:spPr/>
        <p:txBody>
          <a:bodyPr/>
          <a:lstStyle/>
          <a:p>
            <a:pPr>
              <a:defRPr/>
            </a:pPr>
            <a:fld id="{E9ACADB3-A78D-480D-8CD2-B1094E0E8132}" type="slidenum">
              <a:rPr lang="en-US" smtClean="0"/>
              <a:pPr>
                <a:defRPr/>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Question 5.2</a:t>
            </a:r>
            <a:endParaRPr lang="en-US" dirty="0"/>
          </a:p>
        </p:txBody>
      </p:sp>
      <p:sp>
        <p:nvSpPr>
          <p:cNvPr id="3" name="Content Placeholder 2"/>
          <p:cNvSpPr>
            <a:spLocks noGrp="1"/>
          </p:cNvSpPr>
          <p:nvPr>
            <p:ph idx="1"/>
          </p:nvPr>
        </p:nvSpPr>
        <p:spPr/>
        <p:txBody>
          <a:bodyPr>
            <a:normAutofit/>
          </a:bodyPr>
          <a:lstStyle/>
          <a:p>
            <a:pPr marL="0" indent="-514350">
              <a:buNone/>
            </a:pPr>
            <a:r>
              <a:rPr lang="en-US" dirty="0" smtClean="0"/>
              <a:t>The time required to read an entry from the </a:t>
            </a:r>
            <a:r>
              <a:rPr lang="en-US" i="1" dirty="0" smtClean="0">
                <a:effectLst>
                  <a:outerShdw blurRad="38100" dist="38100" dir="2700000" algn="tl">
                    <a:srgbClr val="000000">
                      <a:alpha val="43137"/>
                    </a:srgbClr>
                  </a:outerShdw>
                </a:effectLst>
              </a:rPr>
              <a:t>TLB</a:t>
            </a:r>
            <a:r>
              <a:rPr lang="en-US" dirty="0" smtClean="0"/>
              <a:t> in a given system is 10 </a:t>
            </a:r>
            <a:r>
              <a:rPr lang="en-US" dirty="0" err="1" smtClean="0"/>
              <a:t>nsec</a:t>
            </a:r>
            <a:r>
              <a:rPr lang="en-US" dirty="0" smtClean="0"/>
              <a:t>. Access time to a single level </a:t>
            </a:r>
            <a:r>
              <a:rPr lang="en-US" i="1" dirty="0" smtClean="0">
                <a:effectLst>
                  <a:outerShdw blurRad="38100" dist="38100" dir="2700000" algn="tl">
                    <a:srgbClr val="000000">
                      <a:alpha val="43137"/>
                    </a:srgbClr>
                  </a:outerShdw>
                </a:effectLst>
              </a:rPr>
              <a:t>page table</a:t>
            </a:r>
            <a:r>
              <a:rPr lang="en-US" dirty="0" smtClean="0"/>
              <a:t> entry is 10 times slower, and requires 100 </a:t>
            </a:r>
            <a:r>
              <a:rPr lang="en-US" dirty="0" err="1" smtClean="0"/>
              <a:t>nsec</a:t>
            </a:r>
            <a:r>
              <a:rPr lang="en-US" dirty="0" smtClean="0"/>
              <a:t>. </a:t>
            </a:r>
          </a:p>
          <a:p>
            <a:pPr marL="0" indent="-514350">
              <a:buNone/>
            </a:pPr>
            <a:r>
              <a:rPr lang="en-US" dirty="0" smtClean="0"/>
              <a:t>What should be the TLB hit rate so that the average time to find a virtual address will be 30 </a:t>
            </a:r>
            <a:r>
              <a:rPr lang="en-US" dirty="0" err="1" smtClean="0"/>
              <a:t>nsec</a:t>
            </a:r>
            <a:r>
              <a:rPr lang="en-US" dirty="0" smtClean="0"/>
              <a:t>? Explain your calculation</a:t>
            </a:r>
            <a:endParaRPr lang="en-US" dirty="0"/>
          </a:p>
        </p:txBody>
      </p:sp>
      <p:sp>
        <p:nvSpPr>
          <p:cNvPr id="4" name="Slide Number Placeholder 3"/>
          <p:cNvSpPr>
            <a:spLocks noGrp="1"/>
          </p:cNvSpPr>
          <p:nvPr>
            <p:ph type="sldNum" sz="quarter" idx="12"/>
          </p:nvPr>
        </p:nvSpPr>
        <p:spPr/>
        <p:txBody>
          <a:bodyPr/>
          <a:lstStyle/>
          <a:p>
            <a:pPr>
              <a:defRPr/>
            </a:pPr>
            <a:fld id="{E9ACADB3-A78D-480D-8CD2-B1094E0E8132}" type="slidenum">
              <a:rPr lang="en-US" smtClean="0"/>
              <a:pPr>
                <a:defRPr/>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Question 5.2</a:t>
            </a:r>
            <a:endParaRPr lang="en-US" dirty="0"/>
          </a:p>
        </p:txBody>
      </p:sp>
      <p:sp>
        <p:nvSpPr>
          <p:cNvPr id="3" name="Content Placeholder 2"/>
          <p:cNvSpPr>
            <a:spLocks noGrp="1"/>
          </p:cNvSpPr>
          <p:nvPr>
            <p:ph idx="1"/>
          </p:nvPr>
        </p:nvSpPr>
        <p:spPr/>
        <p:txBody>
          <a:bodyPr>
            <a:normAutofit lnSpcReduction="10000"/>
          </a:bodyPr>
          <a:lstStyle/>
          <a:p>
            <a:pPr marL="0" indent="-514350">
              <a:buNone/>
            </a:pPr>
            <a:r>
              <a:rPr lang="en-US" dirty="0" smtClean="0"/>
              <a:t>The TLB hit rate provides a measure of successful TLB hits when seeking a virtual address. When a successful TLB hit occurs the virtual address is translated directly from the TLB. In contrast, when the page is not in the TLB one has to access the page table.</a:t>
            </a:r>
          </a:p>
          <a:p>
            <a:pPr marL="0" indent="-514350">
              <a:buNone/>
            </a:pPr>
            <a:r>
              <a:rPr lang="en-US" dirty="0" smtClean="0"/>
              <a:t>Let </a:t>
            </a:r>
            <a:r>
              <a:rPr lang="en-US" i="1" dirty="0" smtClean="0">
                <a:effectLst>
                  <a:outerShdw blurRad="38100" dist="38100" dir="2700000" algn="tl">
                    <a:srgbClr val="000000">
                      <a:alpha val="43137"/>
                    </a:srgbClr>
                  </a:outerShdw>
                </a:effectLst>
              </a:rPr>
              <a:t>p</a:t>
            </a:r>
            <a:r>
              <a:rPr lang="en-US" dirty="0" smtClean="0"/>
              <a:t> denote the TLB hit rate. We know that:</a:t>
            </a:r>
          </a:p>
          <a:p>
            <a:pPr marL="0" indent="-514350">
              <a:buNone/>
            </a:pPr>
            <a:r>
              <a:rPr lang="en-US" i="1" dirty="0" smtClean="0"/>
              <a:t>	p</a:t>
            </a:r>
            <a:r>
              <a:rPr lang="en-US" i="1" dirty="0" smtClean="0">
                <a:latin typeface="Calibri"/>
              </a:rPr>
              <a:t>∙10 + (1-p)</a:t>
            </a:r>
            <a:r>
              <a:rPr lang="en-US" i="1" dirty="0" smtClean="0"/>
              <a:t> ∙(10+100) = 30</a:t>
            </a:r>
            <a:endParaRPr lang="en-US" dirty="0" smtClean="0"/>
          </a:p>
          <a:p>
            <a:pPr marL="0" indent="-514350">
              <a:buNone/>
            </a:pPr>
            <a:r>
              <a:rPr lang="en-US" dirty="0" smtClean="0"/>
              <a:t>Thus, the TLB hit rate should be: </a:t>
            </a:r>
            <a:r>
              <a:rPr lang="en-US" i="1" dirty="0" smtClean="0"/>
              <a:t>p=0.8</a:t>
            </a:r>
            <a:r>
              <a:rPr lang="en-US" dirty="0" smtClean="0"/>
              <a:t> </a:t>
            </a:r>
            <a:endParaRPr lang="en-US" dirty="0"/>
          </a:p>
        </p:txBody>
      </p:sp>
      <p:sp>
        <p:nvSpPr>
          <p:cNvPr id="4" name="Slide Number Placeholder 3"/>
          <p:cNvSpPr>
            <a:spLocks noGrp="1"/>
          </p:cNvSpPr>
          <p:nvPr>
            <p:ph type="sldNum" sz="quarter" idx="12"/>
          </p:nvPr>
        </p:nvSpPr>
        <p:spPr/>
        <p:txBody>
          <a:bodyPr/>
          <a:lstStyle/>
          <a:p>
            <a:pPr>
              <a:defRPr/>
            </a:pPr>
            <a:fld id="{E9ACADB3-A78D-480D-8CD2-B1094E0E8132}" type="slidenum">
              <a:rPr lang="en-US" smtClean="0"/>
              <a:pPr>
                <a:defRPr/>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Question 5.3</a:t>
            </a:r>
            <a:endParaRPr lang="en-US" dirty="0"/>
          </a:p>
        </p:txBody>
      </p:sp>
      <p:sp>
        <p:nvSpPr>
          <p:cNvPr id="3" name="Content Placeholder 2"/>
          <p:cNvSpPr>
            <a:spLocks noGrp="1"/>
          </p:cNvSpPr>
          <p:nvPr>
            <p:ph idx="1"/>
          </p:nvPr>
        </p:nvSpPr>
        <p:spPr/>
        <p:txBody>
          <a:bodyPr>
            <a:normAutofit lnSpcReduction="10000"/>
          </a:bodyPr>
          <a:lstStyle/>
          <a:p>
            <a:pPr marL="0" indent="-514350">
              <a:buNone/>
            </a:pPr>
            <a:r>
              <a:rPr lang="en-US" dirty="0" smtClean="0"/>
              <a:t>Assume that the TLB includes the following entries: valid bit, modified bit, protection code, virtual address and frame number.</a:t>
            </a:r>
          </a:p>
          <a:p>
            <a:pPr marL="0" indent="-514350">
              <a:buFont typeface="+mj-lt"/>
              <a:buAutoNum type="arabicPeriod"/>
            </a:pPr>
            <a:r>
              <a:rPr lang="en-US" dirty="0" smtClean="0"/>
              <a:t>Can a </a:t>
            </a:r>
            <a:r>
              <a:rPr lang="en-US" i="1" dirty="0" smtClean="0">
                <a:effectLst>
                  <a:outerShdw blurRad="38100" dist="38100" dir="2700000" algn="tl">
                    <a:srgbClr val="000000">
                      <a:alpha val="43137"/>
                    </a:srgbClr>
                  </a:outerShdw>
                </a:effectLst>
              </a:rPr>
              <a:t>single CPU </a:t>
            </a:r>
            <a:r>
              <a:rPr lang="en-US" dirty="0" smtClean="0"/>
              <a:t>machine which supports multiple processes use a single such TLB without changing it? If it can, explain how this is done otherwise explain why it can’t be done.</a:t>
            </a:r>
          </a:p>
          <a:p>
            <a:pPr marL="0" indent="-514350">
              <a:buFont typeface="+mj-lt"/>
              <a:buAutoNum type="arabicPeriod"/>
            </a:pPr>
            <a:r>
              <a:rPr lang="en-US" dirty="0" smtClean="0"/>
              <a:t>Is the same also true for a </a:t>
            </a:r>
            <a:r>
              <a:rPr lang="en-US" i="1" dirty="0" smtClean="0">
                <a:effectLst>
                  <a:outerShdw blurRad="38100" dist="38100" dir="2700000" algn="tl">
                    <a:srgbClr val="000000">
                      <a:alpha val="43137"/>
                    </a:srgbClr>
                  </a:outerShdw>
                </a:effectLst>
              </a:rPr>
              <a:t>multi CPU</a:t>
            </a:r>
            <a:r>
              <a:rPr lang="en-US" dirty="0" smtClean="0"/>
              <a:t> machine? Explain.</a:t>
            </a:r>
          </a:p>
          <a:p>
            <a:pPr marL="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E9ACADB3-A78D-480D-8CD2-B1094E0E8132}" type="slidenum">
              <a:rPr lang="en-US" smtClean="0"/>
              <a:pPr>
                <a:defRPr/>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Question 5.3</a:t>
            </a:r>
            <a:endParaRPr lang="en-US" dirty="0"/>
          </a:p>
        </p:txBody>
      </p:sp>
      <p:sp>
        <p:nvSpPr>
          <p:cNvPr id="3" name="Content Placeholder 2"/>
          <p:cNvSpPr>
            <a:spLocks noGrp="1"/>
          </p:cNvSpPr>
          <p:nvPr>
            <p:ph idx="1"/>
          </p:nvPr>
        </p:nvSpPr>
        <p:spPr/>
        <p:txBody>
          <a:bodyPr>
            <a:normAutofit fontScale="85000" lnSpcReduction="10000"/>
          </a:bodyPr>
          <a:lstStyle/>
          <a:p>
            <a:pPr marL="0" indent="-514350">
              <a:buFont typeface="+mj-lt"/>
              <a:buAutoNum type="arabicPeriod"/>
            </a:pPr>
            <a:r>
              <a:rPr lang="en-US" dirty="0" smtClean="0"/>
              <a:t>A single CPU machine can use a single TLB (in fact this was the common setup in the days preceding the multi core CPUs). The important thing to remember is that whenever a new process is running the valid bits of all entries should be marked with a 0 (no frames in cache). </a:t>
            </a:r>
          </a:p>
          <a:p>
            <a:pPr marL="0" indent="-514350">
              <a:buFont typeface="+mj-lt"/>
              <a:buAutoNum type="arabicPeriod"/>
            </a:pPr>
            <a:r>
              <a:rPr lang="en-US" dirty="0" smtClean="0"/>
              <a:t>This is not true when there are multiple CPUs (or cores). When multiple processes are running both may require the same virtual address which should be translated to two distinct addresses. One means to overcome this problem is by introducing the PID of processes as another field in the TLB.</a:t>
            </a:r>
            <a:endParaRPr lang="en-US" dirty="0"/>
          </a:p>
        </p:txBody>
      </p:sp>
      <p:sp>
        <p:nvSpPr>
          <p:cNvPr id="4" name="Slide Number Placeholder 3"/>
          <p:cNvSpPr>
            <a:spLocks noGrp="1"/>
          </p:cNvSpPr>
          <p:nvPr>
            <p:ph type="sldNum" sz="quarter" idx="12"/>
          </p:nvPr>
        </p:nvSpPr>
        <p:spPr/>
        <p:txBody>
          <a:bodyPr/>
          <a:lstStyle/>
          <a:p>
            <a:pPr>
              <a:defRPr/>
            </a:pPr>
            <a:fld id="{E9ACADB3-A78D-480D-8CD2-B1094E0E8132}" type="slidenum">
              <a:rPr lang="en-US" smtClean="0"/>
              <a:pPr>
                <a:defRPr/>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Shared memory</a:t>
            </a:r>
            <a:endParaRPr lang="en-US" dirty="0"/>
          </a:p>
        </p:txBody>
      </p:sp>
      <p:sp>
        <p:nvSpPr>
          <p:cNvPr id="3" name="Content Placeholder 2"/>
          <p:cNvSpPr>
            <a:spLocks noGrp="1"/>
          </p:cNvSpPr>
          <p:nvPr>
            <p:ph idx="1"/>
          </p:nvPr>
        </p:nvSpPr>
        <p:spPr/>
        <p:txBody>
          <a:bodyPr>
            <a:normAutofit/>
          </a:bodyPr>
          <a:lstStyle/>
          <a:p>
            <a:pPr marL="0" indent="-514350"/>
            <a:r>
              <a:rPr lang="en-US" dirty="0" smtClean="0"/>
              <a:t>Linux permits processes to share memory</a:t>
            </a:r>
          </a:p>
          <a:p>
            <a:pPr marL="0" indent="-514350"/>
            <a:r>
              <a:rPr lang="en-US" dirty="0" smtClean="0"/>
              <a:t>This allows more complicated inter-process communication</a:t>
            </a:r>
          </a:p>
          <a:p>
            <a:pPr marL="0" indent="-514350"/>
            <a:r>
              <a:rPr lang="en-US" dirty="0" smtClean="0"/>
              <a:t>Shared memory is first allocated using the command </a:t>
            </a:r>
            <a:r>
              <a:rPr lang="en-US" u="sng" dirty="0" err="1" smtClean="0"/>
              <a:t>shmget</a:t>
            </a:r>
            <a:endParaRPr lang="en-US" i="1" dirty="0" smtClean="0"/>
          </a:p>
          <a:p>
            <a:pPr marL="0" indent="-514350"/>
            <a:r>
              <a:rPr lang="en-US" dirty="0" smtClean="0"/>
              <a:t>Following the allocation, processes request access to the shared memory using the command </a:t>
            </a:r>
            <a:r>
              <a:rPr lang="en-US" u="sng" dirty="0" err="1" smtClean="0"/>
              <a:t>shmat</a:t>
            </a:r>
            <a:endParaRPr lang="en-US" dirty="0" smtClean="0"/>
          </a:p>
        </p:txBody>
      </p:sp>
      <p:sp>
        <p:nvSpPr>
          <p:cNvPr id="4" name="Slide Number Placeholder 3"/>
          <p:cNvSpPr>
            <a:spLocks noGrp="1"/>
          </p:cNvSpPr>
          <p:nvPr>
            <p:ph type="sldNum" sz="quarter" idx="12"/>
          </p:nvPr>
        </p:nvSpPr>
        <p:spPr/>
        <p:txBody>
          <a:bodyPr/>
          <a:lstStyle/>
          <a:p>
            <a:pPr>
              <a:defRPr/>
            </a:pPr>
            <a:fld id="{E9ACADB3-A78D-480D-8CD2-B1094E0E8132}" type="slidenum">
              <a:rPr lang="en-US" smtClean="0"/>
              <a:pPr>
                <a:defRPr/>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Shared memory - Allocation</a:t>
            </a:r>
            <a:endParaRPr lang="en-US" dirty="0"/>
          </a:p>
        </p:txBody>
      </p:sp>
      <p:sp>
        <p:nvSpPr>
          <p:cNvPr id="3" name="Content Placeholder 2"/>
          <p:cNvSpPr>
            <a:spLocks noGrp="1"/>
          </p:cNvSpPr>
          <p:nvPr>
            <p:ph idx="1"/>
          </p:nvPr>
        </p:nvSpPr>
        <p:spPr>
          <a:xfrm>
            <a:off x="457200" y="1285860"/>
            <a:ext cx="8229600" cy="5357850"/>
          </a:xfrm>
        </p:spPr>
        <p:txBody>
          <a:bodyPr>
            <a:noAutofit/>
          </a:bodyPr>
          <a:lstStyle/>
          <a:p>
            <a:pPr marL="0" indent="-514350">
              <a:buNone/>
            </a:pPr>
            <a:r>
              <a:rPr lang="en-US" sz="1600" dirty="0" smtClean="0"/>
              <a:t>#include &lt;sys/</a:t>
            </a:r>
            <a:r>
              <a:rPr lang="en-US" sz="1600" dirty="0" err="1" smtClean="0"/>
              <a:t>types.h</a:t>
            </a:r>
            <a:r>
              <a:rPr lang="en-US" sz="1600" dirty="0" smtClean="0"/>
              <a:t>&gt;</a:t>
            </a:r>
          </a:p>
          <a:p>
            <a:pPr marL="0" indent="-514350">
              <a:buNone/>
            </a:pPr>
            <a:r>
              <a:rPr lang="en-US" sz="1600" dirty="0" smtClean="0"/>
              <a:t>#include &lt;sys/</a:t>
            </a:r>
            <a:r>
              <a:rPr lang="en-US" sz="1600" dirty="0" err="1" smtClean="0"/>
              <a:t>ipc.h</a:t>
            </a:r>
            <a:r>
              <a:rPr lang="en-US" sz="1600" dirty="0" smtClean="0"/>
              <a:t>&gt; </a:t>
            </a:r>
          </a:p>
          <a:p>
            <a:pPr marL="0" indent="-514350">
              <a:buNone/>
            </a:pPr>
            <a:r>
              <a:rPr lang="en-US" sz="1600" dirty="0" smtClean="0"/>
              <a:t>#include &lt;sys/</a:t>
            </a:r>
            <a:r>
              <a:rPr lang="en-US" sz="1600" dirty="0" err="1" smtClean="0"/>
              <a:t>shm.h</a:t>
            </a:r>
            <a:r>
              <a:rPr lang="en-US" sz="1600" dirty="0" smtClean="0"/>
              <a:t>&gt; </a:t>
            </a:r>
          </a:p>
          <a:p>
            <a:pPr marL="0" indent="-514350">
              <a:buNone/>
            </a:pPr>
            <a:r>
              <a:rPr lang="en-US" sz="1600" dirty="0" smtClean="0"/>
              <a:t>... </a:t>
            </a:r>
          </a:p>
          <a:p>
            <a:pPr marL="0" indent="-514350">
              <a:buNone/>
            </a:pPr>
            <a:r>
              <a:rPr lang="en-US" sz="1600" dirty="0" err="1" smtClean="0">
                <a:solidFill>
                  <a:schemeClr val="accent4"/>
                </a:solidFill>
              </a:rPr>
              <a:t>key_t</a:t>
            </a:r>
            <a:r>
              <a:rPr lang="en-US" sz="1600" dirty="0" smtClean="0"/>
              <a:t> key; </a:t>
            </a:r>
            <a:r>
              <a:rPr lang="en-US" sz="1600" dirty="0" smtClean="0">
                <a:solidFill>
                  <a:srgbClr val="00B050"/>
                </a:solidFill>
              </a:rPr>
              <a:t>/*  */ </a:t>
            </a:r>
          </a:p>
          <a:p>
            <a:pPr marL="0" indent="-514350">
              <a:buNone/>
            </a:pPr>
            <a:r>
              <a:rPr lang="en-US" sz="1600" dirty="0" err="1" smtClean="0">
                <a:solidFill>
                  <a:schemeClr val="accent4"/>
                </a:solidFill>
              </a:rPr>
              <a:t>int</a:t>
            </a:r>
            <a:r>
              <a:rPr lang="en-US" sz="1600" dirty="0" smtClean="0"/>
              <a:t> </a:t>
            </a:r>
            <a:r>
              <a:rPr lang="en-US" sz="1600" dirty="0" err="1" smtClean="0"/>
              <a:t>shmflg</a:t>
            </a:r>
            <a:r>
              <a:rPr lang="en-US" sz="1600" dirty="0" smtClean="0"/>
              <a:t>;</a:t>
            </a:r>
            <a:r>
              <a:rPr lang="en-US" sz="1600" dirty="0" smtClean="0">
                <a:solidFill>
                  <a:srgbClr val="00B050"/>
                </a:solidFill>
              </a:rPr>
              <a:t> /* flags passed to </a:t>
            </a:r>
            <a:r>
              <a:rPr lang="en-US" sz="1600" dirty="0" err="1" smtClean="0">
                <a:solidFill>
                  <a:srgbClr val="00B050"/>
                </a:solidFill>
              </a:rPr>
              <a:t>shmget</a:t>
            </a:r>
            <a:r>
              <a:rPr lang="en-US" sz="1600" dirty="0" smtClean="0">
                <a:solidFill>
                  <a:srgbClr val="00B050"/>
                </a:solidFill>
              </a:rPr>
              <a:t>() */ </a:t>
            </a:r>
          </a:p>
          <a:p>
            <a:pPr marL="0" indent="-514350">
              <a:buNone/>
            </a:pPr>
            <a:r>
              <a:rPr lang="en-US" sz="1600" dirty="0" err="1" smtClean="0">
                <a:solidFill>
                  <a:schemeClr val="accent4"/>
                </a:solidFill>
              </a:rPr>
              <a:t>int</a:t>
            </a:r>
            <a:r>
              <a:rPr lang="en-US" sz="1600" dirty="0" smtClean="0"/>
              <a:t> </a:t>
            </a:r>
            <a:r>
              <a:rPr lang="en-US" sz="1600" dirty="0" err="1" smtClean="0"/>
              <a:t>shmid</a:t>
            </a:r>
            <a:r>
              <a:rPr lang="en-US" sz="1600" dirty="0" smtClean="0"/>
              <a:t>;</a:t>
            </a:r>
            <a:r>
              <a:rPr lang="en-US" sz="1600" dirty="0" smtClean="0">
                <a:solidFill>
                  <a:srgbClr val="00B050"/>
                </a:solidFill>
              </a:rPr>
              <a:t> /* id of allocated memory */ </a:t>
            </a:r>
          </a:p>
          <a:p>
            <a:pPr marL="0" indent="-514350">
              <a:buNone/>
            </a:pPr>
            <a:r>
              <a:rPr lang="en-US" sz="1600" dirty="0" err="1" smtClean="0">
                <a:solidFill>
                  <a:schemeClr val="accent4"/>
                </a:solidFill>
              </a:rPr>
              <a:t>int</a:t>
            </a:r>
            <a:r>
              <a:rPr lang="en-US" sz="1600" dirty="0" smtClean="0"/>
              <a:t> size; </a:t>
            </a:r>
            <a:r>
              <a:rPr lang="en-US" sz="1600" dirty="0" smtClean="0">
                <a:solidFill>
                  <a:srgbClr val="00B050"/>
                </a:solidFill>
              </a:rPr>
              <a:t>/* number of bytes to </a:t>
            </a:r>
            <a:r>
              <a:rPr lang="en-US" sz="1600" dirty="0" err="1" smtClean="0">
                <a:solidFill>
                  <a:srgbClr val="00B050"/>
                </a:solidFill>
              </a:rPr>
              <a:t>to</a:t>
            </a:r>
            <a:r>
              <a:rPr lang="en-US" sz="1600" dirty="0" smtClean="0">
                <a:solidFill>
                  <a:srgbClr val="00B050"/>
                </a:solidFill>
              </a:rPr>
              <a:t> assign */ </a:t>
            </a:r>
          </a:p>
          <a:p>
            <a:pPr marL="0" indent="-514350">
              <a:buNone/>
            </a:pPr>
            <a:r>
              <a:rPr lang="en-US" sz="1600" dirty="0" smtClean="0"/>
              <a:t>... </a:t>
            </a:r>
          </a:p>
          <a:p>
            <a:pPr marL="0" indent="-514350">
              <a:buNone/>
            </a:pPr>
            <a:r>
              <a:rPr lang="en-US" sz="1600" dirty="0" smtClean="0"/>
              <a:t>key = ... </a:t>
            </a:r>
          </a:p>
          <a:p>
            <a:pPr marL="0" indent="-514350">
              <a:buNone/>
            </a:pPr>
            <a:r>
              <a:rPr lang="en-US" sz="1600" dirty="0" smtClean="0"/>
              <a:t>size = ...</a:t>
            </a:r>
          </a:p>
          <a:p>
            <a:pPr marL="0" indent="-514350">
              <a:buNone/>
            </a:pPr>
            <a:r>
              <a:rPr lang="en-US" sz="1600" dirty="0" err="1" smtClean="0"/>
              <a:t>shmflg</a:t>
            </a:r>
            <a:r>
              <a:rPr lang="en-US" sz="1600" dirty="0" smtClean="0"/>
              <a:t> = ... </a:t>
            </a:r>
          </a:p>
          <a:p>
            <a:pPr marL="0" indent="-514350">
              <a:buNone/>
            </a:pPr>
            <a:r>
              <a:rPr lang="en-US" sz="1600" dirty="0" smtClean="0"/>
              <a:t>if ((</a:t>
            </a:r>
            <a:r>
              <a:rPr lang="en-US" sz="1600" dirty="0" err="1" smtClean="0"/>
              <a:t>shmid</a:t>
            </a:r>
            <a:r>
              <a:rPr lang="en-US" sz="1600" dirty="0" smtClean="0"/>
              <a:t> = </a:t>
            </a:r>
            <a:r>
              <a:rPr lang="en-US" sz="1600" dirty="0" err="1" smtClean="0"/>
              <a:t>shmget</a:t>
            </a:r>
            <a:r>
              <a:rPr lang="en-US" sz="1600" dirty="0" smtClean="0"/>
              <a:t> (key, size, </a:t>
            </a:r>
            <a:r>
              <a:rPr lang="en-US" sz="1600" dirty="0" err="1" smtClean="0"/>
              <a:t>shmflg</a:t>
            </a:r>
            <a:r>
              <a:rPr lang="en-US" sz="1600" dirty="0" smtClean="0"/>
              <a:t>)) == -1) {</a:t>
            </a:r>
          </a:p>
          <a:p>
            <a:pPr marL="0" indent="-514350">
              <a:buNone/>
            </a:pPr>
            <a:r>
              <a:rPr lang="en-US" sz="1600" dirty="0" smtClean="0"/>
              <a:t>   </a:t>
            </a:r>
            <a:r>
              <a:rPr lang="en-US" sz="1600" dirty="0" err="1" smtClean="0"/>
              <a:t>perror</a:t>
            </a:r>
            <a:r>
              <a:rPr lang="en-US" sz="1600" dirty="0" smtClean="0"/>
              <a:t>("</a:t>
            </a:r>
            <a:r>
              <a:rPr lang="en-US" sz="1600" dirty="0" err="1" smtClean="0"/>
              <a:t>shmget</a:t>
            </a:r>
            <a:r>
              <a:rPr lang="en-US" sz="1600" dirty="0" smtClean="0"/>
              <a:t>: </a:t>
            </a:r>
            <a:r>
              <a:rPr lang="en-US" sz="1600" dirty="0" err="1" smtClean="0"/>
              <a:t>shmget</a:t>
            </a:r>
            <a:r>
              <a:rPr lang="en-US" sz="1600" dirty="0" smtClean="0"/>
              <a:t> failed"); </a:t>
            </a:r>
          </a:p>
          <a:p>
            <a:pPr marL="0" indent="-514350">
              <a:buNone/>
            </a:pPr>
            <a:r>
              <a:rPr lang="en-US" sz="1600" dirty="0" smtClean="0"/>
              <a:t>   exit(1);</a:t>
            </a:r>
          </a:p>
          <a:p>
            <a:pPr marL="0" indent="-514350">
              <a:buNone/>
            </a:pPr>
            <a:r>
              <a:rPr lang="en-US" sz="1600" dirty="0" smtClean="0"/>
              <a:t>  }</a:t>
            </a:r>
          </a:p>
          <a:p>
            <a:pPr marL="0" indent="-514350">
              <a:buNone/>
            </a:pPr>
            <a:r>
              <a:rPr lang="en-US" sz="1600" dirty="0" smtClean="0"/>
              <a:t>...</a:t>
            </a:r>
          </a:p>
        </p:txBody>
      </p:sp>
      <p:sp>
        <p:nvSpPr>
          <p:cNvPr id="4" name="Slide Number Placeholder 3"/>
          <p:cNvSpPr>
            <a:spLocks noGrp="1"/>
          </p:cNvSpPr>
          <p:nvPr>
            <p:ph type="sldNum" sz="quarter" idx="12"/>
          </p:nvPr>
        </p:nvSpPr>
        <p:spPr/>
        <p:txBody>
          <a:bodyPr/>
          <a:lstStyle/>
          <a:p>
            <a:pPr>
              <a:defRPr/>
            </a:pPr>
            <a:fld id="{E9ACADB3-A78D-480D-8CD2-B1094E0E8132}" type="slidenum">
              <a:rPr lang="en-US" smtClean="0"/>
              <a:pPr>
                <a:defRPr/>
              </a:pPr>
              <a:t>26</a:t>
            </a:fld>
            <a:endParaRPr lang="en-US" dirty="0"/>
          </a:p>
        </p:txBody>
      </p:sp>
      <p:sp>
        <p:nvSpPr>
          <p:cNvPr id="7" name="TextBox 6"/>
          <p:cNvSpPr txBox="1"/>
          <p:nvPr/>
        </p:nvSpPr>
        <p:spPr>
          <a:xfrm>
            <a:off x="0" y="6417254"/>
            <a:ext cx="9144000" cy="369332"/>
          </a:xfrm>
          <a:prstGeom prst="rect">
            <a:avLst/>
          </a:prstGeom>
          <a:noFill/>
        </p:spPr>
        <p:txBody>
          <a:bodyPr wrap="square" rtlCol="1">
            <a:spAutoFit/>
          </a:bodyPr>
          <a:lstStyle/>
          <a:p>
            <a:pPr algn="r"/>
            <a:r>
              <a:rPr lang="en-US" dirty="0" smtClean="0"/>
              <a:t>Code taken from: </a:t>
            </a:r>
            <a:r>
              <a:rPr lang="en-US" dirty="0" smtClean="0">
                <a:hlinkClick r:id="rId3"/>
              </a:rPr>
              <a:t>http://www.cs.cf.ac.uk/Dave/C/node27.html</a:t>
            </a:r>
            <a:endParaRPr 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Shared memory example: Server</a:t>
            </a:r>
            <a:endParaRPr lang="en-US" dirty="0"/>
          </a:p>
        </p:txBody>
      </p:sp>
      <p:sp>
        <p:nvSpPr>
          <p:cNvPr id="3" name="Content Placeholder 2"/>
          <p:cNvSpPr>
            <a:spLocks noGrp="1"/>
          </p:cNvSpPr>
          <p:nvPr>
            <p:ph idx="1"/>
          </p:nvPr>
        </p:nvSpPr>
        <p:spPr>
          <a:xfrm>
            <a:off x="457200" y="1285860"/>
            <a:ext cx="8229600" cy="5357850"/>
          </a:xfrm>
        </p:spPr>
        <p:txBody>
          <a:bodyPr>
            <a:noAutofit/>
          </a:bodyPr>
          <a:lstStyle/>
          <a:p>
            <a:pPr marL="0" indent="-514350">
              <a:buNone/>
            </a:pPr>
            <a:r>
              <a:rPr lang="en-US" sz="1600" dirty="0" smtClean="0"/>
              <a:t>    key = 5678; </a:t>
            </a:r>
            <a:r>
              <a:rPr lang="en-US" sz="1600" dirty="0" smtClean="0">
                <a:solidFill>
                  <a:srgbClr val="00B050"/>
                </a:solidFill>
              </a:rPr>
              <a:t>// We'll name our shared memory segment "5678".</a:t>
            </a:r>
          </a:p>
          <a:p>
            <a:pPr marL="0" indent="-514350">
              <a:buNone/>
            </a:pPr>
            <a:r>
              <a:rPr lang="en-US" sz="1600" dirty="0" smtClean="0">
                <a:solidFill>
                  <a:srgbClr val="00B050"/>
                </a:solidFill>
              </a:rPr>
              <a:t>    // Create the segment.</a:t>
            </a:r>
          </a:p>
          <a:p>
            <a:pPr marL="0" indent="-514350">
              <a:buNone/>
            </a:pPr>
            <a:r>
              <a:rPr lang="en-US" sz="1600" dirty="0" smtClean="0"/>
              <a:t>    if ((</a:t>
            </a:r>
            <a:r>
              <a:rPr lang="en-US" sz="1600" dirty="0" err="1" smtClean="0"/>
              <a:t>shmid</a:t>
            </a:r>
            <a:r>
              <a:rPr lang="en-US" sz="1600" dirty="0" smtClean="0"/>
              <a:t> = </a:t>
            </a:r>
            <a:r>
              <a:rPr lang="en-US" sz="1600" dirty="0" err="1" smtClean="0"/>
              <a:t>shmget</a:t>
            </a:r>
            <a:r>
              <a:rPr lang="en-US" sz="1600" dirty="0" smtClean="0"/>
              <a:t>(key, SHMSZ, IPC_CREAT | 0666)) &lt; 0) {</a:t>
            </a:r>
          </a:p>
          <a:p>
            <a:pPr marL="0" indent="-514350">
              <a:buNone/>
            </a:pPr>
            <a:r>
              <a:rPr lang="en-US" sz="1600" dirty="0" smtClean="0"/>
              <a:t>        </a:t>
            </a:r>
            <a:r>
              <a:rPr lang="en-US" sz="1600" dirty="0" err="1" smtClean="0"/>
              <a:t>perror</a:t>
            </a:r>
            <a:r>
              <a:rPr lang="en-US" sz="1600" dirty="0" smtClean="0"/>
              <a:t>("</a:t>
            </a:r>
            <a:r>
              <a:rPr lang="en-US" sz="1600" dirty="0" err="1" smtClean="0"/>
              <a:t>shmget</a:t>
            </a:r>
            <a:r>
              <a:rPr lang="en-US" sz="1600" dirty="0" smtClean="0"/>
              <a:t>"); }</a:t>
            </a:r>
          </a:p>
          <a:p>
            <a:pPr marL="0" indent="-514350">
              <a:buNone/>
            </a:pPr>
            <a:r>
              <a:rPr lang="en-US" sz="1600" dirty="0" smtClean="0">
                <a:solidFill>
                  <a:srgbClr val="00B050"/>
                </a:solidFill>
              </a:rPr>
              <a:t>    // Now we attach the segment to our data space.</a:t>
            </a:r>
          </a:p>
          <a:p>
            <a:pPr marL="0" indent="-514350">
              <a:buNone/>
            </a:pPr>
            <a:r>
              <a:rPr lang="en-US" sz="1600" dirty="0" smtClean="0"/>
              <a:t>    if ((</a:t>
            </a:r>
            <a:r>
              <a:rPr lang="en-US" sz="1600" dirty="0" err="1" smtClean="0"/>
              <a:t>shm</a:t>
            </a:r>
            <a:r>
              <a:rPr lang="en-US" sz="1600" dirty="0" smtClean="0"/>
              <a:t> = </a:t>
            </a:r>
            <a:r>
              <a:rPr lang="en-US" sz="1600" dirty="0" err="1" smtClean="0"/>
              <a:t>shmat</a:t>
            </a:r>
            <a:r>
              <a:rPr lang="en-US" sz="1600" dirty="0" smtClean="0"/>
              <a:t>(</a:t>
            </a:r>
            <a:r>
              <a:rPr lang="en-US" sz="1600" dirty="0" err="1" smtClean="0"/>
              <a:t>shmid</a:t>
            </a:r>
            <a:r>
              <a:rPr lang="en-US" sz="1600" dirty="0" smtClean="0"/>
              <a:t>, NULL, 0)) == (char *) -1) {</a:t>
            </a:r>
          </a:p>
          <a:p>
            <a:pPr marL="0" indent="-514350">
              <a:buNone/>
            </a:pPr>
            <a:r>
              <a:rPr lang="en-US" sz="1600" dirty="0" smtClean="0"/>
              <a:t>        </a:t>
            </a:r>
            <a:r>
              <a:rPr lang="en-US" sz="1600" dirty="0" err="1" smtClean="0"/>
              <a:t>perror</a:t>
            </a:r>
            <a:r>
              <a:rPr lang="en-US" sz="1600" dirty="0" smtClean="0"/>
              <a:t>("</a:t>
            </a:r>
            <a:r>
              <a:rPr lang="en-US" sz="1600" dirty="0" err="1" smtClean="0"/>
              <a:t>shmat</a:t>
            </a:r>
            <a:r>
              <a:rPr lang="en-US" sz="1600" dirty="0" smtClean="0"/>
              <a:t>");</a:t>
            </a:r>
          </a:p>
          <a:p>
            <a:pPr marL="0" indent="-514350">
              <a:buNone/>
            </a:pPr>
            <a:r>
              <a:rPr lang="en-US" sz="1600" dirty="0" smtClean="0"/>
              <a:t>   }</a:t>
            </a:r>
          </a:p>
          <a:p>
            <a:pPr marL="0" indent="-514350">
              <a:buNone/>
            </a:pPr>
            <a:endParaRPr lang="en-US" sz="1600" dirty="0" smtClean="0"/>
          </a:p>
          <a:p>
            <a:pPr marL="0" indent="-514350">
              <a:buNone/>
            </a:pPr>
            <a:r>
              <a:rPr lang="en-US" sz="1600" dirty="0" smtClean="0">
                <a:solidFill>
                  <a:srgbClr val="00B050"/>
                </a:solidFill>
              </a:rPr>
              <a:t>    // Put some things into the memory for the other process to read.</a:t>
            </a:r>
          </a:p>
          <a:p>
            <a:pPr marL="0" indent="-514350">
              <a:buNone/>
            </a:pPr>
            <a:r>
              <a:rPr lang="en-US" sz="1600" dirty="0" smtClean="0"/>
              <a:t>    s = </a:t>
            </a:r>
            <a:r>
              <a:rPr lang="en-US" sz="1600" dirty="0" err="1" smtClean="0"/>
              <a:t>shm</a:t>
            </a:r>
            <a:r>
              <a:rPr lang="en-US" sz="1600" dirty="0" smtClean="0"/>
              <a:t>;</a:t>
            </a:r>
          </a:p>
          <a:p>
            <a:pPr marL="0" indent="-514350">
              <a:buNone/>
            </a:pPr>
            <a:r>
              <a:rPr lang="en-US" sz="1600" dirty="0" smtClean="0"/>
              <a:t>    for (c = 'a'; c &lt;= 'z'; </a:t>
            </a:r>
            <a:r>
              <a:rPr lang="en-US" sz="1600" dirty="0" err="1" smtClean="0"/>
              <a:t>c++</a:t>
            </a:r>
            <a:r>
              <a:rPr lang="en-US" sz="1600" dirty="0" smtClean="0"/>
              <a:t>)</a:t>
            </a:r>
          </a:p>
          <a:p>
            <a:pPr marL="0" indent="-514350">
              <a:buNone/>
            </a:pPr>
            <a:r>
              <a:rPr lang="en-US" sz="1600" dirty="0" smtClean="0"/>
              <a:t>        *s++ = c;</a:t>
            </a:r>
          </a:p>
          <a:p>
            <a:pPr marL="0" indent="-514350">
              <a:buNone/>
            </a:pPr>
            <a:r>
              <a:rPr lang="en-US" sz="1600" dirty="0" smtClean="0"/>
              <a:t>    *s = NULL;</a:t>
            </a:r>
          </a:p>
          <a:p>
            <a:pPr marL="0" indent="-514350">
              <a:buNone/>
            </a:pPr>
            <a:endParaRPr lang="en-US" sz="1600" dirty="0" smtClean="0">
              <a:solidFill>
                <a:srgbClr val="00B050"/>
              </a:solidFill>
            </a:endParaRPr>
          </a:p>
          <a:p>
            <a:pPr marL="0" indent="-514350">
              <a:buNone/>
            </a:pPr>
            <a:r>
              <a:rPr lang="en-US" sz="1600" dirty="0" smtClean="0">
                <a:solidFill>
                  <a:srgbClr val="00B050"/>
                </a:solidFill>
              </a:rPr>
              <a:t>    // wait for the other process to change the first char</a:t>
            </a:r>
          </a:p>
          <a:p>
            <a:pPr marL="0" indent="-514350">
              <a:buNone/>
            </a:pPr>
            <a:r>
              <a:rPr lang="en-US" sz="1600" dirty="0" smtClean="0"/>
              <a:t>    while (*</a:t>
            </a:r>
            <a:r>
              <a:rPr lang="en-US" sz="1600" dirty="0" err="1" smtClean="0"/>
              <a:t>shm</a:t>
            </a:r>
            <a:r>
              <a:rPr lang="en-US" sz="1600" dirty="0" smtClean="0"/>
              <a:t> != '*')</a:t>
            </a:r>
          </a:p>
          <a:p>
            <a:pPr marL="0" indent="-514350">
              <a:buNone/>
            </a:pPr>
            <a:r>
              <a:rPr lang="en-US" sz="1600" dirty="0" smtClean="0"/>
              <a:t>        sleep(1);</a:t>
            </a:r>
          </a:p>
        </p:txBody>
      </p:sp>
      <p:sp>
        <p:nvSpPr>
          <p:cNvPr id="4" name="Slide Number Placeholder 3"/>
          <p:cNvSpPr>
            <a:spLocks noGrp="1"/>
          </p:cNvSpPr>
          <p:nvPr>
            <p:ph type="sldNum" sz="quarter" idx="12"/>
          </p:nvPr>
        </p:nvSpPr>
        <p:spPr/>
        <p:txBody>
          <a:bodyPr/>
          <a:lstStyle/>
          <a:p>
            <a:pPr>
              <a:defRPr/>
            </a:pPr>
            <a:fld id="{E9ACADB3-A78D-480D-8CD2-B1094E0E8132}" type="slidenum">
              <a:rPr lang="en-US" smtClean="0"/>
              <a:pPr>
                <a:defRPr/>
              </a:pPr>
              <a:t>27</a:t>
            </a:fld>
            <a:endParaRPr lang="en-US" dirty="0"/>
          </a:p>
        </p:txBody>
      </p:sp>
      <p:sp>
        <p:nvSpPr>
          <p:cNvPr id="5" name="TextBox 4"/>
          <p:cNvSpPr txBox="1"/>
          <p:nvPr/>
        </p:nvSpPr>
        <p:spPr>
          <a:xfrm>
            <a:off x="0" y="6417254"/>
            <a:ext cx="9144000" cy="369332"/>
          </a:xfrm>
          <a:prstGeom prst="rect">
            <a:avLst/>
          </a:prstGeom>
          <a:noFill/>
        </p:spPr>
        <p:txBody>
          <a:bodyPr wrap="square" rtlCol="1">
            <a:spAutoFit/>
          </a:bodyPr>
          <a:lstStyle/>
          <a:p>
            <a:pPr algn="r"/>
            <a:r>
              <a:rPr lang="en-US" dirty="0" smtClean="0"/>
              <a:t>Code taken from: </a:t>
            </a:r>
            <a:r>
              <a:rPr lang="en-US" dirty="0" smtClean="0">
                <a:hlinkClick r:id="rId3"/>
              </a:rPr>
              <a:t>http://www.cs.cf.ac.uk/Dave/C/node27.html</a:t>
            </a:r>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Shared memory example: Client</a:t>
            </a:r>
            <a:endParaRPr lang="en-US" dirty="0"/>
          </a:p>
        </p:txBody>
      </p:sp>
      <p:sp>
        <p:nvSpPr>
          <p:cNvPr id="3" name="Content Placeholder 2"/>
          <p:cNvSpPr>
            <a:spLocks noGrp="1"/>
          </p:cNvSpPr>
          <p:nvPr>
            <p:ph idx="1"/>
          </p:nvPr>
        </p:nvSpPr>
        <p:spPr>
          <a:xfrm>
            <a:off x="457200" y="1285860"/>
            <a:ext cx="8229600" cy="5357850"/>
          </a:xfrm>
        </p:spPr>
        <p:txBody>
          <a:bodyPr>
            <a:noAutofit/>
          </a:bodyPr>
          <a:lstStyle/>
          <a:p>
            <a:pPr marL="0" indent="-514350">
              <a:buNone/>
            </a:pPr>
            <a:r>
              <a:rPr lang="en-US" sz="1600" dirty="0" smtClean="0"/>
              <a:t>   key = 5678; </a:t>
            </a:r>
            <a:r>
              <a:rPr lang="en-US" sz="1600" dirty="0" smtClean="0">
                <a:solidFill>
                  <a:srgbClr val="00B050"/>
                </a:solidFill>
              </a:rPr>
              <a:t>// We named the shared memory segment "5678“</a:t>
            </a:r>
          </a:p>
          <a:p>
            <a:pPr marL="0" indent="-514350">
              <a:buNone/>
            </a:pPr>
            <a:endParaRPr lang="en-US" sz="1600" dirty="0" smtClean="0"/>
          </a:p>
          <a:p>
            <a:pPr marL="0" indent="-514350">
              <a:buNone/>
            </a:pPr>
            <a:r>
              <a:rPr lang="en-US" sz="1600" dirty="0" smtClean="0">
                <a:solidFill>
                  <a:srgbClr val="00B050"/>
                </a:solidFill>
              </a:rPr>
              <a:t>    // Locate the segment</a:t>
            </a:r>
          </a:p>
          <a:p>
            <a:pPr marL="0" indent="-514350">
              <a:buNone/>
            </a:pPr>
            <a:r>
              <a:rPr lang="en-US" sz="1600" dirty="0" smtClean="0"/>
              <a:t>    if ((</a:t>
            </a:r>
            <a:r>
              <a:rPr lang="en-US" sz="1600" dirty="0" err="1" smtClean="0"/>
              <a:t>shmid</a:t>
            </a:r>
            <a:r>
              <a:rPr lang="en-US" sz="1600" dirty="0" smtClean="0"/>
              <a:t> = </a:t>
            </a:r>
            <a:r>
              <a:rPr lang="en-US" sz="1600" dirty="0" err="1" smtClean="0"/>
              <a:t>shmget</a:t>
            </a:r>
            <a:r>
              <a:rPr lang="en-US" sz="1600" dirty="0" smtClean="0"/>
              <a:t>(key, 27, 0666)) &lt; 0) {</a:t>
            </a:r>
          </a:p>
          <a:p>
            <a:pPr marL="0" indent="-514350">
              <a:buNone/>
            </a:pPr>
            <a:r>
              <a:rPr lang="en-US" sz="1600" dirty="0" smtClean="0"/>
              <a:t>        </a:t>
            </a:r>
            <a:r>
              <a:rPr lang="en-US" sz="1600" dirty="0" err="1" smtClean="0"/>
              <a:t>perror</a:t>
            </a:r>
            <a:r>
              <a:rPr lang="en-US" sz="1600" dirty="0" smtClean="0"/>
              <a:t>("</a:t>
            </a:r>
            <a:r>
              <a:rPr lang="en-US" sz="1600" dirty="0" err="1" smtClean="0"/>
              <a:t>shmget</a:t>
            </a:r>
            <a:r>
              <a:rPr lang="en-US" sz="1600" dirty="0" smtClean="0"/>
              <a:t>");</a:t>
            </a:r>
          </a:p>
          <a:p>
            <a:pPr marL="0" indent="-514350">
              <a:buNone/>
            </a:pPr>
            <a:r>
              <a:rPr lang="en-US" sz="1600" dirty="0" smtClean="0"/>
              <a:t>}</a:t>
            </a:r>
          </a:p>
          <a:p>
            <a:pPr marL="0" indent="-514350">
              <a:buNone/>
            </a:pPr>
            <a:r>
              <a:rPr lang="en-US" sz="1600" dirty="0" smtClean="0">
                <a:solidFill>
                  <a:srgbClr val="00B050"/>
                </a:solidFill>
              </a:rPr>
              <a:t>    // Attach the segment to out data space</a:t>
            </a:r>
          </a:p>
          <a:p>
            <a:pPr marL="0" indent="-514350">
              <a:buNone/>
            </a:pPr>
            <a:r>
              <a:rPr lang="en-US" sz="1600" dirty="0" smtClean="0"/>
              <a:t>    if ((</a:t>
            </a:r>
            <a:r>
              <a:rPr lang="en-US" sz="1600" dirty="0" err="1" smtClean="0"/>
              <a:t>shm</a:t>
            </a:r>
            <a:r>
              <a:rPr lang="en-US" sz="1600" dirty="0" smtClean="0"/>
              <a:t> = </a:t>
            </a:r>
            <a:r>
              <a:rPr lang="en-US" sz="1600" dirty="0" err="1" smtClean="0"/>
              <a:t>shmat</a:t>
            </a:r>
            <a:r>
              <a:rPr lang="en-US" sz="1600" dirty="0" smtClean="0"/>
              <a:t>(</a:t>
            </a:r>
            <a:r>
              <a:rPr lang="en-US" sz="1600" dirty="0" err="1" smtClean="0"/>
              <a:t>shmid</a:t>
            </a:r>
            <a:r>
              <a:rPr lang="en-US" sz="1600" dirty="0" smtClean="0"/>
              <a:t>, NULL, 0)) == (char *) -1) {</a:t>
            </a:r>
          </a:p>
          <a:p>
            <a:pPr marL="0" indent="-514350">
              <a:buNone/>
            </a:pPr>
            <a:r>
              <a:rPr lang="en-US" sz="1600" dirty="0" smtClean="0"/>
              <a:t>        </a:t>
            </a:r>
            <a:r>
              <a:rPr lang="en-US" sz="1600" dirty="0" err="1" smtClean="0"/>
              <a:t>perror</a:t>
            </a:r>
            <a:r>
              <a:rPr lang="en-US" sz="1600" dirty="0" smtClean="0"/>
              <a:t>("</a:t>
            </a:r>
            <a:r>
              <a:rPr lang="en-US" sz="1600" dirty="0" err="1" smtClean="0"/>
              <a:t>shmat</a:t>
            </a:r>
            <a:r>
              <a:rPr lang="en-US" sz="1600" dirty="0" smtClean="0"/>
              <a:t>");</a:t>
            </a:r>
          </a:p>
          <a:p>
            <a:pPr marL="0" indent="-514350">
              <a:buNone/>
            </a:pPr>
            <a:r>
              <a:rPr lang="en-US" sz="1600" dirty="0" smtClean="0"/>
              <a:t>}</a:t>
            </a:r>
          </a:p>
          <a:p>
            <a:pPr marL="0" indent="-514350">
              <a:buNone/>
            </a:pPr>
            <a:endParaRPr lang="en-US" sz="1600" dirty="0" smtClean="0"/>
          </a:p>
          <a:p>
            <a:pPr marL="0" indent="-514350">
              <a:buNone/>
            </a:pPr>
            <a:r>
              <a:rPr lang="en-US" sz="1600" dirty="0" smtClean="0">
                <a:solidFill>
                  <a:srgbClr val="00B050"/>
                </a:solidFill>
              </a:rPr>
              <a:t>    // Read the string written by the server</a:t>
            </a:r>
          </a:p>
          <a:p>
            <a:pPr marL="0" indent="-514350">
              <a:buNone/>
            </a:pPr>
            <a:r>
              <a:rPr lang="en-US" sz="1600" dirty="0" smtClean="0"/>
              <a:t>    for (s = </a:t>
            </a:r>
            <a:r>
              <a:rPr lang="en-US" sz="1600" dirty="0" err="1" smtClean="0"/>
              <a:t>shm</a:t>
            </a:r>
            <a:r>
              <a:rPr lang="en-US" sz="1600" dirty="0" smtClean="0"/>
              <a:t>; *s != NULL; s++)</a:t>
            </a:r>
          </a:p>
          <a:p>
            <a:pPr marL="0" indent="-514350">
              <a:buNone/>
            </a:pPr>
            <a:r>
              <a:rPr lang="en-US" sz="1600" dirty="0" smtClean="0"/>
              <a:t>        </a:t>
            </a:r>
            <a:r>
              <a:rPr lang="en-US" sz="1600" dirty="0" err="1" smtClean="0"/>
              <a:t>putchar</a:t>
            </a:r>
            <a:r>
              <a:rPr lang="en-US" sz="1600" dirty="0" smtClean="0"/>
              <a:t>(*s);</a:t>
            </a:r>
          </a:p>
          <a:p>
            <a:pPr marL="0" indent="-514350">
              <a:buNone/>
            </a:pPr>
            <a:r>
              <a:rPr lang="en-US" sz="1600" dirty="0" smtClean="0"/>
              <a:t>    </a:t>
            </a:r>
            <a:r>
              <a:rPr lang="en-US" sz="1600" dirty="0" err="1" smtClean="0"/>
              <a:t>putchar</a:t>
            </a:r>
            <a:r>
              <a:rPr lang="en-US" sz="1600" dirty="0" smtClean="0"/>
              <a:t>('\n');</a:t>
            </a:r>
          </a:p>
          <a:p>
            <a:pPr marL="0" indent="-514350">
              <a:buNone/>
            </a:pPr>
            <a:endParaRPr lang="en-US" sz="1600" dirty="0" smtClean="0"/>
          </a:p>
          <a:p>
            <a:pPr marL="0" indent="-514350">
              <a:buNone/>
            </a:pPr>
            <a:r>
              <a:rPr lang="en-US" sz="1600" dirty="0" smtClean="0">
                <a:solidFill>
                  <a:srgbClr val="00B050"/>
                </a:solidFill>
              </a:rPr>
              <a:t>    // Change the first character</a:t>
            </a:r>
          </a:p>
          <a:p>
            <a:pPr marL="0" indent="-514350">
              <a:buNone/>
            </a:pPr>
            <a:r>
              <a:rPr lang="en-US" sz="1600" dirty="0" smtClean="0"/>
              <a:t>    *</a:t>
            </a:r>
            <a:r>
              <a:rPr lang="en-US" sz="1600" dirty="0" err="1" smtClean="0"/>
              <a:t>shm</a:t>
            </a:r>
            <a:r>
              <a:rPr lang="en-US" sz="1600" dirty="0" smtClean="0"/>
              <a:t> = '*';</a:t>
            </a:r>
          </a:p>
        </p:txBody>
      </p:sp>
      <p:sp>
        <p:nvSpPr>
          <p:cNvPr id="4" name="Slide Number Placeholder 3"/>
          <p:cNvSpPr>
            <a:spLocks noGrp="1"/>
          </p:cNvSpPr>
          <p:nvPr>
            <p:ph type="sldNum" sz="quarter" idx="12"/>
          </p:nvPr>
        </p:nvSpPr>
        <p:spPr/>
        <p:txBody>
          <a:bodyPr/>
          <a:lstStyle/>
          <a:p>
            <a:pPr>
              <a:defRPr/>
            </a:pPr>
            <a:fld id="{E9ACADB3-A78D-480D-8CD2-B1094E0E8132}" type="slidenum">
              <a:rPr lang="en-US" smtClean="0"/>
              <a:pPr>
                <a:defRPr/>
              </a:pPr>
              <a:t>28</a:t>
            </a:fld>
            <a:endParaRPr lang="en-US" dirty="0"/>
          </a:p>
        </p:txBody>
      </p:sp>
      <p:sp>
        <p:nvSpPr>
          <p:cNvPr id="5" name="TextBox 4"/>
          <p:cNvSpPr txBox="1"/>
          <p:nvPr/>
        </p:nvSpPr>
        <p:spPr>
          <a:xfrm>
            <a:off x="0" y="6417254"/>
            <a:ext cx="9144000" cy="369332"/>
          </a:xfrm>
          <a:prstGeom prst="rect">
            <a:avLst/>
          </a:prstGeom>
          <a:noFill/>
        </p:spPr>
        <p:txBody>
          <a:bodyPr wrap="square" rtlCol="1">
            <a:spAutoFit/>
          </a:bodyPr>
          <a:lstStyle/>
          <a:p>
            <a:pPr algn="r"/>
            <a:r>
              <a:rPr lang="en-US" dirty="0" smtClean="0"/>
              <a:t>Code taken from: </a:t>
            </a:r>
            <a:r>
              <a:rPr lang="en-US" dirty="0" smtClean="0">
                <a:hlinkClick r:id="rId3"/>
              </a:rPr>
              <a:t>http://www.cs.cf.ac.uk/Dave/C/node27.html</a:t>
            </a: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gn="l" fontAlgn="auto">
              <a:spcAft>
                <a:spcPts val="0"/>
              </a:spcAft>
              <a:defRPr/>
            </a:pPr>
            <a:r>
              <a:rPr lang="en-US" dirty="0" smtClean="0"/>
              <a:t>Quick recap – Paging and Virtual Memory</a:t>
            </a:r>
            <a:endParaRPr lang="en-US" dirty="0"/>
          </a:p>
        </p:txBody>
      </p:sp>
      <p:sp>
        <p:nvSpPr>
          <p:cNvPr id="3" name="Content Placeholder 2"/>
          <p:cNvSpPr>
            <a:spLocks noGrp="1"/>
          </p:cNvSpPr>
          <p:nvPr>
            <p:ph idx="1"/>
          </p:nvPr>
        </p:nvSpPr>
        <p:spPr/>
        <p:txBody>
          <a:bodyPr rtlCol="0">
            <a:normAutofit fontScale="92500"/>
          </a:bodyPr>
          <a:lstStyle/>
          <a:p>
            <a:pPr fontAlgn="auto">
              <a:spcAft>
                <a:spcPts val="0"/>
              </a:spcAft>
              <a:defRPr/>
            </a:pPr>
            <a:r>
              <a:rPr lang="en-US" dirty="0" smtClean="0"/>
              <a:t>What happens when the process’s memory requirements are too large to fit into the physical memory?</a:t>
            </a:r>
          </a:p>
          <a:p>
            <a:pPr fontAlgn="auto">
              <a:spcAft>
                <a:spcPts val="0"/>
              </a:spcAft>
              <a:defRPr/>
            </a:pPr>
            <a:r>
              <a:rPr lang="en-US" dirty="0" smtClean="0"/>
              <a:t>Only part of the program reside in memory while the rest stays in the backing store. </a:t>
            </a:r>
          </a:p>
          <a:p>
            <a:pPr fontAlgn="auto">
              <a:spcAft>
                <a:spcPts val="0"/>
              </a:spcAft>
              <a:defRPr/>
            </a:pPr>
            <a:r>
              <a:rPr lang="en-US" dirty="0" smtClean="0"/>
              <a:t>That is, an address space which is </a:t>
            </a:r>
            <a:r>
              <a:rPr lang="en-US" i="1" dirty="0" smtClean="0">
                <a:solidFill>
                  <a:schemeClr val="accent2"/>
                </a:solidFill>
                <a:effectLst>
                  <a:outerShdw blurRad="38100" dist="38100" dir="2700000" algn="tl">
                    <a:srgbClr val="000000">
                      <a:alpha val="43137"/>
                    </a:srgbClr>
                  </a:outerShdw>
                </a:effectLst>
              </a:rPr>
              <a:t>independent of physical memory</a:t>
            </a:r>
            <a:r>
              <a:rPr lang="en-US" i="1" dirty="0" smtClean="0">
                <a:effectLst>
                  <a:outerShdw blurRad="38100" dist="38100" dir="2700000" algn="tl">
                    <a:srgbClr val="000000">
                      <a:alpha val="43137"/>
                    </a:srgbClr>
                  </a:outerShdw>
                </a:effectLst>
              </a:rPr>
              <a:t> </a:t>
            </a:r>
            <a:r>
              <a:rPr lang="en-US" dirty="0" smtClean="0"/>
              <a:t> is assigned to each process. </a:t>
            </a:r>
          </a:p>
          <a:p>
            <a:pPr fontAlgn="auto">
              <a:spcAft>
                <a:spcPts val="0"/>
              </a:spcAft>
              <a:defRPr/>
            </a:pPr>
            <a:r>
              <a:rPr lang="en-US" dirty="0" smtClean="0"/>
              <a:t>On a 32 bit machine, there are 2</a:t>
            </a:r>
            <a:r>
              <a:rPr lang="en-US" baseline="30000" dirty="0" smtClean="0"/>
              <a:t>32</a:t>
            </a:r>
            <a:r>
              <a:rPr lang="en-US" dirty="0" smtClean="0"/>
              <a:t> addresses in </a:t>
            </a:r>
            <a:r>
              <a:rPr lang="en-US" i="1" dirty="0" smtClean="0">
                <a:solidFill>
                  <a:schemeClr val="accent2"/>
                </a:solidFill>
                <a:effectLst>
                  <a:outerShdw blurRad="38100" dist="38100" dir="2700000" algn="tl">
                    <a:srgbClr val="000000">
                      <a:alpha val="43137"/>
                    </a:srgbClr>
                  </a:outerShdw>
                </a:effectLst>
              </a:rPr>
              <a:t>virtual memory</a:t>
            </a:r>
            <a:r>
              <a:rPr lang="en-US" dirty="0" smtClean="0"/>
              <a:t>.</a:t>
            </a:r>
          </a:p>
        </p:txBody>
      </p:sp>
      <p:sp>
        <p:nvSpPr>
          <p:cNvPr id="4" name="Slide Number Placeholder 3"/>
          <p:cNvSpPr>
            <a:spLocks noGrp="1"/>
          </p:cNvSpPr>
          <p:nvPr>
            <p:ph type="sldNum" sz="quarter" idx="12"/>
          </p:nvPr>
        </p:nvSpPr>
        <p:spPr/>
        <p:txBody>
          <a:bodyPr/>
          <a:lstStyle/>
          <a:p>
            <a:pPr>
              <a:defRPr/>
            </a:pPr>
            <a:fld id="{E9ACADB3-A78D-480D-8CD2-B1094E0E8132}" type="slidenum">
              <a:rPr lang="en-US" smtClean="0"/>
              <a:pPr>
                <a:defRPr/>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gn="l" fontAlgn="auto">
              <a:spcAft>
                <a:spcPts val="0"/>
              </a:spcAft>
              <a:defRPr/>
            </a:pPr>
            <a:r>
              <a:rPr lang="en-US" dirty="0" smtClean="0"/>
              <a:t>Quick recap – Paging and Virtual Memory</a:t>
            </a:r>
            <a:endParaRPr lang="en-US" dirty="0"/>
          </a:p>
        </p:txBody>
      </p:sp>
      <p:sp>
        <p:nvSpPr>
          <p:cNvPr id="3" name="Content Placeholder 2"/>
          <p:cNvSpPr>
            <a:spLocks noGrp="1"/>
          </p:cNvSpPr>
          <p:nvPr>
            <p:ph idx="1"/>
          </p:nvPr>
        </p:nvSpPr>
        <p:spPr/>
        <p:txBody>
          <a:bodyPr rtlCol="0">
            <a:normAutofit/>
          </a:bodyPr>
          <a:lstStyle/>
          <a:p>
            <a:pPr fontAlgn="auto">
              <a:spcAft>
                <a:spcPts val="0"/>
              </a:spcAft>
              <a:defRPr/>
            </a:pPr>
            <a:r>
              <a:rPr lang="en-US" dirty="0" smtClean="0"/>
              <a:t>The virtual address space is divided into </a:t>
            </a:r>
            <a:r>
              <a:rPr lang="en-US" i="1" dirty="0" smtClean="0">
                <a:solidFill>
                  <a:schemeClr val="accent2"/>
                </a:solidFill>
                <a:effectLst>
                  <a:outerShdw blurRad="38100" dist="38100" dir="2700000" algn="tl">
                    <a:srgbClr val="000000">
                      <a:alpha val="43137"/>
                    </a:srgbClr>
                  </a:outerShdw>
                </a:effectLst>
              </a:rPr>
              <a:t>pages</a:t>
            </a:r>
            <a:r>
              <a:rPr lang="en-US" dirty="0" smtClean="0"/>
              <a:t>.</a:t>
            </a:r>
          </a:p>
          <a:p>
            <a:pPr fontAlgn="auto">
              <a:spcAft>
                <a:spcPts val="0"/>
              </a:spcAft>
              <a:defRPr/>
            </a:pPr>
            <a:r>
              <a:rPr lang="en-US" dirty="0" smtClean="0"/>
              <a:t>The corresponding units on physical memory are called </a:t>
            </a:r>
            <a:r>
              <a:rPr lang="en-US" i="1" dirty="0" smtClean="0">
                <a:solidFill>
                  <a:schemeClr val="accent2"/>
                </a:solidFill>
                <a:effectLst>
                  <a:outerShdw blurRad="38100" dist="38100" dir="2700000" algn="tl">
                    <a:srgbClr val="000000">
                      <a:alpha val="43137"/>
                    </a:srgbClr>
                  </a:outerShdw>
                </a:effectLst>
              </a:rPr>
              <a:t>page frames </a:t>
            </a:r>
            <a:r>
              <a:rPr lang="en-US" dirty="0" smtClean="0"/>
              <a:t>or</a:t>
            </a:r>
            <a:r>
              <a:rPr lang="en-US" i="1" dirty="0" smtClean="0">
                <a:effectLst>
                  <a:outerShdw blurRad="38100" dist="38100" dir="2700000" algn="tl">
                    <a:srgbClr val="000000">
                      <a:alpha val="43137"/>
                    </a:srgbClr>
                  </a:outerShdw>
                </a:effectLst>
              </a:rPr>
              <a:t> </a:t>
            </a:r>
            <a:r>
              <a:rPr lang="en-US" i="1" dirty="0" smtClean="0">
                <a:solidFill>
                  <a:schemeClr val="accent2"/>
                </a:solidFill>
                <a:effectLst>
                  <a:outerShdw blurRad="38100" dist="38100" dir="2700000" algn="tl">
                    <a:srgbClr val="000000">
                      <a:alpha val="43137"/>
                    </a:srgbClr>
                  </a:outerShdw>
                </a:effectLst>
              </a:rPr>
              <a:t>frames</a:t>
            </a:r>
            <a:r>
              <a:rPr lang="en-US" dirty="0" smtClean="0"/>
              <a:t>.</a:t>
            </a:r>
          </a:p>
          <a:p>
            <a:pPr fontAlgn="auto">
              <a:spcAft>
                <a:spcPts val="0"/>
              </a:spcAft>
              <a:defRPr/>
            </a:pPr>
            <a:r>
              <a:rPr lang="en-US" dirty="0" smtClean="0"/>
              <a:t>The mapping of pages to page frames can be too large to effectively answer our demands.</a:t>
            </a:r>
          </a:p>
          <a:p>
            <a:pPr fontAlgn="auto">
              <a:spcAft>
                <a:spcPts val="0"/>
              </a:spcAft>
              <a:defRPr/>
            </a:pPr>
            <a:r>
              <a:rPr lang="en-US" dirty="0" smtClean="0"/>
              <a:t>Solution: use a two level page system.</a:t>
            </a:r>
            <a:endParaRPr lang="en-US" dirty="0"/>
          </a:p>
        </p:txBody>
      </p:sp>
      <p:sp>
        <p:nvSpPr>
          <p:cNvPr id="4" name="Slide Number Placeholder 3"/>
          <p:cNvSpPr>
            <a:spLocks noGrp="1"/>
          </p:cNvSpPr>
          <p:nvPr>
            <p:ph type="sldNum" sz="quarter" idx="12"/>
          </p:nvPr>
        </p:nvSpPr>
        <p:spPr/>
        <p:txBody>
          <a:bodyPr/>
          <a:lstStyle/>
          <a:p>
            <a:pPr>
              <a:defRPr/>
            </a:pPr>
            <a:fld id="{E9ACADB3-A78D-480D-8CD2-B1094E0E8132}" type="slidenum">
              <a:rPr lang="en-US" smtClean="0"/>
              <a:pPr>
                <a:defRPr/>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algn="l"/>
            <a:r>
              <a:rPr lang="en-US" dirty="0" smtClean="0"/>
              <a:t>Quick recap – TLB</a:t>
            </a:r>
          </a:p>
        </p:txBody>
      </p:sp>
      <p:sp>
        <p:nvSpPr>
          <p:cNvPr id="3" name="Content Placeholder 2"/>
          <p:cNvSpPr>
            <a:spLocks noGrp="1"/>
          </p:cNvSpPr>
          <p:nvPr>
            <p:ph idx="1"/>
          </p:nvPr>
        </p:nvSpPr>
        <p:spPr/>
        <p:txBody>
          <a:bodyPr rtlCol="0">
            <a:normAutofit fontScale="92500" lnSpcReduction="10000"/>
          </a:bodyPr>
          <a:lstStyle/>
          <a:p>
            <a:pPr fontAlgn="auto">
              <a:spcAft>
                <a:spcPts val="0"/>
              </a:spcAft>
              <a:defRPr/>
            </a:pPr>
            <a:r>
              <a:rPr lang="en-US" i="1" dirty="0" smtClean="0">
                <a:effectLst>
                  <a:outerShdw blurRad="38100" dist="38100" dir="2700000" algn="tl">
                    <a:srgbClr val="000000">
                      <a:alpha val="43137"/>
                    </a:srgbClr>
                  </a:outerShdw>
                </a:effectLst>
              </a:rPr>
              <a:t>T</a:t>
            </a:r>
            <a:r>
              <a:rPr lang="en-US" i="1" dirty="0" smtClean="0"/>
              <a:t>ranslation </a:t>
            </a:r>
            <a:r>
              <a:rPr lang="en-US" i="1" dirty="0" smtClean="0">
                <a:effectLst>
                  <a:outerShdw blurRad="38100" dist="38100" dir="2700000" algn="tl">
                    <a:srgbClr val="000000">
                      <a:alpha val="43137"/>
                    </a:srgbClr>
                  </a:outerShdw>
                </a:effectLst>
              </a:rPr>
              <a:t>L</a:t>
            </a:r>
            <a:r>
              <a:rPr lang="en-US" i="1" dirty="0" smtClean="0"/>
              <a:t>ook aside </a:t>
            </a:r>
            <a:r>
              <a:rPr lang="en-US" i="1" dirty="0" smtClean="0">
                <a:effectLst>
                  <a:outerShdw blurRad="38100" dist="38100" dir="2700000" algn="tl">
                    <a:srgbClr val="000000">
                      <a:alpha val="43137"/>
                    </a:srgbClr>
                  </a:outerShdw>
                </a:effectLst>
              </a:rPr>
              <a:t>B</a:t>
            </a:r>
            <a:r>
              <a:rPr lang="en-US" i="1" dirty="0" smtClean="0"/>
              <a:t>uffer</a:t>
            </a:r>
            <a:r>
              <a:rPr lang="en-US" dirty="0" smtClean="0"/>
              <a:t> (</a:t>
            </a:r>
            <a:r>
              <a:rPr lang="en-US" i="1" dirty="0" smtClean="0">
                <a:solidFill>
                  <a:schemeClr val="accent2"/>
                </a:solidFill>
                <a:effectLst>
                  <a:outerShdw blurRad="38100" dist="38100" dir="2700000" algn="tl">
                    <a:srgbClr val="000000">
                      <a:alpha val="43137"/>
                    </a:srgbClr>
                  </a:outerShdw>
                </a:effectLst>
              </a:rPr>
              <a:t>associative memory</a:t>
            </a:r>
            <a:r>
              <a:rPr lang="en-US" dirty="0" smtClean="0"/>
              <a:t>) is a small table residing in the </a:t>
            </a:r>
            <a:r>
              <a:rPr lang="en-US" dirty="0" smtClean="0">
                <a:solidFill>
                  <a:schemeClr val="accent2"/>
                </a:solidFill>
                <a:effectLst>
                  <a:outerShdw blurRad="38100" dist="38100" dir="2700000" algn="tl">
                    <a:srgbClr val="000000">
                      <a:alpha val="43137"/>
                    </a:srgbClr>
                  </a:outerShdw>
                </a:effectLst>
              </a:rPr>
              <a:t>MMU</a:t>
            </a:r>
            <a:r>
              <a:rPr lang="en-US" dirty="0" smtClean="0"/>
              <a:t>.</a:t>
            </a:r>
          </a:p>
          <a:p>
            <a:pPr fontAlgn="auto">
              <a:spcAft>
                <a:spcPts val="0"/>
              </a:spcAft>
              <a:defRPr/>
            </a:pPr>
            <a:r>
              <a:rPr lang="en-US" dirty="0" smtClean="0"/>
              <a:t>Each entry contains information about one page.</a:t>
            </a:r>
          </a:p>
          <a:p>
            <a:pPr fontAlgn="auto">
              <a:spcAft>
                <a:spcPts val="0"/>
              </a:spcAft>
              <a:defRPr/>
            </a:pPr>
            <a:r>
              <a:rPr lang="en-US" dirty="0" smtClean="0"/>
              <a:t>The </a:t>
            </a:r>
            <a:r>
              <a:rPr lang="en-US" dirty="0" smtClean="0">
                <a:solidFill>
                  <a:schemeClr val="accent2"/>
                </a:solidFill>
                <a:effectLst>
                  <a:outerShdw blurRad="38100" dist="38100" dir="2700000" algn="tl">
                    <a:srgbClr val="000000">
                      <a:alpha val="43137"/>
                    </a:srgbClr>
                  </a:outerShdw>
                </a:effectLst>
              </a:rPr>
              <a:t>TLB</a:t>
            </a:r>
            <a:r>
              <a:rPr lang="en-US" dirty="0" smtClean="0">
                <a:effectLst>
                  <a:outerShdw blurRad="38100" dist="38100" dir="2700000" algn="tl">
                    <a:srgbClr val="000000">
                      <a:alpha val="43137"/>
                    </a:srgbClr>
                  </a:outerShdw>
                </a:effectLst>
              </a:rPr>
              <a:t> </a:t>
            </a:r>
            <a:r>
              <a:rPr lang="en-US" dirty="0" smtClean="0"/>
              <a:t>maps virtual pages to a physical address without going through the page table.</a:t>
            </a:r>
          </a:p>
          <a:p>
            <a:pPr fontAlgn="auto">
              <a:spcAft>
                <a:spcPts val="0"/>
              </a:spcAft>
              <a:defRPr/>
            </a:pPr>
            <a:r>
              <a:rPr lang="en-US" dirty="0" smtClean="0"/>
              <a:t>Traditionally implemented in hardware (lookup of entries is done in a single step).</a:t>
            </a:r>
          </a:p>
          <a:p>
            <a:pPr fontAlgn="auto">
              <a:spcAft>
                <a:spcPts val="0"/>
              </a:spcAft>
              <a:defRPr/>
            </a:pPr>
            <a:r>
              <a:rPr lang="en-US" dirty="0" smtClean="0"/>
              <a:t>When a miss occurs, an ordinary page table lookup is made (and the TLB is updated).</a:t>
            </a:r>
            <a:endParaRPr lang="en-US" dirty="0"/>
          </a:p>
        </p:txBody>
      </p:sp>
      <p:sp>
        <p:nvSpPr>
          <p:cNvPr id="4" name="Slide Number Placeholder 3"/>
          <p:cNvSpPr>
            <a:spLocks noGrp="1"/>
          </p:cNvSpPr>
          <p:nvPr>
            <p:ph type="sldNum" sz="quarter" idx="12"/>
          </p:nvPr>
        </p:nvSpPr>
        <p:spPr/>
        <p:txBody>
          <a:bodyPr/>
          <a:lstStyle/>
          <a:p>
            <a:pPr>
              <a:defRPr/>
            </a:pPr>
            <a:fld id="{E9ACADB3-A78D-480D-8CD2-B1094E0E8132}" type="slidenum">
              <a:rPr lang="en-US" smtClean="0"/>
              <a:pPr>
                <a:defRPr/>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smtClean="0"/>
              <a:t>Quick recap – Inverted Page Table</a:t>
            </a:r>
          </a:p>
        </p:txBody>
      </p:sp>
      <p:sp>
        <p:nvSpPr>
          <p:cNvPr id="3" name="Content Placeholder 2"/>
          <p:cNvSpPr>
            <a:spLocks noGrp="1"/>
          </p:cNvSpPr>
          <p:nvPr>
            <p:ph idx="1"/>
          </p:nvPr>
        </p:nvSpPr>
        <p:spPr/>
        <p:txBody>
          <a:bodyPr rtlCol="0">
            <a:normAutofit fontScale="85000" lnSpcReduction="10000"/>
          </a:bodyPr>
          <a:lstStyle/>
          <a:p>
            <a:pPr fontAlgn="auto">
              <a:spcAft>
                <a:spcPts val="0"/>
              </a:spcAft>
              <a:defRPr/>
            </a:pPr>
            <a:r>
              <a:rPr lang="en-US" dirty="0" smtClean="0"/>
              <a:t>Applied to machines with large address space which require significantly more entries in the page table</a:t>
            </a:r>
          </a:p>
          <a:p>
            <a:pPr fontAlgn="auto">
              <a:spcAft>
                <a:spcPts val="0"/>
              </a:spcAft>
              <a:defRPr/>
            </a:pPr>
            <a:r>
              <a:rPr lang="en-US" dirty="0" smtClean="0"/>
              <a:t> </a:t>
            </a:r>
            <a:r>
              <a:rPr lang="en-US" i="1" dirty="0" smtClean="0">
                <a:solidFill>
                  <a:schemeClr val="accent2"/>
                </a:solidFill>
                <a:effectLst>
                  <a:outerShdw blurRad="38100" dist="38100" dir="2700000" algn="tl">
                    <a:srgbClr val="000000">
                      <a:alpha val="43137"/>
                    </a:srgbClr>
                  </a:outerShdw>
                </a:effectLst>
              </a:rPr>
              <a:t>The IPT uses one entry per frame (physical memory), instead of per page (virtual memory).</a:t>
            </a:r>
          </a:p>
          <a:p>
            <a:pPr fontAlgn="auto">
              <a:spcAft>
                <a:spcPts val="0"/>
              </a:spcAft>
              <a:defRPr/>
            </a:pPr>
            <a:r>
              <a:rPr lang="en-US" dirty="0" smtClean="0"/>
              <a:t>Virtual to physical translation may become significantly harder: when process </a:t>
            </a:r>
            <a:r>
              <a:rPr lang="en-US" i="1" dirty="0" smtClean="0"/>
              <a:t>n</a:t>
            </a:r>
            <a:r>
              <a:rPr lang="en-US" dirty="0" smtClean="0"/>
              <a:t> references virtual page </a:t>
            </a:r>
            <a:r>
              <a:rPr lang="en-US" i="1" dirty="0" smtClean="0"/>
              <a:t>p</a:t>
            </a:r>
            <a:r>
              <a:rPr lang="en-US" dirty="0" smtClean="0"/>
              <a:t> we now have to go over the entire IPT for an entry (</a:t>
            </a:r>
            <a:r>
              <a:rPr lang="en-US" i="1" dirty="0" err="1" smtClean="0"/>
              <a:t>n,p</a:t>
            </a:r>
            <a:r>
              <a:rPr lang="en-US" dirty="0" smtClean="0"/>
              <a:t>) – this must be done </a:t>
            </a:r>
            <a:r>
              <a:rPr lang="en-US" i="1" dirty="0" smtClean="0">
                <a:solidFill>
                  <a:schemeClr val="accent2"/>
                </a:solidFill>
                <a:effectLst>
                  <a:outerShdw blurRad="38100" dist="38100" dir="2700000" algn="tl">
                    <a:srgbClr val="000000">
                      <a:alpha val="43137"/>
                    </a:srgbClr>
                  </a:outerShdw>
                </a:effectLst>
              </a:rPr>
              <a:t>on every memory reference</a:t>
            </a:r>
            <a:r>
              <a:rPr lang="en-US" dirty="0" smtClean="0"/>
              <a:t>!</a:t>
            </a:r>
          </a:p>
          <a:p>
            <a:pPr fontAlgn="auto">
              <a:spcAft>
                <a:spcPts val="0"/>
              </a:spcAft>
              <a:defRPr/>
            </a:pPr>
            <a:r>
              <a:rPr lang="en-US" dirty="0" smtClean="0"/>
              <a:t>Tradeoff: amount of memory required for the page table vs. time required to search for a page.</a:t>
            </a:r>
          </a:p>
          <a:p>
            <a:pPr fontAlgn="auto">
              <a:spcAft>
                <a:spcPts val="0"/>
              </a:spcAft>
              <a:defRPr/>
            </a:pPr>
            <a:r>
              <a:rPr lang="en-US" dirty="0" smtClean="0"/>
              <a:t>Solution: use a hash function to speed up search.</a:t>
            </a:r>
          </a:p>
          <a:p>
            <a:pPr fontAlgn="auto">
              <a:spcAft>
                <a:spcPts val="0"/>
              </a:spcAft>
              <a:defRPr/>
            </a:pPr>
            <a:endParaRPr lang="en-US" i="1" dirty="0"/>
          </a:p>
        </p:txBody>
      </p:sp>
      <p:sp>
        <p:nvSpPr>
          <p:cNvPr id="4" name="Slide Number Placeholder 3"/>
          <p:cNvSpPr>
            <a:spLocks noGrp="1"/>
          </p:cNvSpPr>
          <p:nvPr>
            <p:ph type="sldNum" sz="quarter" idx="12"/>
          </p:nvPr>
        </p:nvSpPr>
        <p:spPr/>
        <p:txBody>
          <a:bodyPr/>
          <a:lstStyle/>
          <a:p>
            <a:pPr>
              <a:defRPr/>
            </a:pPr>
            <a:fld id="{E9ACADB3-A78D-480D-8CD2-B1094E0E8132}"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algn="l"/>
            <a:r>
              <a:rPr lang="en-US" smtClean="0"/>
              <a:t>Question 1</a:t>
            </a:r>
          </a:p>
        </p:txBody>
      </p:sp>
      <p:sp>
        <p:nvSpPr>
          <p:cNvPr id="3" name="Content Placeholder 2"/>
          <p:cNvSpPr>
            <a:spLocks noGrp="1"/>
          </p:cNvSpPr>
          <p:nvPr>
            <p:ph idx="1"/>
          </p:nvPr>
        </p:nvSpPr>
        <p:spPr/>
        <p:txBody>
          <a:bodyPr rtlCol="0">
            <a:normAutofit fontScale="92500" lnSpcReduction="20000"/>
          </a:bodyPr>
          <a:lstStyle/>
          <a:p>
            <a:pPr fontAlgn="auto">
              <a:spcAft>
                <a:spcPts val="0"/>
              </a:spcAft>
              <a:defRPr/>
            </a:pPr>
            <a:r>
              <a:rPr lang="en-US" dirty="0" smtClean="0"/>
              <a:t>Assume a 32 bit system, with 2-level page table (page size is 4KB, |p</a:t>
            </a:r>
            <a:r>
              <a:rPr lang="en-US" baseline="-25000" dirty="0" smtClean="0"/>
              <a:t>1</a:t>
            </a:r>
            <a:r>
              <a:rPr lang="en-US" dirty="0" smtClean="0"/>
              <a:t>|=|p</a:t>
            </a:r>
            <a:r>
              <a:rPr lang="en-US" baseline="-25000" dirty="0" smtClean="0"/>
              <a:t>2</a:t>
            </a:r>
            <a:r>
              <a:rPr lang="en-US" dirty="0" smtClean="0"/>
              <a:t>|=10bits, |offset|=12bits). </a:t>
            </a:r>
            <a:br>
              <a:rPr lang="en-US" dirty="0" smtClean="0"/>
            </a:br>
            <a:r>
              <a:rPr lang="en-US" dirty="0" smtClean="0"/>
              <a:t>Program “A” on this system requires 12 MB of memory. The bottom 4MB of memory are used by the program text segment, followed by 4MB for data and lastly, the top 4MB for stack. </a:t>
            </a:r>
          </a:p>
          <a:p>
            <a:pPr marL="914400" lvl="1" indent="-514350" fontAlgn="auto">
              <a:spcAft>
                <a:spcPts val="0"/>
              </a:spcAft>
              <a:buFont typeface="+mj-lt"/>
              <a:buAutoNum type="arabicPeriod"/>
              <a:defRPr/>
            </a:pPr>
            <a:r>
              <a:rPr lang="en-US" dirty="0" smtClean="0"/>
              <a:t> How many page table pages are actually required for this process.</a:t>
            </a:r>
          </a:p>
          <a:p>
            <a:pPr marL="914400" lvl="1" indent="-514350" fontAlgn="auto">
              <a:spcAft>
                <a:spcPts val="0"/>
              </a:spcAft>
              <a:buFont typeface="+mj-lt"/>
              <a:buAutoNum type="arabicPeriod"/>
              <a:defRPr/>
            </a:pPr>
            <a:r>
              <a:rPr lang="en-US" dirty="0" smtClean="0"/>
              <a:t>Describe the lookup within the page tables of address 0x00403004.</a:t>
            </a:r>
            <a:endParaRPr lang="en-US" dirty="0"/>
          </a:p>
        </p:txBody>
      </p:sp>
      <p:sp>
        <p:nvSpPr>
          <p:cNvPr id="4" name="Slide Number Placeholder 3"/>
          <p:cNvSpPr>
            <a:spLocks noGrp="1"/>
          </p:cNvSpPr>
          <p:nvPr>
            <p:ph type="sldNum" sz="quarter" idx="12"/>
          </p:nvPr>
        </p:nvSpPr>
        <p:spPr/>
        <p:txBody>
          <a:bodyPr/>
          <a:lstStyle/>
          <a:p>
            <a:pPr>
              <a:defRPr/>
            </a:pPr>
            <a:fld id="{E9ACADB3-A78D-480D-8CD2-B1094E0E8132}"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algn="l"/>
            <a:r>
              <a:rPr lang="en-US" smtClean="0"/>
              <a:t>Question 1</a:t>
            </a:r>
          </a:p>
        </p:txBody>
      </p:sp>
      <p:sp>
        <p:nvSpPr>
          <p:cNvPr id="3" name="Content Placeholder 2"/>
          <p:cNvSpPr>
            <a:spLocks noGrp="1"/>
          </p:cNvSpPr>
          <p:nvPr>
            <p:ph idx="1"/>
          </p:nvPr>
        </p:nvSpPr>
        <p:spPr/>
        <p:txBody>
          <a:bodyPr rtlCol="0">
            <a:normAutofit fontScale="70000" lnSpcReduction="20000"/>
          </a:bodyPr>
          <a:lstStyle/>
          <a:p>
            <a:pPr fontAlgn="auto">
              <a:spcAft>
                <a:spcPts val="0"/>
              </a:spcAft>
              <a:defRPr/>
            </a:pPr>
            <a:r>
              <a:rPr lang="en-US" dirty="0" smtClean="0"/>
              <a:t>We use the following scheme:</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pPr fontAlgn="auto">
              <a:spcAft>
                <a:spcPts val="0"/>
              </a:spcAft>
              <a:defRPr/>
            </a:pPr>
            <a:r>
              <a:rPr lang="en-US" dirty="0" smtClean="0"/>
              <a:t>The 12 least significant digits in this address, allow access for 2</a:t>
            </a:r>
            <a:r>
              <a:rPr lang="en-US" baseline="30000" dirty="0" smtClean="0"/>
              <a:t>12</a:t>
            </a:r>
            <a:r>
              <a:rPr lang="en-US" dirty="0" smtClean="0"/>
              <a:t> bytes – 4 KB.</a:t>
            </a:r>
          </a:p>
          <a:p>
            <a:pPr fontAlgn="auto">
              <a:spcAft>
                <a:spcPts val="0"/>
              </a:spcAft>
              <a:defRPr/>
            </a:pPr>
            <a:r>
              <a:rPr lang="en-US" dirty="0" smtClean="0"/>
              <a:t>These are pointed to by any of the 2</a:t>
            </a:r>
            <a:r>
              <a:rPr lang="en-US" baseline="30000" dirty="0" smtClean="0"/>
              <a:t>10</a:t>
            </a:r>
            <a:r>
              <a:rPr lang="en-US" dirty="0" smtClean="0"/>
              <a:t> entries of p</a:t>
            </a:r>
            <a:r>
              <a:rPr lang="en-US" baseline="-25000" dirty="0" smtClean="0"/>
              <a:t>2</a:t>
            </a:r>
            <a:r>
              <a:rPr lang="en-US" dirty="0" smtClean="0"/>
              <a:t>. In total, a second level page table can point to 2</a:t>
            </a:r>
            <a:r>
              <a:rPr lang="en-US" baseline="30000" dirty="0" smtClean="0"/>
              <a:t>22</a:t>
            </a:r>
            <a:r>
              <a:rPr lang="en-US" dirty="0" smtClean="0"/>
              <a:t> bytes – 4 MB.</a:t>
            </a:r>
          </a:p>
          <a:p>
            <a:pPr fontAlgn="auto">
              <a:spcAft>
                <a:spcPts val="0"/>
              </a:spcAft>
              <a:defRPr/>
            </a:pPr>
            <a:r>
              <a:rPr lang="en-US" dirty="0" smtClean="0"/>
              <a:t>Each such page table is pointed to by a first level table entry.</a:t>
            </a:r>
          </a:p>
          <a:p>
            <a:pPr fontAlgn="auto">
              <a:spcAft>
                <a:spcPts val="0"/>
              </a:spcAft>
              <a:defRPr/>
            </a:pPr>
            <a:r>
              <a:rPr lang="en-US" dirty="0" smtClean="0"/>
              <a:t>In our case – we require 4 page table pages: a single first level page table (also known as the “directory”), which points to 3 second level page tables.</a:t>
            </a:r>
            <a:br>
              <a:rPr lang="en-US" dirty="0" smtClean="0"/>
            </a:br>
            <a:endParaRPr lang="en-US" dirty="0"/>
          </a:p>
        </p:txBody>
      </p:sp>
      <p:grpSp>
        <p:nvGrpSpPr>
          <p:cNvPr id="33796" name="Group 13"/>
          <p:cNvGrpSpPr>
            <a:grpSpLocks/>
          </p:cNvGrpSpPr>
          <p:nvPr/>
        </p:nvGrpSpPr>
        <p:grpSpPr bwMode="auto">
          <a:xfrm>
            <a:off x="3657600" y="1676400"/>
            <a:ext cx="1797050" cy="1262063"/>
            <a:chOff x="142875" y="2438400"/>
            <a:chExt cx="1796508" cy="1262063"/>
          </a:xfrm>
        </p:grpSpPr>
        <p:sp>
          <p:nvSpPr>
            <p:cNvPr id="33797" name="Rectangle 4"/>
            <p:cNvSpPr>
              <a:spLocks noChangeArrowheads="1"/>
            </p:cNvSpPr>
            <p:nvPr/>
          </p:nvSpPr>
          <p:spPr bwMode="auto">
            <a:xfrm>
              <a:off x="142875" y="2876550"/>
              <a:ext cx="1714500" cy="438150"/>
            </a:xfrm>
            <a:prstGeom prst="rect">
              <a:avLst/>
            </a:prstGeom>
            <a:solidFill>
              <a:schemeClr val="bg1"/>
            </a:solidFill>
            <a:ln w="9525">
              <a:solidFill>
                <a:schemeClr val="tx1"/>
              </a:solidFill>
              <a:miter lim="800000"/>
              <a:headEnd/>
              <a:tailEnd/>
            </a:ln>
          </p:spPr>
          <p:txBody>
            <a:bodyPr wrap="none" anchor="ctr"/>
            <a:lstStyle/>
            <a:p>
              <a:endParaRPr lang="en-US">
                <a:latin typeface="Calibri" pitchFamily="34" charset="0"/>
              </a:endParaRPr>
            </a:p>
          </p:txBody>
        </p:sp>
        <p:sp>
          <p:nvSpPr>
            <p:cNvPr id="33798" name="Line 6"/>
            <p:cNvSpPr>
              <a:spLocks noChangeShapeType="1"/>
            </p:cNvSpPr>
            <p:nvPr/>
          </p:nvSpPr>
          <p:spPr bwMode="auto">
            <a:xfrm flipH="1">
              <a:off x="1428750" y="2895600"/>
              <a:ext cx="19050" cy="415925"/>
            </a:xfrm>
            <a:prstGeom prst="line">
              <a:avLst/>
            </a:prstGeom>
            <a:noFill/>
            <a:ln w="9525">
              <a:solidFill>
                <a:schemeClr val="tx1"/>
              </a:solidFill>
              <a:round/>
              <a:headEnd/>
              <a:tailEnd/>
            </a:ln>
          </p:spPr>
          <p:txBody>
            <a:bodyPr wrap="none" anchor="ctr"/>
            <a:lstStyle/>
            <a:p>
              <a:endParaRPr lang="en-US"/>
            </a:p>
          </p:txBody>
        </p:sp>
        <p:sp>
          <p:nvSpPr>
            <p:cNvPr id="33799" name="Text Box 8"/>
            <p:cNvSpPr txBox="1">
              <a:spLocks noChangeArrowheads="1"/>
            </p:cNvSpPr>
            <p:nvPr/>
          </p:nvSpPr>
          <p:spPr bwMode="auto">
            <a:xfrm>
              <a:off x="1371600" y="2438400"/>
              <a:ext cx="567783" cy="461665"/>
            </a:xfrm>
            <a:prstGeom prst="rect">
              <a:avLst/>
            </a:prstGeom>
            <a:noFill/>
            <a:ln w="9525">
              <a:noFill/>
              <a:miter lim="800000"/>
              <a:headEnd/>
              <a:tailEnd/>
            </a:ln>
          </p:spPr>
          <p:txBody>
            <a:bodyPr wrap="none" anchor="ctr">
              <a:spAutoFit/>
            </a:bodyPr>
            <a:lstStyle/>
            <a:p>
              <a:pPr algn="ctr">
                <a:spcBef>
                  <a:spcPct val="50000"/>
                </a:spcBef>
              </a:pPr>
              <a:r>
                <a:rPr lang="en-US" sz="1200">
                  <a:latin typeface="Helvetica"/>
                </a:rPr>
                <a:t>page </a:t>
              </a:r>
              <a:br>
                <a:rPr lang="en-US" sz="1200">
                  <a:latin typeface="Helvetica"/>
                </a:rPr>
              </a:br>
              <a:r>
                <a:rPr lang="en-US" sz="1200">
                  <a:latin typeface="Helvetica"/>
                </a:rPr>
                <a:t>offset</a:t>
              </a:r>
            </a:p>
          </p:txBody>
        </p:sp>
        <p:sp>
          <p:nvSpPr>
            <p:cNvPr id="33800" name="Text Box 9"/>
            <p:cNvSpPr txBox="1">
              <a:spLocks noChangeArrowheads="1"/>
            </p:cNvSpPr>
            <p:nvPr/>
          </p:nvSpPr>
          <p:spPr bwMode="auto">
            <a:xfrm>
              <a:off x="228600" y="2941638"/>
              <a:ext cx="398463" cy="369887"/>
            </a:xfrm>
            <a:prstGeom prst="rect">
              <a:avLst/>
            </a:prstGeom>
            <a:noFill/>
            <a:ln w="9525">
              <a:noFill/>
              <a:miter lim="800000"/>
              <a:headEnd/>
              <a:tailEnd/>
            </a:ln>
          </p:spPr>
          <p:txBody>
            <a:bodyPr wrap="none" anchor="ctr">
              <a:spAutoFit/>
            </a:bodyPr>
            <a:lstStyle/>
            <a:p>
              <a:pPr algn="ctr">
                <a:spcBef>
                  <a:spcPct val="50000"/>
                </a:spcBef>
              </a:pPr>
              <a:r>
                <a:rPr lang="en-US" i="1">
                  <a:latin typeface="Helvetica"/>
                </a:rPr>
                <a:t>p</a:t>
              </a:r>
              <a:r>
                <a:rPr lang="en-US" baseline="-25000">
                  <a:latin typeface="Helvetica"/>
                </a:rPr>
                <a:t>1</a:t>
              </a:r>
              <a:endParaRPr lang="en-US">
                <a:latin typeface="Helvetica"/>
              </a:endParaRPr>
            </a:p>
          </p:txBody>
        </p:sp>
        <p:sp>
          <p:nvSpPr>
            <p:cNvPr id="33801" name="Text Box 10"/>
            <p:cNvSpPr txBox="1">
              <a:spLocks noChangeArrowheads="1"/>
            </p:cNvSpPr>
            <p:nvPr/>
          </p:nvSpPr>
          <p:spPr bwMode="auto">
            <a:xfrm>
              <a:off x="1003300" y="2933700"/>
              <a:ext cx="395288" cy="366713"/>
            </a:xfrm>
            <a:prstGeom prst="rect">
              <a:avLst/>
            </a:prstGeom>
            <a:noFill/>
            <a:ln w="9525">
              <a:noFill/>
              <a:miter lim="800000"/>
              <a:headEnd/>
              <a:tailEnd/>
            </a:ln>
          </p:spPr>
          <p:txBody>
            <a:bodyPr wrap="none" anchor="ctr">
              <a:spAutoFit/>
            </a:bodyPr>
            <a:lstStyle/>
            <a:p>
              <a:pPr algn="ctr">
                <a:spcBef>
                  <a:spcPct val="50000"/>
                </a:spcBef>
              </a:pPr>
              <a:r>
                <a:rPr lang="en-US" i="1">
                  <a:latin typeface="Helvetica"/>
                </a:rPr>
                <a:t>p</a:t>
              </a:r>
              <a:r>
                <a:rPr lang="en-US" baseline="-25000">
                  <a:latin typeface="Helvetica"/>
                </a:rPr>
                <a:t>2</a:t>
              </a:r>
              <a:endParaRPr lang="en-US">
                <a:latin typeface="Helvetica"/>
              </a:endParaRPr>
            </a:p>
          </p:txBody>
        </p:sp>
        <p:sp>
          <p:nvSpPr>
            <p:cNvPr id="33802" name="Text Box 11"/>
            <p:cNvSpPr txBox="1">
              <a:spLocks noChangeArrowheads="1"/>
            </p:cNvSpPr>
            <p:nvPr/>
          </p:nvSpPr>
          <p:spPr bwMode="auto">
            <a:xfrm>
              <a:off x="1500188" y="2971800"/>
              <a:ext cx="311150" cy="366713"/>
            </a:xfrm>
            <a:prstGeom prst="rect">
              <a:avLst/>
            </a:prstGeom>
            <a:noFill/>
            <a:ln w="9525">
              <a:noFill/>
              <a:miter lim="800000"/>
              <a:headEnd/>
              <a:tailEnd/>
            </a:ln>
          </p:spPr>
          <p:txBody>
            <a:bodyPr wrap="none" anchor="ctr">
              <a:spAutoFit/>
            </a:bodyPr>
            <a:lstStyle/>
            <a:p>
              <a:pPr algn="ctr">
                <a:spcBef>
                  <a:spcPct val="50000"/>
                </a:spcBef>
              </a:pPr>
              <a:r>
                <a:rPr lang="en-US" i="1">
                  <a:latin typeface="Helvetica"/>
                </a:rPr>
                <a:t>d</a:t>
              </a:r>
              <a:endParaRPr lang="en-US">
                <a:latin typeface="Helvetica"/>
              </a:endParaRPr>
            </a:p>
          </p:txBody>
        </p:sp>
        <p:sp>
          <p:nvSpPr>
            <p:cNvPr id="33803" name="Text Box 12"/>
            <p:cNvSpPr txBox="1">
              <a:spLocks noChangeArrowheads="1"/>
            </p:cNvSpPr>
            <p:nvPr/>
          </p:nvSpPr>
          <p:spPr bwMode="auto">
            <a:xfrm>
              <a:off x="142875" y="3333750"/>
              <a:ext cx="438150" cy="366713"/>
            </a:xfrm>
            <a:prstGeom prst="rect">
              <a:avLst/>
            </a:prstGeom>
            <a:noFill/>
            <a:ln w="9525">
              <a:noFill/>
              <a:miter lim="800000"/>
              <a:headEnd/>
              <a:tailEnd/>
            </a:ln>
          </p:spPr>
          <p:txBody>
            <a:bodyPr anchor="ctr">
              <a:spAutoFit/>
            </a:bodyPr>
            <a:lstStyle/>
            <a:p>
              <a:pPr algn="ctr">
                <a:spcBef>
                  <a:spcPct val="50000"/>
                </a:spcBef>
              </a:pPr>
              <a:r>
                <a:rPr lang="en-US">
                  <a:latin typeface="Helvetica"/>
                </a:rPr>
                <a:t>10</a:t>
              </a:r>
            </a:p>
          </p:txBody>
        </p:sp>
        <p:sp>
          <p:nvSpPr>
            <p:cNvPr id="33804" name="Text Box 13"/>
            <p:cNvSpPr txBox="1">
              <a:spLocks noChangeArrowheads="1"/>
            </p:cNvSpPr>
            <p:nvPr/>
          </p:nvSpPr>
          <p:spPr bwMode="auto">
            <a:xfrm>
              <a:off x="828675" y="3333750"/>
              <a:ext cx="438150" cy="366713"/>
            </a:xfrm>
            <a:prstGeom prst="rect">
              <a:avLst/>
            </a:prstGeom>
            <a:noFill/>
            <a:ln w="9525">
              <a:noFill/>
              <a:miter lim="800000"/>
              <a:headEnd/>
              <a:tailEnd/>
            </a:ln>
          </p:spPr>
          <p:txBody>
            <a:bodyPr anchor="ctr">
              <a:spAutoFit/>
            </a:bodyPr>
            <a:lstStyle/>
            <a:p>
              <a:pPr algn="ctr">
                <a:spcBef>
                  <a:spcPct val="50000"/>
                </a:spcBef>
              </a:pPr>
              <a:r>
                <a:rPr lang="en-US">
                  <a:latin typeface="Helvetica"/>
                </a:rPr>
                <a:t>10</a:t>
              </a:r>
            </a:p>
          </p:txBody>
        </p:sp>
        <p:sp>
          <p:nvSpPr>
            <p:cNvPr id="33805" name="Text Box 14"/>
            <p:cNvSpPr txBox="1">
              <a:spLocks noChangeArrowheads="1"/>
            </p:cNvSpPr>
            <p:nvPr/>
          </p:nvSpPr>
          <p:spPr bwMode="auto">
            <a:xfrm>
              <a:off x="1357313" y="3333750"/>
              <a:ext cx="438150" cy="366713"/>
            </a:xfrm>
            <a:prstGeom prst="rect">
              <a:avLst/>
            </a:prstGeom>
            <a:noFill/>
            <a:ln w="9525">
              <a:noFill/>
              <a:miter lim="800000"/>
              <a:headEnd/>
              <a:tailEnd/>
            </a:ln>
          </p:spPr>
          <p:txBody>
            <a:bodyPr anchor="ctr">
              <a:spAutoFit/>
            </a:bodyPr>
            <a:lstStyle/>
            <a:p>
              <a:pPr algn="ctr">
                <a:spcBef>
                  <a:spcPct val="50000"/>
                </a:spcBef>
              </a:pPr>
              <a:r>
                <a:rPr lang="en-US">
                  <a:latin typeface="Helvetica"/>
                </a:rPr>
                <a:t>12</a:t>
              </a:r>
            </a:p>
          </p:txBody>
        </p:sp>
        <p:sp>
          <p:nvSpPr>
            <p:cNvPr id="33806" name="Line 5"/>
            <p:cNvSpPr>
              <a:spLocks noChangeShapeType="1"/>
            </p:cNvSpPr>
            <p:nvPr/>
          </p:nvSpPr>
          <p:spPr bwMode="auto">
            <a:xfrm>
              <a:off x="785813" y="2857500"/>
              <a:ext cx="0" cy="438150"/>
            </a:xfrm>
            <a:prstGeom prst="line">
              <a:avLst/>
            </a:prstGeom>
            <a:noFill/>
            <a:ln w="9525">
              <a:solidFill>
                <a:schemeClr val="tx1"/>
              </a:solidFill>
              <a:round/>
              <a:headEnd/>
              <a:tailEnd/>
            </a:ln>
          </p:spPr>
          <p:txBody>
            <a:bodyPr wrap="none" anchor="ctr"/>
            <a:lstStyle/>
            <a:p>
              <a:endParaRPr lang="en-US"/>
            </a:p>
          </p:txBody>
        </p:sp>
      </p:grpSp>
      <p:sp>
        <p:nvSpPr>
          <p:cNvPr id="15" name="Slide Number Placeholder 14"/>
          <p:cNvSpPr>
            <a:spLocks noGrp="1"/>
          </p:cNvSpPr>
          <p:nvPr>
            <p:ph type="sldNum" sz="quarter" idx="12"/>
          </p:nvPr>
        </p:nvSpPr>
        <p:spPr/>
        <p:txBody>
          <a:bodyPr/>
          <a:lstStyle/>
          <a:p>
            <a:pPr>
              <a:defRPr/>
            </a:pPr>
            <a:fld id="{E9ACADB3-A78D-480D-8CD2-B1094E0E8132}"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algn="l"/>
            <a:r>
              <a:rPr lang="en-US" smtClean="0"/>
              <a:t>Question 1</a:t>
            </a:r>
          </a:p>
        </p:txBody>
      </p:sp>
      <p:sp>
        <p:nvSpPr>
          <p:cNvPr id="34819" name="Rectangle 4"/>
          <p:cNvSpPr>
            <a:spLocks noChangeArrowheads="1"/>
          </p:cNvSpPr>
          <p:nvPr/>
        </p:nvSpPr>
        <p:spPr bwMode="auto">
          <a:xfrm>
            <a:off x="142875" y="2876550"/>
            <a:ext cx="1714500" cy="438150"/>
          </a:xfrm>
          <a:prstGeom prst="rect">
            <a:avLst/>
          </a:prstGeom>
          <a:solidFill>
            <a:schemeClr val="bg1"/>
          </a:solidFill>
          <a:ln w="9525">
            <a:solidFill>
              <a:schemeClr val="tx1"/>
            </a:solidFill>
            <a:miter lim="800000"/>
            <a:headEnd/>
            <a:tailEnd/>
          </a:ln>
        </p:spPr>
        <p:txBody>
          <a:bodyPr wrap="none" anchor="ctr"/>
          <a:lstStyle/>
          <a:p>
            <a:endParaRPr lang="en-US">
              <a:latin typeface="Calibri" pitchFamily="34" charset="0"/>
            </a:endParaRPr>
          </a:p>
        </p:txBody>
      </p:sp>
      <p:sp>
        <p:nvSpPr>
          <p:cNvPr id="34820" name="Line 6"/>
          <p:cNvSpPr>
            <a:spLocks noChangeShapeType="1"/>
          </p:cNvSpPr>
          <p:nvPr/>
        </p:nvSpPr>
        <p:spPr bwMode="auto">
          <a:xfrm flipH="1">
            <a:off x="1428750" y="2895600"/>
            <a:ext cx="19050" cy="415925"/>
          </a:xfrm>
          <a:prstGeom prst="line">
            <a:avLst/>
          </a:prstGeom>
          <a:noFill/>
          <a:ln w="9525">
            <a:solidFill>
              <a:schemeClr val="tx1"/>
            </a:solidFill>
            <a:round/>
            <a:headEnd/>
            <a:tailEnd/>
          </a:ln>
        </p:spPr>
        <p:txBody>
          <a:bodyPr wrap="none" anchor="ctr"/>
          <a:lstStyle/>
          <a:p>
            <a:endParaRPr lang="en-US"/>
          </a:p>
        </p:txBody>
      </p:sp>
      <p:sp>
        <p:nvSpPr>
          <p:cNvPr id="34821" name="Text Box 7"/>
          <p:cNvSpPr txBox="1">
            <a:spLocks noChangeArrowheads="1"/>
          </p:cNvSpPr>
          <p:nvPr/>
        </p:nvSpPr>
        <p:spPr bwMode="auto">
          <a:xfrm>
            <a:off x="76200" y="2571750"/>
            <a:ext cx="1238250" cy="307975"/>
          </a:xfrm>
          <a:prstGeom prst="rect">
            <a:avLst/>
          </a:prstGeom>
          <a:noFill/>
          <a:ln w="9525">
            <a:noFill/>
            <a:miter lim="800000"/>
            <a:headEnd/>
            <a:tailEnd/>
          </a:ln>
        </p:spPr>
        <p:txBody>
          <a:bodyPr wrap="none" anchor="ctr">
            <a:spAutoFit/>
          </a:bodyPr>
          <a:lstStyle/>
          <a:p>
            <a:pPr algn="ctr">
              <a:spcBef>
                <a:spcPct val="50000"/>
              </a:spcBef>
            </a:pPr>
            <a:r>
              <a:rPr lang="en-US" sz="1400">
                <a:latin typeface="Helvetica"/>
              </a:rPr>
              <a:t>page number</a:t>
            </a:r>
          </a:p>
        </p:txBody>
      </p:sp>
      <p:sp>
        <p:nvSpPr>
          <p:cNvPr id="34822" name="Text Box 8"/>
          <p:cNvSpPr txBox="1">
            <a:spLocks noChangeArrowheads="1"/>
          </p:cNvSpPr>
          <p:nvPr/>
        </p:nvSpPr>
        <p:spPr bwMode="auto">
          <a:xfrm>
            <a:off x="1371600" y="2438400"/>
            <a:ext cx="568325" cy="461963"/>
          </a:xfrm>
          <a:prstGeom prst="rect">
            <a:avLst/>
          </a:prstGeom>
          <a:noFill/>
          <a:ln w="9525">
            <a:noFill/>
            <a:miter lim="800000"/>
            <a:headEnd/>
            <a:tailEnd/>
          </a:ln>
        </p:spPr>
        <p:txBody>
          <a:bodyPr wrap="none" anchor="ctr">
            <a:spAutoFit/>
          </a:bodyPr>
          <a:lstStyle/>
          <a:p>
            <a:pPr algn="ctr">
              <a:spcBef>
                <a:spcPct val="50000"/>
              </a:spcBef>
            </a:pPr>
            <a:r>
              <a:rPr lang="en-US" sz="1200">
                <a:latin typeface="Helvetica"/>
              </a:rPr>
              <a:t>page </a:t>
            </a:r>
            <a:br>
              <a:rPr lang="en-US" sz="1200">
                <a:latin typeface="Helvetica"/>
              </a:rPr>
            </a:br>
            <a:r>
              <a:rPr lang="en-US" sz="1200">
                <a:latin typeface="Helvetica"/>
              </a:rPr>
              <a:t>offset</a:t>
            </a:r>
          </a:p>
        </p:txBody>
      </p:sp>
      <p:sp>
        <p:nvSpPr>
          <p:cNvPr id="34823" name="Text Box 9"/>
          <p:cNvSpPr txBox="1">
            <a:spLocks noChangeArrowheads="1"/>
          </p:cNvSpPr>
          <p:nvPr/>
        </p:nvSpPr>
        <p:spPr bwMode="auto">
          <a:xfrm>
            <a:off x="228600" y="2941638"/>
            <a:ext cx="398463" cy="369887"/>
          </a:xfrm>
          <a:prstGeom prst="rect">
            <a:avLst/>
          </a:prstGeom>
          <a:noFill/>
          <a:ln w="9525">
            <a:noFill/>
            <a:miter lim="800000"/>
            <a:headEnd/>
            <a:tailEnd/>
          </a:ln>
        </p:spPr>
        <p:txBody>
          <a:bodyPr wrap="none" anchor="ctr">
            <a:spAutoFit/>
          </a:bodyPr>
          <a:lstStyle/>
          <a:p>
            <a:pPr algn="ctr">
              <a:spcBef>
                <a:spcPct val="50000"/>
              </a:spcBef>
            </a:pPr>
            <a:r>
              <a:rPr lang="en-US" i="1">
                <a:latin typeface="Helvetica"/>
              </a:rPr>
              <a:t>p</a:t>
            </a:r>
            <a:r>
              <a:rPr lang="en-US" baseline="-25000">
                <a:latin typeface="Helvetica"/>
              </a:rPr>
              <a:t>1</a:t>
            </a:r>
            <a:endParaRPr lang="en-US">
              <a:latin typeface="Helvetica"/>
            </a:endParaRPr>
          </a:p>
        </p:txBody>
      </p:sp>
      <p:sp>
        <p:nvSpPr>
          <p:cNvPr id="34824" name="Text Box 10"/>
          <p:cNvSpPr txBox="1">
            <a:spLocks noChangeArrowheads="1"/>
          </p:cNvSpPr>
          <p:nvPr/>
        </p:nvSpPr>
        <p:spPr bwMode="auto">
          <a:xfrm>
            <a:off x="1003300" y="2933700"/>
            <a:ext cx="395288" cy="366713"/>
          </a:xfrm>
          <a:prstGeom prst="rect">
            <a:avLst/>
          </a:prstGeom>
          <a:noFill/>
          <a:ln w="9525">
            <a:noFill/>
            <a:miter lim="800000"/>
            <a:headEnd/>
            <a:tailEnd/>
          </a:ln>
        </p:spPr>
        <p:txBody>
          <a:bodyPr wrap="none" anchor="ctr">
            <a:spAutoFit/>
          </a:bodyPr>
          <a:lstStyle/>
          <a:p>
            <a:pPr algn="ctr">
              <a:spcBef>
                <a:spcPct val="50000"/>
              </a:spcBef>
            </a:pPr>
            <a:r>
              <a:rPr lang="en-US" i="1">
                <a:latin typeface="Helvetica"/>
              </a:rPr>
              <a:t>p</a:t>
            </a:r>
            <a:r>
              <a:rPr lang="en-US" baseline="-25000">
                <a:latin typeface="Helvetica"/>
              </a:rPr>
              <a:t>2</a:t>
            </a:r>
            <a:endParaRPr lang="en-US">
              <a:latin typeface="Helvetica"/>
            </a:endParaRPr>
          </a:p>
        </p:txBody>
      </p:sp>
      <p:sp>
        <p:nvSpPr>
          <p:cNvPr id="34825" name="Text Box 11"/>
          <p:cNvSpPr txBox="1">
            <a:spLocks noChangeArrowheads="1"/>
          </p:cNvSpPr>
          <p:nvPr/>
        </p:nvSpPr>
        <p:spPr bwMode="auto">
          <a:xfrm>
            <a:off x="1500188" y="2971800"/>
            <a:ext cx="311150" cy="366713"/>
          </a:xfrm>
          <a:prstGeom prst="rect">
            <a:avLst/>
          </a:prstGeom>
          <a:noFill/>
          <a:ln w="9525">
            <a:noFill/>
            <a:miter lim="800000"/>
            <a:headEnd/>
            <a:tailEnd/>
          </a:ln>
        </p:spPr>
        <p:txBody>
          <a:bodyPr wrap="none" anchor="ctr">
            <a:spAutoFit/>
          </a:bodyPr>
          <a:lstStyle/>
          <a:p>
            <a:pPr algn="ctr">
              <a:spcBef>
                <a:spcPct val="50000"/>
              </a:spcBef>
            </a:pPr>
            <a:r>
              <a:rPr lang="en-US" i="1">
                <a:latin typeface="Helvetica"/>
              </a:rPr>
              <a:t>d</a:t>
            </a:r>
            <a:endParaRPr lang="en-US">
              <a:latin typeface="Helvetica"/>
            </a:endParaRPr>
          </a:p>
        </p:txBody>
      </p:sp>
      <p:sp>
        <p:nvSpPr>
          <p:cNvPr id="34826" name="Text Box 12"/>
          <p:cNvSpPr txBox="1">
            <a:spLocks noChangeArrowheads="1"/>
          </p:cNvSpPr>
          <p:nvPr/>
        </p:nvSpPr>
        <p:spPr bwMode="auto">
          <a:xfrm>
            <a:off x="142875" y="3333750"/>
            <a:ext cx="438150" cy="366713"/>
          </a:xfrm>
          <a:prstGeom prst="rect">
            <a:avLst/>
          </a:prstGeom>
          <a:noFill/>
          <a:ln w="9525">
            <a:noFill/>
            <a:miter lim="800000"/>
            <a:headEnd/>
            <a:tailEnd/>
          </a:ln>
        </p:spPr>
        <p:txBody>
          <a:bodyPr anchor="ctr">
            <a:spAutoFit/>
          </a:bodyPr>
          <a:lstStyle/>
          <a:p>
            <a:pPr algn="ctr">
              <a:spcBef>
                <a:spcPct val="50000"/>
              </a:spcBef>
            </a:pPr>
            <a:r>
              <a:rPr lang="en-US">
                <a:latin typeface="Helvetica"/>
              </a:rPr>
              <a:t>10</a:t>
            </a:r>
          </a:p>
        </p:txBody>
      </p:sp>
      <p:sp>
        <p:nvSpPr>
          <p:cNvPr id="34827" name="Text Box 13"/>
          <p:cNvSpPr txBox="1">
            <a:spLocks noChangeArrowheads="1"/>
          </p:cNvSpPr>
          <p:nvPr/>
        </p:nvSpPr>
        <p:spPr bwMode="auto">
          <a:xfrm>
            <a:off x="828675" y="3333750"/>
            <a:ext cx="438150" cy="366713"/>
          </a:xfrm>
          <a:prstGeom prst="rect">
            <a:avLst/>
          </a:prstGeom>
          <a:noFill/>
          <a:ln w="9525">
            <a:noFill/>
            <a:miter lim="800000"/>
            <a:headEnd/>
            <a:tailEnd/>
          </a:ln>
        </p:spPr>
        <p:txBody>
          <a:bodyPr anchor="ctr">
            <a:spAutoFit/>
          </a:bodyPr>
          <a:lstStyle/>
          <a:p>
            <a:pPr algn="ctr">
              <a:spcBef>
                <a:spcPct val="50000"/>
              </a:spcBef>
            </a:pPr>
            <a:r>
              <a:rPr lang="en-US">
                <a:latin typeface="Helvetica"/>
              </a:rPr>
              <a:t>10</a:t>
            </a:r>
          </a:p>
        </p:txBody>
      </p:sp>
      <p:sp>
        <p:nvSpPr>
          <p:cNvPr id="34828" name="Text Box 14"/>
          <p:cNvSpPr txBox="1">
            <a:spLocks noChangeArrowheads="1"/>
          </p:cNvSpPr>
          <p:nvPr/>
        </p:nvSpPr>
        <p:spPr bwMode="auto">
          <a:xfrm>
            <a:off x="1357313" y="3333750"/>
            <a:ext cx="438150" cy="366713"/>
          </a:xfrm>
          <a:prstGeom prst="rect">
            <a:avLst/>
          </a:prstGeom>
          <a:noFill/>
          <a:ln w="9525">
            <a:noFill/>
            <a:miter lim="800000"/>
            <a:headEnd/>
            <a:tailEnd/>
          </a:ln>
        </p:spPr>
        <p:txBody>
          <a:bodyPr anchor="ctr">
            <a:spAutoFit/>
          </a:bodyPr>
          <a:lstStyle/>
          <a:p>
            <a:pPr algn="ctr">
              <a:spcBef>
                <a:spcPct val="50000"/>
              </a:spcBef>
            </a:pPr>
            <a:r>
              <a:rPr lang="en-US">
                <a:latin typeface="Helvetica"/>
              </a:rPr>
              <a:t>12</a:t>
            </a:r>
          </a:p>
        </p:txBody>
      </p:sp>
      <p:sp>
        <p:nvSpPr>
          <p:cNvPr id="34829" name="Line 5"/>
          <p:cNvSpPr>
            <a:spLocks noChangeShapeType="1"/>
          </p:cNvSpPr>
          <p:nvPr/>
        </p:nvSpPr>
        <p:spPr bwMode="auto">
          <a:xfrm>
            <a:off x="785813" y="2857500"/>
            <a:ext cx="0" cy="438150"/>
          </a:xfrm>
          <a:prstGeom prst="line">
            <a:avLst/>
          </a:prstGeom>
          <a:noFill/>
          <a:ln w="9525">
            <a:solidFill>
              <a:schemeClr val="tx1"/>
            </a:solidFill>
            <a:round/>
            <a:headEnd/>
            <a:tailEnd/>
          </a:ln>
        </p:spPr>
        <p:txBody>
          <a:bodyPr wrap="none" anchor="ctr"/>
          <a:lstStyle/>
          <a:p>
            <a:endParaRPr lang="en-US"/>
          </a:p>
        </p:txBody>
      </p:sp>
      <p:sp>
        <p:nvSpPr>
          <p:cNvPr id="34830" name="TextBox 20"/>
          <p:cNvSpPr txBox="1">
            <a:spLocks noChangeArrowheads="1"/>
          </p:cNvSpPr>
          <p:nvPr/>
        </p:nvSpPr>
        <p:spPr bwMode="auto">
          <a:xfrm>
            <a:off x="2714625" y="1838325"/>
            <a:ext cx="1400175" cy="523875"/>
          </a:xfrm>
          <a:prstGeom prst="rect">
            <a:avLst/>
          </a:prstGeom>
          <a:noFill/>
          <a:ln w="9525">
            <a:noFill/>
            <a:miter lim="800000"/>
            <a:headEnd/>
            <a:tailEnd/>
          </a:ln>
        </p:spPr>
        <p:txBody>
          <a:bodyPr>
            <a:spAutoFit/>
          </a:bodyPr>
          <a:lstStyle/>
          <a:p>
            <a:r>
              <a:rPr lang="en-US" sz="1400">
                <a:latin typeface="Calibri" pitchFamily="34" charset="0"/>
              </a:rPr>
              <a:t>Top-level </a:t>
            </a:r>
            <a:br>
              <a:rPr lang="en-US" sz="1400">
                <a:latin typeface="Calibri" pitchFamily="34" charset="0"/>
              </a:rPr>
            </a:br>
            <a:r>
              <a:rPr lang="en-US" sz="1400">
                <a:latin typeface="Calibri" pitchFamily="34" charset="0"/>
              </a:rPr>
              <a:t>page table</a:t>
            </a:r>
            <a:endParaRPr lang="he-IL" sz="1400">
              <a:latin typeface="Calibri" pitchFamily="34" charset="0"/>
            </a:endParaRPr>
          </a:p>
        </p:txBody>
      </p:sp>
      <p:sp>
        <p:nvSpPr>
          <p:cNvPr id="34831" name="Rectangle 19"/>
          <p:cNvSpPr>
            <a:spLocks noChangeArrowheads="1"/>
          </p:cNvSpPr>
          <p:nvPr/>
        </p:nvSpPr>
        <p:spPr bwMode="auto">
          <a:xfrm>
            <a:off x="2500313" y="2357438"/>
            <a:ext cx="1571625" cy="1928812"/>
          </a:xfrm>
          <a:prstGeom prst="rect">
            <a:avLst/>
          </a:prstGeom>
          <a:solidFill>
            <a:srgbClr val="D5F4FF"/>
          </a:solidFill>
          <a:ln w="12700" algn="ctr">
            <a:solidFill>
              <a:schemeClr val="tx1"/>
            </a:solidFill>
            <a:round/>
            <a:headEnd type="none" w="sm" len="sm"/>
            <a:tailEnd type="none" w="sm" len="sm"/>
          </a:ln>
        </p:spPr>
        <p:txBody>
          <a:bodyPr/>
          <a:lstStyle/>
          <a:p>
            <a:endParaRPr lang="he-IL" sz="1400">
              <a:latin typeface="Calibri" pitchFamily="34" charset="0"/>
            </a:endParaRPr>
          </a:p>
        </p:txBody>
      </p:sp>
      <p:cxnSp>
        <p:nvCxnSpPr>
          <p:cNvPr id="34832" name="Straight Connector 22"/>
          <p:cNvCxnSpPr>
            <a:cxnSpLocks noChangeShapeType="1"/>
          </p:cNvCxnSpPr>
          <p:nvPr/>
        </p:nvCxnSpPr>
        <p:spPr bwMode="auto">
          <a:xfrm>
            <a:off x="2500313" y="4071938"/>
            <a:ext cx="1571625" cy="1587"/>
          </a:xfrm>
          <a:prstGeom prst="line">
            <a:avLst/>
          </a:prstGeom>
          <a:noFill/>
          <a:ln w="12700" algn="ctr">
            <a:solidFill>
              <a:schemeClr val="tx1"/>
            </a:solidFill>
            <a:round/>
            <a:headEnd type="none" w="sm" len="sm"/>
            <a:tailEnd type="none" w="sm" len="sm"/>
          </a:ln>
        </p:spPr>
      </p:cxnSp>
      <p:cxnSp>
        <p:nvCxnSpPr>
          <p:cNvPr id="34833" name="Straight Connector 23"/>
          <p:cNvCxnSpPr>
            <a:cxnSpLocks noChangeShapeType="1"/>
          </p:cNvCxnSpPr>
          <p:nvPr/>
        </p:nvCxnSpPr>
        <p:spPr bwMode="auto">
          <a:xfrm>
            <a:off x="2500313" y="3857625"/>
            <a:ext cx="1571625" cy="1588"/>
          </a:xfrm>
          <a:prstGeom prst="line">
            <a:avLst/>
          </a:prstGeom>
          <a:noFill/>
          <a:ln w="12700" algn="ctr">
            <a:solidFill>
              <a:schemeClr val="tx1"/>
            </a:solidFill>
            <a:round/>
            <a:headEnd type="none" w="sm" len="sm"/>
            <a:tailEnd type="none" w="sm" len="sm"/>
          </a:ln>
        </p:spPr>
      </p:cxnSp>
      <p:cxnSp>
        <p:nvCxnSpPr>
          <p:cNvPr id="34834" name="Straight Connector 24"/>
          <p:cNvCxnSpPr>
            <a:cxnSpLocks noChangeShapeType="1"/>
          </p:cNvCxnSpPr>
          <p:nvPr/>
        </p:nvCxnSpPr>
        <p:spPr bwMode="auto">
          <a:xfrm>
            <a:off x="2500313" y="3643313"/>
            <a:ext cx="1571625" cy="1587"/>
          </a:xfrm>
          <a:prstGeom prst="line">
            <a:avLst/>
          </a:prstGeom>
          <a:noFill/>
          <a:ln w="12700" algn="ctr">
            <a:solidFill>
              <a:schemeClr val="tx1"/>
            </a:solidFill>
            <a:round/>
            <a:headEnd type="none" w="sm" len="sm"/>
            <a:tailEnd type="none" w="sm" len="sm"/>
          </a:ln>
        </p:spPr>
      </p:cxnSp>
      <p:cxnSp>
        <p:nvCxnSpPr>
          <p:cNvPr id="34835" name="Straight Connector 25"/>
          <p:cNvCxnSpPr>
            <a:cxnSpLocks noChangeShapeType="1"/>
          </p:cNvCxnSpPr>
          <p:nvPr/>
        </p:nvCxnSpPr>
        <p:spPr bwMode="auto">
          <a:xfrm>
            <a:off x="2500313" y="3429000"/>
            <a:ext cx="1571625" cy="1588"/>
          </a:xfrm>
          <a:prstGeom prst="line">
            <a:avLst/>
          </a:prstGeom>
          <a:noFill/>
          <a:ln w="12700" algn="ctr">
            <a:solidFill>
              <a:schemeClr val="tx1"/>
            </a:solidFill>
            <a:round/>
            <a:headEnd type="none" w="sm" len="sm"/>
            <a:tailEnd type="none" w="sm" len="sm"/>
          </a:ln>
        </p:spPr>
      </p:cxnSp>
      <p:cxnSp>
        <p:nvCxnSpPr>
          <p:cNvPr id="34836" name="Straight Connector 26"/>
          <p:cNvCxnSpPr>
            <a:cxnSpLocks noChangeShapeType="1"/>
          </p:cNvCxnSpPr>
          <p:nvPr/>
        </p:nvCxnSpPr>
        <p:spPr bwMode="auto">
          <a:xfrm>
            <a:off x="2500313" y="3214688"/>
            <a:ext cx="1571625" cy="1587"/>
          </a:xfrm>
          <a:prstGeom prst="line">
            <a:avLst/>
          </a:prstGeom>
          <a:noFill/>
          <a:ln w="12700" algn="ctr">
            <a:solidFill>
              <a:schemeClr val="tx1"/>
            </a:solidFill>
            <a:round/>
            <a:headEnd type="none" w="sm" len="sm"/>
            <a:tailEnd type="none" w="sm" len="sm"/>
          </a:ln>
        </p:spPr>
      </p:cxnSp>
      <p:cxnSp>
        <p:nvCxnSpPr>
          <p:cNvPr id="34837" name="Straight Connector 27"/>
          <p:cNvCxnSpPr>
            <a:cxnSpLocks noChangeShapeType="1"/>
          </p:cNvCxnSpPr>
          <p:nvPr/>
        </p:nvCxnSpPr>
        <p:spPr bwMode="auto">
          <a:xfrm>
            <a:off x="2500313" y="2571750"/>
            <a:ext cx="1571625" cy="1588"/>
          </a:xfrm>
          <a:prstGeom prst="line">
            <a:avLst/>
          </a:prstGeom>
          <a:noFill/>
          <a:ln w="12700" algn="ctr">
            <a:solidFill>
              <a:schemeClr val="tx1"/>
            </a:solidFill>
            <a:round/>
            <a:headEnd type="none" w="sm" len="sm"/>
            <a:tailEnd type="none" w="sm" len="sm"/>
          </a:ln>
        </p:spPr>
      </p:cxnSp>
      <p:cxnSp>
        <p:nvCxnSpPr>
          <p:cNvPr id="34838" name="Straight Connector 30"/>
          <p:cNvCxnSpPr>
            <a:cxnSpLocks noChangeShapeType="1"/>
          </p:cNvCxnSpPr>
          <p:nvPr/>
        </p:nvCxnSpPr>
        <p:spPr bwMode="auto">
          <a:xfrm rot="5400000">
            <a:off x="3071019" y="2909094"/>
            <a:ext cx="428625" cy="1587"/>
          </a:xfrm>
          <a:prstGeom prst="line">
            <a:avLst/>
          </a:prstGeom>
          <a:noFill/>
          <a:ln w="38100" algn="ctr">
            <a:solidFill>
              <a:schemeClr val="tx1"/>
            </a:solidFill>
            <a:prstDash val="sysDash"/>
            <a:round/>
            <a:headEnd type="none" w="sm" len="sm"/>
            <a:tailEnd type="none" w="sm" len="sm"/>
          </a:ln>
        </p:spPr>
      </p:cxnSp>
      <p:sp>
        <p:nvSpPr>
          <p:cNvPr id="34839" name="TextBox 31"/>
          <p:cNvSpPr txBox="1">
            <a:spLocks noChangeArrowheads="1"/>
          </p:cNvSpPr>
          <p:nvPr/>
        </p:nvSpPr>
        <p:spPr bwMode="auto">
          <a:xfrm>
            <a:off x="2286000" y="4035425"/>
            <a:ext cx="500063" cy="307975"/>
          </a:xfrm>
          <a:prstGeom prst="rect">
            <a:avLst/>
          </a:prstGeom>
          <a:noFill/>
          <a:ln w="9525">
            <a:noFill/>
            <a:miter lim="800000"/>
            <a:headEnd/>
            <a:tailEnd/>
          </a:ln>
        </p:spPr>
        <p:txBody>
          <a:bodyPr>
            <a:spAutoFit/>
          </a:bodyPr>
          <a:lstStyle/>
          <a:p>
            <a:r>
              <a:rPr lang="en-US" sz="1400">
                <a:latin typeface="Calibri" pitchFamily="34" charset="0"/>
              </a:rPr>
              <a:t>0</a:t>
            </a:r>
            <a:endParaRPr lang="he-IL" sz="1400">
              <a:latin typeface="Calibri" pitchFamily="34" charset="0"/>
            </a:endParaRPr>
          </a:p>
        </p:txBody>
      </p:sp>
      <p:sp>
        <p:nvSpPr>
          <p:cNvPr id="34840" name="TextBox 32"/>
          <p:cNvSpPr txBox="1">
            <a:spLocks noChangeArrowheads="1"/>
          </p:cNvSpPr>
          <p:nvPr/>
        </p:nvSpPr>
        <p:spPr bwMode="auto">
          <a:xfrm>
            <a:off x="2286000" y="3821113"/>
            <a:ext cx="500063" cy="307975"/>
          </a:xfrm>
          <a:prstGeom prst="rect">
            <a:avLst/>
          </a:prstGeom>
          <a:noFill/>
          <a:ln w="9525">
            <a:noFill/>
            <a:miter lim="800000"/>
            <a:headEnd/>
            <a:tailEnd/>
          </a:ln>
        </p:spPr>
        <p:txBody>
          <a:bodyPr>
            <a:spAutoFit/>
          </a:bodyPr>
          <a:lstStyle/>
          <a:p>
            <a:r>
              <a:rPr lang="en-US" sz="1400">
                <a:latin typeface="Calibri" pitchFamily="34" charset="0"/>
              </a:rPr>
              <a:t>1</a:t>
            </a:r>
            <a:endParaRPr lang="he-IL" sz="1400">
              <a:latin typeface="Calibri" pitchFamily="34" charset="0"/>
            </a:endParaRPr>
          </a:p>
        </p:txBody>
      </p:sp>
      <p:sp>
        <p:nvSpPr>
          <p:cNvPr id="34841" name="TextBox 33"/>
          <p:cNvSpPr txBox="1">
            <a:spLocks noChangeArrowheads="1"/>
          </p:cNvSpPr>
          <p:nvPr/>
        </p:nvSpPr>
        <p:spPr bwMode="auto">
          <a:xfrm>
            <a:off x="2286000" y="3606800"/>
            <a:ext cx="500063" cy="307975"/>
          </a:xfrm>
          <a:prstGeom prst="rect">
            <a:avLst/>
          </a:prstGeom>
          <a:noFill/>
          <a:ln w="9525">
            <a:noFill/>
            <a:miter lim="800000"/>
            <a:headEnd/>
            <a:tailEnd/>
          </a:ln>
        </p:spPr>
        <p:txBody>
          <a:bodyPr>
            <a:spAutoFit/>
          </a:bodyPr>
          <a:lstStyle/>
          <a:p>
            <a:r>
              <a:rPr lang="en-US" sz="1400">
                <a:latin typeface="Calibri" pitchFamily="34" charset="0"/>
              </a:rPr>
              <a:t>2</a:t>
            </a:r>
            <a:endParaRPr lang="he-IL" sz="1400">
              <a:latin typeface="Calibri" pitchFamily="34" charset="0"/>
            </a:endParaRPr>
          </a:p>
        </p:txBody>
      </p:sp>
      <p:sp>
        <p:nvSpPr>
          <p:cNvPr id="34842" name="TextBox 34"/>
          <p:cNvSpPr txBox="1">
            <a:spLocks noChangeArrowheads="1"/>
          </p:cNvSpPr>
          <p:nvPr/>
        </p:nvSpPr>
        <p:spPr bwMode="auto">
          <a:xfrm>
            <a:off x="2286000" y="3392488"/>
            <a:ext cx="500063" cy="307975"/>
          </a:xfrm>
          <a:prstGeom prst="rect">
            <a:avLst/>
          </a:prstGeom>
          <a:noFill/>
          <a:ln w="9525">
            <a:noFill/>
            <a:miter lim="800000"/>
            <a:headEnd/>
            <a:tailEnd/>
          </a:ln>
        </p:spPr>
        <p:txBody>
          <a:bodyPr>
            <a:spAutoFit/>
          </a:bodyPr>
          <a:lstStyle/>
          <a:p>
            <a:r>
              <a:rPr lang="en-US" sz="1400">
                <a:latin typeface="Calibri" pitchFamily="34" charset="0"/>
              </a:rPr>
              <a:t>3</a:t>
            </a:r>
            <a:endParaRPr lang="he-IL" sz="1400">
              <a:latin typeface="Calibri" pitchFamily="34" charset="0"/>
            </a:endParaRPr>
          </a:p>
        </p:txBody>
      </p:sp>
      <p:sp>
        <p:nvSpPr>
          <p:cNvPr id="34843" name="TextBox 35"/>
          <p:cNvSpPr txBox="1">
            <a:spLocks noChangeArrowheads="1"/>
          </p:cNvSpPr>
          <p:nvPr/>
        </p:nvSpPr>
        <p:spPr bwMode="auto">
          <a:xfrm>
            <a:off x="2286000" y="3178175"/>
            <a:ext cx="500063" cy="307975"/>
          </a:xfrm>
          <a:prstGeom prst="rect">
            <a:avLst/>
          </a:prstGeom>
          <a:noFill/>
          <a:ln w="9525">
            <a:noFill/>
            <a:miter lim="800000"/>
            <a:headEnd/>
            <a:tailEnd/>
          </a:ln>
        </p:spPr>
        <p:txBody>
          <a:bodyPr>
            <a:spAutoFit/>
          </a:bodyPr>
          <a:lstStyle/>
          <a:p>
            <a:r>
              <a:rPr lang="en-US" sz="1400">
                <a:latin typeface="Calibri" pitchFamily="34" charset="0"/>
              </a:rPr>
              <a:t>4</a:t>
            </a:r>
            <a:endParaRPr lang="he-IL" sz="1400">
              <a:latin typeface="Calibri" pitchFamily="34" charset="0"/>
            </a:endParaRPr>
          </a:p>
        </p:txBody>
      </p:sp>
      <p:sp>
        <p:nvSpPr>
          <p:cNvPr id="34844" name="TextBox 36"/>
          <p:cNvSpPr txBox="1">
            <a:spLocks noChangeArrowheads="1"/>
          </p:cNvSpPr>
          <p:nvPr/>
        </p:nvSpPr>
        <p:spPr bwMode="auto">
          <a:xfrm>
            <a:off x="2000250" y="2286000"/>
            <a:ext cx="642938" cy="307975"/>
          </a:xfrm>
          <a:prstGeom prst="rect">
            <a:avLst/>
          </a:prstGeom>
          <a:noFill/>
          <a:ln w="9525">
            <a:noFill/>
            <a:miter lim="800000"/>
            <a:headEnd/>
            <a:tailEnd/>
          </a:ln>
        </p:spPr>
        <p:txBody>
          <a:bodyPr>
            <a:spAutoFit/>
          </a:bodyPr>
          <a:lstStyle/>
          <a:p>
            <a:r>
              <a:rPr lang="en-US" sz="1400">
                <a:latin typeface="Calibri" pitchFamily="34" charset="0"/>
              </a:rPr>
              <a:t>1023</a:t>
            </a:r>
            <a:endParaRPr lang="he-IL" sz="1400">
              <a:latin typeface="Calibri" pitchFamily="34" charset="0"/>
            </a:endParaRPr>
          </a:p>
        </p:txBody>
      </p:sp>
      <p:sp>
        <p:nvSpPr>
          <p:cNvPr id="34845" name="Rectangle 83"/>
          <p:cNvSpPr>
            <a:spLocks noChangeArrowheads="1"/>
          </p:cNvSpPr>
          <p:nvPr/>
        </p:nvSpPr>
        <p:spPr bwMode="auto">
          <a:xfrm>
            <a:off x="7358063" y="2428875"/>
            <a:ext cx="1571625" cy="1928813"/>
          </a:xfrm>
          <a:prstGeom prst="rect">
            <a:avLst/>
          </a:prstGeom>
          <a:solidFill>
            <a:srgbClr val="99FF99"/>
          </a:solidFill>
          <a:ln w="12700" algn="ctr">
            <a:solidFill>
              <a:schemeClr val="tx1"/>
            </a:solidFill>
            <a:round/>
            <a:headEnd type="none" w="sm" len="sm"/>
            <a:tailEnd type="none" w="sm" len="sm"/>
          </a:ln>
        </p:spPr>
        <p:txBody>
          <a:bodyPr/>
          <a:lstStyle/>
          <a:p>
            <a:endParaRPr lang="he-IL" sz="1400">
              <a:latin typeface="Calibri" pitchFamily="34" charset="0"/>
            </a:endParaRPr>
          </a:p>
        </p:txBody>
      </p:sp>
      <p:cxnSp>
        <p:nvCxnSpPr>
          <p:cNvPr id="34846" name="Straight Connector 84"/>
          <p:cNvCxnSpPr>
            <a:cxnSpLocks noChangeShapeType="1"/>
          </p:cNvCxnSpPr>
          <p:nvPr/>
        </p:nvCxnSpPr>
        <p:spPr bwMode="auto">
          <a:xfrm>
            <a:off x="7358063" y="4143375"/>
            <a:ext cx="1571625" cy="1588"/>
          </a:xfrm>
          <a:prstGeom prst="line">
            <a:avLst/>
          </a:prstGeom>
          <a:noFill/>
          <a:ln w="12700" algn="ctr">
            <a:solidFill>
              <a:schemeClr val="tx1"/>
            </a:solidFill>
            <a:round/>
            <a:headEnd type="none" w="sm" len="sm"/>
            <a:tailEnd type="none" w="sm" len="sm"/>
          </a:ln>
        </p:spPr>
      </p:cxnSp>
      <p:cxnSp>
        <p:nvCxnSpPr>
          <p:cNvPr id="34847" name="Straight Connector 85"/>
          <p:cNvCxnSpPr>
            <a:cxnSpLocks noChangeShapeType="1"/>
          </p:cNvCxnSpPr>
          <p:nvPr/>
        </p:nvCxnSpPr>
        <p:spPr bwMode="auto">
          <a:xfrm>
            <a:off x="7358063" y="3929063"/>
            <a:ext cx="1571625" cy="1587"/>
          </a:xfrm>
          <a:prstGeom prst="line">
            <a:avLst/>
          </a:prstGeom>
          <a:noFill/>
          <a:ln w="12700" algn="ctr">
            <a:solidFill>
              <a:schemeClr val="tx1"/>
            </a:solidFill>
            <a:round/>
            <a:headEnd type="none" w="sm" len="sm"/>
            <a:tailEnd type="none" w="sm" len="sm"/>
          </a:ln>
        </p:spPr>
      </p:cxnSp>
      <p:cxnSp>
        <p:nvCxnSpPr>
          <p:cNvPr id="34848" name="Straight Connector 86"/>
          <p:cNvCxnSpPr>
            <a:cxnSpLocks noChangeShapeType="1"/>
          </p:cNvCxnSpPr>
          <p:nvPr/>
        </p:nvCxnSpPr>
        <p:spPr bwMode="auto">
          <a:xfrm>
            <a:off x="7358063" y="3714750"/>
            <a:ext cx="1571625" cy="1588"/>
          </a:xfrm>
          <a:prstGeom prst="line">
            <a:avLst/>
          </a:prstGeom>
          <a:noFill/>
          <a:ln w="12700" algn="ctr">
            <a:solidFill>
              <a:schemeClr val="tx1"/>
            </a:solidFill>
            <a:round/>
            <a:headEnd type="none" w="sm" len="sm"/>
            <a:tailEnd type="none" w="sm" len="sm"/>
          </a:ln>
        </p:spPr>
      </p:cxnSp>
      <p:cxnSp>
        <p:nvCxnSpPr>
          <p:cNvPr id="34849" name="Straight Connector 87"/>
          <p:cNvCxnSpPr>
            <a:cxnSpLocks noChangeShapeType="1"/>
          </p:cNvCxnSpPr>
          <p:nvPr/>
        </p:nvCxnSpPr>
        <p:spPr bwMode="auto">
          <a:xfrm>
            <a:off x="7358063" y="3500438"/>
            <a:ext cx="1571625" cy="1587"/>
          </a:xfrm>
          <a:prstGeom prst="line">
            <a:avLst/>
          </a:prstGeom>
          <a:noFill/>
          <a:ln w="12700" algn="ctr">
            <a:solidFill>
              <a:schemeClr val="tx1"/>
            </a:solidFill>
            <a:round/>
            <a:headEnd type="none" w="sm" len="sm"/>
            <a:tailEnd type="none" w="sm" len="sm"/>
          </a:ln>
        </p:spPr>
      </p:cxnSp>
      <p:cxnSp>
        <p:nvCxnSpPr>
          <p:cNvPr id="34850" name="Straight Connector 88"/>
          <p:cNvCxnSpPr>
            <a:cxnSpLocks noChangeShapeType="1"/>
          </p:cNvCxnSpPr>
          <p:nvPr/>
        </p:nvCxnSpPr>
        <p:spPr bwMode="auto">
          <a:xfrm>
            <a:off x="7358063" y="3286125"/>
            <a:ext cx="1571625" cy="1588"/>
          </a:xfrm>
          <a:prstGeom prst="line">
            <a:avLst/>
          </a:prstGeom>
          <a:noFill/>
          <a:ln w="12700" algn="ctr">
            <a:solidFill>
              <a:schemeClr val="tx1"/>
            </a:solidFill>
            <a:round/>
            <a:headEnd type="none" w="sm" len="sm"/>
            <a:tailEnd type="none" w="sm" len="sm"/>
          </a:ln>
        </p:spPr>
      </p:cxnSp>
      <p:cxnSp>
        <p:nvCxnSpPr>
          <p:cNvPr id="34851" name="Straight Connector 89"/>
          <p:cNvCxnSpPr>
            <a:cxnSpLocks noChangeShapeType="1"/>
          </p:cNvCxnSpPr>
          <p:nvPr/>
        </p:nvCxnSpPr>
        <p:spPr bwMode="auto">
          <a:xfrm>
            <a:off x="7358063" y="2643188"/>
            <a:ext cx="1571625" cy="1587"/>
          </a:xfrm>
          <a:prstGeom prst="line">
            <a:avLst/>
          </a:prstGeom>
          <a:noFill/>
          <a:ln w="12700" algn="ctr">
            <a:solidFill>
              <a:schemeClr val="tx1"/>
            </a:solidFill>
            <a:round/>
            <a:headEnd type="none" w="sm" len="sm"/>
            <a:tailEnd type="none" w="sm" len="sm"/>
          </a:ln>
        </p:spPr>
      </p:cxnSp>
      <p:cxnSp>
        <p:nvCxnSpPr>
          <p:cNvPr id="34852" name="Straight Connector 90"/>
          <p:cNvCxnSpPr>
            <a:cxnSpLocks noChangeShapeType="1"/>
          </p:cNvCxnSpPr>
          <p:nvPr/>
        </p:nvCxnSpPr>
        <p:spPr bwMode="auto">
          <a:xfrm rot="5400000">
            <a:off x="7930356" y="2999582"/>
            <a:ext cx="428625" cy="1588"/>
          </a:xfrm>
          <a:prstGeom prst="line">
            <a:avLst/>
          </a:prstGeom>
          <a:noFill/>
          <a:ln w="38100" algn="ctr">
            <a:solidFill>
              <a:schemeClr val="tx1"/>
            </a:solidFill>
            <a:prstDash val="sysDash"/>
            <a:round/>
            <a:headEnd type="none" w="sm" len="sm"/>
            <a:tailEnd type="none" w="sm" len="sm"/>
          </a:ln>
        </p:spPr>
      </p:cxnSp>
      <p:sp>
        <p:nvSpPr>
          <p:cNvPr id="34853" name="TextBox 96"/>
          <p:cNvSpPr txBox="1">
            <a:spLocks noChangeArrowheads="1"/>
          </p:cNvSpPr>
          <p:nvPr/>
        </p:nvSpPr>
        <p:spPr bwMode="auto">
          <a:xfrm>
            <a:off x="6858000" y="2357438"/>
            <a:ext cx="642938" cy="307975"/>
          </a:xfrm>
          <a:prstGeom prst="rect">
            <a:avLst/>
          </a:prstGeom>
          <a:noFill/>
          <a:ln w="9525">
            <a:noFill/>
            <a:miter lim="800000"/>
            <a:headEnd/>
            <a:tailEnd/>
          </a:ln>
        </p:spPr>
        <p:txBody>
          <a:bodyPr>
            <a:spAutoFit/>
          </a:bodyPr>
          <a:lstStyle/>
          <a:p>
            <a:r>
              <a:rPr lang="en-US" sz="1400">
                <a:latin typeface="Calibri" pitchFamily="34" charset="0"/>
              </a:rPr>
              <a:t>4095</a:t>
            </a:r>
            <a:endParaRPr lang="he-IL">
              <a:latin typeface="Calibri" pitchFamily="34" charset="0"/>
            </a:endParaRPr>
          </a:p>
        </p:txBody>
      </p:sp>
      <p:sp>
        <p:nvSpPr>
          <p:cNvPr id="80" name="TextBox 79"/>
          <p:cNvSpPr txBox="1">
            <a:spLocks noChangeArrowheads="1"/>
          </p:cNvSpPr>
          <p:nvPr/>
        </p:nvSpPr>
        <p:spPr bwMode="auto">
          <a:xfrm>
            <a:off x="304800" y="4572000"/>
            <a:ext cx="3810000" cy="646113"/>
          </a:xfrm>
          <a:prstGeom prst="rect">
            <a:avLst/>
          </a:prstGeom>
          <a:noFill/>
          <a:ln w="9525">
            <a:noFill/>
            <a:miter lim="800000"/>
            <a:headEnd/>
            <a:tailEnd/>
          </a:ln>
        </p:spPr>
        <p:txBody>
          <a:bodyPr>
            <a:spAutoFit/>
          </a:bodyPr>
          <a:lstStyle/>
          <a:p>
            <a:r>
              <a:rPr lang="en-US">
                <a:latin typeface="Calibri" pitchFamily="34" charset="0"/>
              </a:rPr>
              <a:t>32 bit virtual address, 4K pages, lookup of 0x00403004 (4,206,596</a:t>
            </a:r>
            <a:r>
              <a:rPr lang="en-US" baseline="-25000">
                <a:latin typeface="Calibri" pitchFamily="34" charset="0"/>
              </a:rPr>
              <a:t>(dec)</a:t>
            </a:r>
            <a:r>
              <a:rPr lang="en-US">
                <a:latin typeface="Calibri" pitchFamily="34" charset="0"/>
              </a:rPr>
              <a:t>)</a:t>
            </a:r>
          </a:p>
        </p:txBody>
      </p:sp>
      <p:sp>
        <p:nvSpPr>
          <p:cNvPr id="81" name="TextBox 80"/>
          <p:cNvSpPr txBox="1">
            <a:spLocks noChangeArrowheads="1"/>
          </p:cNvSpPr>
          <p:nvPr/>
        </p:nvSpPr>
        <p:spPr bwMode="auto">
          <a:xfrm>
            <a:off x="304800" y="5257800"/>
            <a:ext cx="3581400" cy="1200150"/>
          </a:xfrm>
          <a:prstGeom prst="rect">
            <a:avLst/>
          </a:prstGeom>
          <a:noFill/>
          <a:ln w="9525">
            <a:noFill/>
            <a:miter lim="800000"/>
            <a:headEnd/>
            <a:tailEnd/>
          </a:ln>
        </p:spPr>
        <p:txBody>
          <a:bodyPr>
            <a:spAutoFit/>
          </a:bodyPr>
          <a:lstStyle/>
          <a:p>
            <a:r>
              <a:rPr lang="en-US">
                <a:latin typeface="Calibri" pitchFamily="34" charset="0"/>
              </a:rPr>
              <a:t>Binary: </a:t>
            </a:r>
          </a:p>
          <a:p>
            <a:pPr lvl="1"/>
            <a:r>
              <a:rPr lang="en-US">
                <a:latin typeface="Calibri" pitchFamily="34" charset="0"/>
              </a:rPr>
              <a:t>0000000001 = 1</a:t>
            </a:r>
            <a:r>
              <a:rPr lang="en-US" baseline="-25000">
                <a:latin typeface="Calibri" pitchFamily="34" charset="0"/>
              </a:rPr>
              <a:t>(dec)</a:t>
            </a:r>
          </a:p>
          <a:p>
            <a:pPr lvl="1"/>
            <a:r>
              <a:rPr lang="en-US">
                <a:latin typeface="Calibri" pitchFamily="34" charset="0"/>
              </a:rPr>
              <a:t>0000000011 = 3</a:t>
            </a:r>
            <a:r>
              <a:rPr lang="en-US" baseline="-25000">
                <a:latin typeface="Calibri" pitchFamily="34" charset="0"/>
              </a:rPr>
              <a:t>(dec)</a:t>
            </a:r>
          </a:p>
          <a:p>
            <a:pPr lvl="1"/>
            <a:r>
              <a:rPr lang="en-US">
                <a:latin typeface="Calibri" pitchFamily="34" charset="0"/>
              </a:rPr>
              <a:t>000000000100 = 4</a:t>
            </a:r>
            <a:r>
              <a:rPr lang="en-US" baseline="-25000">
                <a:latin typeface="Calibri" pitchFamily="34" charset="0"/>
              </a:rPr>
              <a:t>(dec)</a:t>
            </a:r>
          </a:p>
        </p:txBody>
      </p:sp>
      <p:grpSp>
        <p:nvGrpSpPr>
          <p:cNvPr id="34856" name="Group 94"/>
          <p:cNvGrpSpPr>
            <a:grpSpLocks/>
          </p:cNvGrpSpPr>
          <p:nvPr/>
        </p:nvGrpSpPr>
        <p:grpSpPr bwMode="auto">
          <a:xfrm>
            <a:off x="4495800" y="1757363"/>
            <a:ext cx="2071688" cy="4462462"/>
            <a:chOff x="4714875" y="1757363"/>
            <a:chExt cx="2071688" cy="4462461"/>
          </a:xfrm>
        </p:grpSpPr>
        <p:sp>
          <p:nvSpPr>
            <p:cNvPr id="31" name="Rectangle 30"/>
            <p:cNvSpPr/>
            <p:nvPr/>
          </p:nvSpPr>
          <p:spPr bwMode="auto">
            <a:xfrm>
              <a:off x="5214938" y="1828800"/>
              <a:ext cx="1571625" cy="1928813"/>
            </a:xfrm>
            <a:prstGeom prst="rect">
              <a:avLst/>
            </a:prstGeom>
            <a:solidFill>
              <a:schemeClr val="accent2">
                <a:lumMod val="40000"/>
                <a:lumOff val="60000"/>
              </a:schemeClr>
            </a:solidFill>
            <a:ln w="12700" cap="flat" cmpd="sng" algn="ctr">
              <a:solidFill>
                <a:schemeClr val="tx1"/>
              </a:solidFill>
              <a:prstDash val="solid"/>
              <a:round/>
              <a:headEnd type="none" w="sm" len="sm"/>
              <a:tailEnd type="none" w="sm" len="sm"/>
            </a:ln>
            <a:effectLst/>
          </p:spPr>
          <p:txBody>
            <a:bodyPr rtlCol="1"/>
            <a:lstStyle/>
            <a:p>
              <a:pPr fontAlgn="auto">
                <a:spcBef>
                  <a:spcPts val="0"/>
                </a:spcBef>
                <a:spcAft>
                  <a:spcPts val="0"/>
                </a:spcAft>
                <a:defRPr/>
              </a:pPr>
              <a:endParaRPr lang="he-IL" sz="1400">
                <a:latin typeface="+mn-lt"/>
                <a:cs typeface="+mn-cs"/>
              </a:endParaRPr>
            </a:p>
          </p:txBody>
        </p:sp>
        <p:cxnSp>
          <p:nvCxnSpPr>
            <p:cNvPr id="34870" name="Straight Connector 40"/>
            <p:cNvCxnSpPr>
              <a:cxnSpLocks noChangeShapeType="1"/>
            </p:cNvCxnSpPr>
            <p:nvPr/>
          </p:nvCxnSpPr>
          <p:spPr bwMode="auto">
            <a:xfrm>
              <a:off x="5214938" y="3542940"/>
              <a:ext cx="1571625" cy="1588"/>
            </a:xfrm>
            <a:prstGeom prst="line">
              <a:avLst/>
            </a:prstGeom>
            <a:noFill/>
            <a:ln w="12700" algn="ctr">
              <a:solidFill>
                <a:schemeClr val="tx1"/>
              </a:solidFill>
              <a:round/>
              <a:headEnd type="none" w="sm" len="sm"/>
              <a:tailEnd type="none" w="sm" len="sm"/>
            </a:ln>
          </p:spPr>
        </p:cxnSp>
        <p:cxnSp>
          <p:nvCxnSpPr>
            <p:cNvPr id="34871" name="Straight Connector 41"/>
            <p:cNvCxnSpPr>
              <a:cxnSpLocks noChangeShapeType="1"/>
            </p:cNvCxnSpPr>
            <p:nvPr/>
          </p:nvCxnSpPr>
          <p:spPr bwMode="auto">
            <a:xfrm>
              <a:off x="5214938" y="3328671"/>
              <a:ext cx="1571625" cy="1588"/>
            </a:xfrm>
            <a:prstGeom prst="line">
              <a:avLst/>
            </a:prstGeom>
            <a:noFill/>
            <a:ln w="12700" algn="ctr">
              <a:solidFill>
                <a:schemeClr val="tx1"/>
              </a:solidFill>
              <a:round/>
              <a:headEnd type="none" w="sm" len="sm"/>
              <a:tailEnd type="none" w="sm" len="sm"/>
            </a:ln>
          </p:spPr>
        </p:cxnSp>
        <p:cxnSp>
          <p:nvCxnSpPr>
            <p:cNvPr id="34872" name="Straight Connector 42"/>
            <p:cNvCxnSpPr>
              <a:cxnSpLocks noChangeShapeType="1"/>
            </p:cNvCxnSpPr>
            <p:nvPr/>
          </p:nvCxnSpPr>
          <p:spPr bwMode="auto">
            <a:xfrm>
              <a:off x="5214938" y="3114401"/>
              <a:ext cx="1571625" cy="1588"/>
            </a:xfrm>
            <a:prstGeom prst="line">
              <a:avLst/>
            </a:prstGeom>
            <a:noFill/>
            <a:ln w="12700" algn="ctr">
              <a:solidFill>
                <a:schemeClr val="tx1"/>
              </a:solidFill>
              <a:round/>
              <a:headEnd type="none" w="sm" len="sm"/>
              <a:tailEnd type="none" w="sm" len="sm"/>
            </a:ln>
          </p:spPr>
        </p:cxnSp>
        <p:cxnSp>
          <p:nvCxnSpPr>
            <p:cNvPr id="34873" name="Straight Connector 43"/>
            <p:cNvCxnSpPr>
              <a:cxnSpLocks noChangeShapeType="1"/>
            </p:cNvCxnSpPr>
            <p:nvPr/>
          </p:nvCxnSpPr>
          <p:spPr bwMode="auto">
            <a:xfrm>
              <a:off x="5214938" y="2900132"/>
              <a:ext cx="1571625" cy="1588"/>
            </a:xfrm>
            <a:prstGeom prst="line">
              <a:avLst/>
            </a:prstGeom>
            <a:noFill/>
            <a:ln w="12700" algn="ctr">
              <a:solidFill>
                <a:schemeClr val="tx1"/>
              </a:solidFill>
              <a:round/>
              <a:headEnd type="none" w="sm" len="sm"/>
              <a:tailEnd type="none" w="sm" len="sm"/>
            </a:ln>
          </p:spPr>
        </p:cxnSp>
        <p:cxnSp>
          <p:nvCxnSpPr>
            <p:cNvPr id="34874" name="Straight Connector 44"/>
            <p:cNvCxnSpPr>
              <a:cxnSpLocks noChangeShapeType="1"/>
            </p:cNvCxnSpPr>
            <p:nvPr/>
          </p:nvCxnSpPr>
          <p:spPr bwMode="auto">
            <a:xfrm>
              <a:off x="5214938" y="2685863"/>
              <a:ext cx="1571625" cy="1588"/>
            </a:xfrm>
            <a:prstGeom prst="line">
              <a:avLst/>
            </a:prstGeom>
            <a:noFill/>
            <a:ln w="12700" algn="ctr">
              <a:solidFill>
                <a:schemeClr val="tx1"/>
              </a:solidFill>
              <a:round/>
              <a:headEnd type="none" w="sm" len="sm"/>
              <a:tailEnd type="none" w="sm" len="sm"/>
            </a:ln>
          </p:spPr>
        </p:cxnSp>
        <p:cxnSp>
          <p:nvCxnSpPr>
            <p:cNvPr id="34875" name="Straight Connector 45"/>
            <p:cNvCxnSpPr>
              <a:cxnSpLocks noChangeShapeType="1"/>
            </p:cNvCxnSpPr>
            <p:nvPr/>
          </p:nvCxnSpPr>
          <p:spPr bwMode="auto">
            <a:xfrm>
              <a:off x="5214938" y="2043055"/>
              <a:ext cx="1571625" cy="1588"/>
            </a:xfrm>
            <a:prstGeom prst="line">
              <a:avLst/>
            </a:prstGeom>
            <a:noFill/>
            <a:ln w="12700" algn="ctr">
              <a:solidFill>
                <a:schemeClr val="tx1"/>
              </a:solidFill>
              <a:round/>
              <a:headEnd type="none" w="sm" len="sm"/>
              <a:tailEnd type="none" w="sm" len="sm"/>
            </a:ln>
          </p:spPr>
        </p:cxnSp>
        <p:cxnSp>
          <p:nvCxnSpPr>
            <p:cNvPr id="34876" name="Straight Connector 46"/>
            <p:cNvCxnSpPr>
              <a:cxnSpLocks noChangeShapeType="1"/>
            </p:cNvCxnSpPr>
            <p:nvPr/>
          </p:nvCxnSpPr>
          <p:spPr bwMode="auto">
            <a:xfrm rot="5400000">
              <a:off x="5786481" y="2400170"/>
              <a:ext cx="428538" cy="1588"/>
            </a:xfrm>
            <a:prstGeom prst="line">
              <a:avLst/>
            </a:prstGeom>
            <a:noFill/>
            <a:ln w="38100" algn="ctr">
              <a:solidFill>
                <a:schemeClr val="tx1"/>
              </a:solidFill>
              <a:prstDash val="sysDash"/>
              <a:round/>
              <a:headEnd type="none" w="sm" len="sm"/>
              <a:tailEnd type="none" w="sm" len="sm"/>
            </a:ln>
          </p:spPr>
        </p:cxnSp>
        <p:sp>
          <p:nvSpPr>
            <p:cNvPr id="34877" name="TextBox 52"/>
            <p:cNvSpPr txBox="1">
              <a:spLocks noChangeArrowheads="1"/>
            </p:cNvSpPr>
            <p:nvPr/>
          </p:nvSpPr>
          <p:spPr bwMode="auto">
            <a:xfrm>
              <a:off x="4714875" y="1757363"/>
              <a:ext cx="642938" cy="307777"/>
            </a:xfrm>
            <a:prstGeom prst="rect">
              <a:avLst/>
            </a:prstGeom>
            <a:noFill/>
            <a:ln w="9525">
              <a:noFill/>
              <a:miter lim="800000"/>
              <a:headEnd/>
              <a:tailEnd/>
            </a:ln>
          </p:spPr>
          <p:txBody>
            <a:bodyPr>
              <a:spAutoFit/>
            </a:bodyPr>
            <a:lstStyle/>
            <a:p>
              <a:r>
                <a:rPr lang="en-US" sz="1400">
                  <a:latin typeface="Calibri" pitchFamily="34" charset="0"/>
                </a:rPr>
                <a:t>1023</a:t>
              </a:r>
              <a:endParaRPr lang="he-IL" sz="1400">
                <a:latin typeface="Calibri" pitchFamily="34" charset="0"/>
              </a:endParaRPr>
            </a:p>
          </p:txBody>
        </p:sp>
        <p:sp>
          <p:nvSpPr>
            <p:cNvPr id="46" name="Rectangle 45"/>
            <p:cNvSpPr/>
            <p:nvPr/>
          </p:nvSpPr>
          <p:spPr bwMode="auto">
            <a:xfrm>
              <a:off x="5214938" y="3881438"/>
              <a:ext cx="1571625" cy="1928812"/>
            </a:xfrm>
            <a:prstGeom prst="rect">
              <a:avLst/>
            </a:prstGeom>
            <a:solidFill>
              <a:schemeClr val="accent2">
                <a:lumMod val="40000"/>
                <a:lumOff val="60000"/>
              </a:schemeClr>
            </a:solidFill>
            <a:ln w="12700" cap="flat" cmpd="sng" algn="ctr">
              <a:solidFill>
                <a:schemeClr val="tx1"/>
              </a:solidFill>
              <a:prstDash val="solid"/>
              <a:round/>
              <a:headEnd type="none" w="sm" len="sm"/>
              <a:tailEnd type="none" w="sm" len="sm"/>
            </a:ln>
            <a:effectLst/>
          </p:spPr>
          <p:txBody>
            <a:bodyPr rtlCol="1"/>
            <a:lstStyle/>
            <a:p>
              <a:pPr fontAlgn="auto">
                <a:spcBef>
                  <a:spcPts val="0"/>
                </a:spcBef>
                <a:spcAft>
                  <a:spcPts val="0"/>
                </a:spcAft>
                <a:defRPr/>
              </a:pPr>
              <a:endParaRPr lang="he-IL" sz="1400">
                <a:latin typeface="+mn-lt"/>
                <a:cs typeface="+mn-cs"/>
              </a:endParaRPr>
            </a:p>
          </p:txBody>
        </p:sp>
        <p:cxnSp>
          <p:nvCxnSpPr>
            <p:cNvPr id="34879" name="Straight Connector 55"/>
            <p:cNvCxnSpPr>
              <a:cxnSpLocks noChangeShapeType="1"/>
            </p:cNvCxnSpPr>
            <p:nvPr/>
          </p:nvCxnSpPr>
          <p:spPr bwMode="auto">
            <a:xfrm>
              <a:off x="5214938" y="5595575"/>
              <a:ext cx="1571625" cy="1588"/>
            </a:xfrm>
            <a:prstGeom prst="line">
              <a:avLst/>
            </a:prstGeom>
            <a:noFill/>
            <a:ln w="12700" algn="ctr">
              <a:solidFill>
                <a:schemeClr val="tx1"/>
              </a:solidFill>
              <a:round/>
              <a:headEnd type="none" w="sm" len="sm"/>
              <a:tailEnd type="none" w="sm" len="sm"/>
            </a:ln>
          </p:spPr>
        </p:cxnSp>
        <p:cxnSp>
          <p:nvCxnSpPr>
            <p:cNvPr id="34880" name="Straight Connector 56"/>
            <p:cNvCxnSpPr>
              <a:cxnSpLocks noChangeShapeType="1"/>
            </p:cNvCxnSpPr>
            <p:nvPr/>
          </p:nvCxnSpPr>
          <p:spPr bwMode="auto">
            <a:xfrm>
              <a:off x="5214938" y="5381306"/>
              <a:ext cx="1571625" cy="1588"/>
            </a:xfrm>
            <a:prstGeom prst="line">
              <a:avLst/>
            </a:prstGeom>
            <a:noFill/>
            <a:ln w="12700" algn="ctr">
              <a:solidFill>
                <a:schemeClr val="tx1"/>
              </a:solidFill>
              <a:round/>
              <a:headEnd type="none" w="sm" len="sm"/>
              <a:tailEnd type="none" w="sm" len="sm"/>
            </a:ln>
          </p:spPr>
        </p:cxnSp>
        <p:cxnSp>
          <p:nvCxnSpPr>
            <p:cNvPr id="34881" name="Straight Connector 57"/>
            <p:cNvCxnSpPr>
              <a:cxnSpLocks noChangeShapeType="1"/>
            </p:cNvCxnSpPr>
            <p:nvPr/>
          </p:nvCxnSpPr>
          <p:spPr bwMode="auto">
            <a:xfrm>
              <a:off x="5214938" y="5167037"/>
              <a:ext cx="1571625" cy="1588"/>
            </a:xfrm>
            <a:prstGeom prst="line">
              <a:avLst/>
            </a:prstGeom>
            <a:noFill/>
            <a:ln w="12700" algn="ctr">
              <a:solidFill>
                <a:schemeClr val="tx1"/>
              </a:solidFill>
              <a:round/>
              <a:headEnd type="none" w="sm" len="sm"/>
              <a:tailEnd type="none" w="sm" len="sm"/>
            </a:ln>
          </p:spPr>
        </p:cxnSp>
        <p:cxnSp>
          <p:nvCxnSpPr>
            <p:cNvPr id="34882" name="Straight Connector 58"/>
            <p:cNvCxnSpPr>
              <a:cxnSpLocks noChangeShapeType="1"/>
            </p:cNvCxnSpPr>
            <p:nvPr/>
          </p:nvCxnSpPr>
          <p:spPr bwMode="auto">
            <a:xfrm>
              <a:off x="5214938" y="4952768"/>
              <a:ext cx="1571625" cy="1588"/>
            </a:xfrm>
            <a:prstGeom prst="line">
              <a:avLst/>
            </a:prstGeom>
            <a:noFill/>
            <a:ln w="12700" algn="ctr">
              <a:solidFill>
                <a:schemeClr val="tx1"/>
              </a:solidFill>
              <a:round/>
              <a:headEnd type="none" w="sm" len="sm"/>
              <a:tailEnd type="none" w="sm" len="sm"/>
            </a:ln>
          </p:spPr>
        </p:cxnSp>
        <p:cxnSp>
          <p:nvCxnSpPr>
            <p:cNvPr id="34883" name="Straight Connector 59"/>
            <p:cNvCxnSpPr>
              <a:cxnSpLocks noChangeShapeType="1"/>
            </p:cNvCxnSpPr>
            <p:nvPr/>
          </p:nvCxnSpPr>
          <p:spPr bwMode="auto">
            <a:xfrm>
              <a:off x="5214938" y="4738499"/>
              <a:ext cx="1571625" cy="1588"/>
            </a:xfrm>
            <a:prstGeom prst="line">
              <a:avLst/>
            </a:prstGeom>
            <a:noFill/>
            <a:ln w="12700" algn="ctr">
              <a:solidFill>
                <a:schemeClr val="tx1"/>
              </a:solidFill>
              <a:round/>
              <a:headEnd type="none" w="sm" len="sm"/>
              <a:tailEnd type="none" w="sm" len="sm"/>
            </a:ln>
          </p:spPr>
        </p:cxnSp>
        <p:cxnSp>
          <p:nvCxnSpPr>
            <p:cNvPr id="34884" name="Straight Connector 60"/>
            <p:cNvCxnSpPr>
              <a:cxnSpLocks noChangeShapeType="1"/>
            </p:cNvCxnSpPr>
            <p:nvPr/>
          </p:nvCxnSpPr>
          <p:spPr bwMode="auto">
            <a:xfrm>
              <a:off x="5214938" y="4095691"/>
              <a:ext cx="1571625" cy="1588"/>
            </a:xfrm>
            <a:prstGeom prst="line">
              <a:avLst/>
            </a:prstGeom>
            <a:noFill/>
            <a:ln w="12700" algn="ctr">
              <a:solidFill>
                <a:schemeClr val="tx1"/>
              </a:solidFill>
              <a:round/>
              <a:headEnd type="none" w="sm" len="sm"/>
              <a:tailEnd type="none" w="sm" len="sm"/>
            </a:ln>
          </p:spPr>
        </p:cxnSp>
        <p:cxnSp>
          <p:nvCxnSpPr>
            <p:cNvPr id="34885" name="Straight Connector 61"/>
            <p:cNvCxnSpPr>
              <a:cxnSpLocks noChangeShapeType="1"/>
            </p:cNvCxnSpPr>
            <p:nvPr/>
          </p:nvCxnSpPr>
          <p:spPr bwMode="auto">
            <a:xfrm rot="5400000">
              <a:off x="5786481" y="4452806"/>
              <a:ext cx="428538" cy="1588"/>
            </a:xfrm>
            <a:prstGeom prst="line">
              <a:avLst/>
            </a:prstGeom>
            <a:noFill/>
            <a:ln w="38100" algn="ctr">
              <a:solidFill>
                <a:schemeClr val="tx1"/>
              </a:solidFill>
              <a:prstDash val="sysDash"/>
              <a:round/>
              <a:headEnd type="none" w="sm" len="sm"/>
              <a:tailEnd type="none" w="sm" len="sm"/>
            </a:ln>
          </p:spPr>
        </p:cxnSp>
        <p:sp>
          <p:nvSpPr>
            <p:cNvPr id="34886" name="TextBox 62"/>
            <p:cNvSpPr txBox="1">
              <a:spLocks noChangeArrowheads="1"/>
            </p:cNvSpPr>
            <p:nvPr/>
          </p:nvSpPr>
          <p:spPr bwMode="auto">
            <a:xfrm>
              <a:off x="5000625" y="5557662"/>
              <a:ext cx="500063" cy="307777"/>
            </a:xfrm>
            <a:prstGeom prst="rect">
              <a:avLst/>
            </a:prstGeom>
            <a:noFill/>
            <a:ln w="9525">
              <a:noFill/>
              <a:miter lim="800000"/>
              <a:headEnd/>
              <a:tailEnd/>
            </a:ln>
          </p:spPr>
          <p:txBody>
            <a:bodyPr>
              <a:spAutoFit/>
            </a:bodyPr>
            <a:lstStyle/>
            <a:p>
              <a:r>
                <a:rPr lang="en-US" sz="1400">
                  <a:latin typeface="Calibri" pitchFamily="34" charset="0"/>
                </a:rPr>
                <a:t>0</a:t>
              </a:r>
              <a:endParaRPr lang="he-IL" sz="1400">
                <a:latin typeface="Calibri" pitchFamily="34" charset="0"/>
              </a:endParaRPr>
            </a:p>
          </p:txBody>
        </p:sp>
        <p:sp>
          <p:nvSpPr>
            <p:cNvPr id="34887" name="TextBox 63"/>
            <p:cNvSpPr txBox="1">
              <a:spLocks noChangeArrowheads="1"/>
            </p:cNvSpPr>
            <p:nvPr/>
          </p:nvSpPr>
          <p:spPr bwMode="auto">
            <a:xfrm>
              <a:off x="5000625" y="5343395"/>
              <a:ext cx="500063" cy="307777"/>
            </a:xfrm>
            <a:prstGeom prst="rect">
              <a:avLst/>
            </a:prstGeom>
            <a:noFill/>
            <a:ln w="9525">
              <a:noFill/>
              <a:miter lim="800000"/>
              <a:headEnd/>
              <a:tailEnd/>
            </a:ln>
          </p:spPr>
          <p:txBody>
            <a:bodyPr>
              <a:spAutoFit/>
            </a:bodyPr>
            <a:lstStyle/>
            <a:p>
              <a:r>
                <a:rPr lang="en-US" sz="1400">
                  <a:latin typeface="Calibri" pitchFamily="34" charset="0"/>
                </a:rPr>
                <a:t>1</a:t>
              </a:r>
              <a:endParaRPr lang="he-IL" sz="1400">
                <a:latin typeface="Calibri" pitchFamily="34" charset="0"/>
              </a:endParaRPr>
            </a:p>
          </p:txBody>
        </p:sp>
        <p:sp>
          <p:nvSpPr>
            <p:cNvPr id="34888" name="TextBox 64"/>
            <p:cNvSpPr txBox="1">
              <a:spLocks noChangeArrowheads="1"/>
            </p:cNvSpPr>
            <p:nvPr/>
          </p:nvSpPr>
          <p:spPr bwMode="auto">
            <a:xfrm>
              <a:off x="5000625" y="5129125"/>
              <a:ext cx="500063" cy="307777"/>
            </a:xfrm>
            <a:prstGeom prst="rect">
              <a:avLst/>
            </a:prstGeom>
            <a:noFill/>
            <a:ln w="9525">
              <a:noFill/>
              <a:miter lim="800000"/>
              <a:headEnd/>
              <a:tailEnd/>
            </a:ln>
          </p:spPr>
          <p:txBody>
            <a:bodyPr>
              <a:spAutoFit/>
            </a:bodyPr>
            <a:lstStyle/>
            <a:p>
              <a:r>
                <a:rPr lang="en-US" sz="1400">
                  <a:latin typeface="Calibri" pitchFamily="34" charset="0"/>
                </a:rPr>
                <a:t>2</a:t>
              </a:r>
              <a:endParaRPr lang="he-IL" sz="1400">
                <a:latin typeface="Calibri" pitchFamily="34" charset="0"/>
              </a:endParaRPr>
            </a:p>
          </p:txBody>
        </p:sp>
        <p:sp>
          <p:nvSpPr>
            <p:cNvPr id="34889" name="TextBox 65"/>
            <p:cNvSpPr txBox="1">
              <a:spLocks noChangeArrowheads="1"/>
            </p:cNvSpPr>
            <p:nvPr/>
          </p:nvSpPr>
          <p:spPr bwMode="auto">
            <a:xfrm>
              <a:off x="5000625" y="4914856"/>
              <a:ext cx="500063" cy="307777"/>
            </a:xfrm>
            <a:prstGeom prst="rect">
              <a:avLst/>
            </a:prstGeom>
            <a:noFill/>
            <a:ln w="9525">
              <a:noFill/>
              <a:miter lim="800000"/>
              <a:headEnd/>
              <a:tailEnd/>
            </a:ln>
          </p:spPr>
          <p:txBody>
            <a:bodyPr>
              <a:spAutoFit/>
            </a:bodyPr>
            <a:lstStyle/>
            <a:p>
              <a:r>
                <a:rPr lang="en-US" sz="1400">
                  <a:latin typeface="Calibri" pitchFamily="34" charset="0"/>
                </a:rPr>
                <a:t>3</a:t>
              </a:r>
              <a:endParaRPr lang="he-IL" sz="1400">
                <a:latin typeface="Calibri" pitchFamily="34" charset="0"/>
              </a:endParaRPr>
            </a:p>
          </p:txBody>
        </p:sp>
        <p:sp>
          <p:nvSpPr>
            <p:cNvPr id="34890" name="TextBox 66"/>
            <p:cNvSpPr txBox="1">
              <a:spLocks noChangeArrowheads="1"/>
            </p:cNvSpPr>
            <p:nvPr/>
          </p:nvSpPr>
          <p:spPr bwMode="auto">
            <a:xfrm>
              <a:off x="5000625" y="4700587"/>
              <a:ext cx="500063" cy="307777"/>
            </a:xfrm>
            <a:prstGeom prst="rect">
              <a:avLst/>
            </a:prstGeom>
            <a:noFill/>
            <a:ln w="9525">
              <a:noFill/>
              <a:miter lim="800000"/>
              <a:headEnd/>
              <a:tailEnd/>
            </a:ln>
          </p:spPr>
          <p:txBody>
            <a:bodyPr>
              <a:spAutoFit/>
            </a:bodyPr>
            <a:lstStyle/>
            <a:p>
              <a:r>
                <a:rPr lang="en-US" sz="1400">
                  <a:latin typeface="Calibri" pitchFamily="34" charset="0"/>
                </a:rPr>
                <a:t>4</a:t>
              </a:r>
              <a:endParaRPr lang="he-IL" sz="1400">
                <a:latin typeface="Calibri" pitchFamily="34" charset="0"/>
              </a:endParaRPr>
            </a:p>
          </p:txBody>
        </p:sp>
        <p:sp>
          <p:nvSpPr>
            <p:cNvPr id="34891" name="TextBox 67"/>
            <p:cNvSpPr txBox="1">
              <a:spLocks noChangeArrowheads="1"/>
            </p:cNvSpPr>
            <p:nvPr/>
          </p:nvSpPr>
          <p:spPr bwMode="auto">
            <a:xfrm>
              <a:off x="4714875" y="3810000"/>
              <a:ext cx="642938" cy="307777"/>
            </a:xfrm>
            <a:prstGeom prst="rect">
              <a:avLst/>
            </a:prstGeom>
            <a:noFill/>
            <a:ln w="9525">
              <a:noFill/>
              <a:miter lim="800000"/>
              <a:headEnd/>
              <a:tailEnd/>
            </a:ln>
          </p:spPr>
          <p:txBody>
            <a:bodyPr>
              <a:spAutoFit/>
            </a:bodyPr>
            <a:lstStyle/>
            <a:p>
              <a:r>
                <a:rPr lang="en-US" sz="1400">
                  <a:latin typeface="Calibri" pitchFamily="34" charset="0"/>
                </a:rPr>
                <a:t>1023</a:t>
              </a:r>
              <a:endParaRPr lang="he-IL" sz="1400">
                <a:latin typeface="Calibri" pitchFamily="34" charset="0"/>
              </a:endParaRPr>
            </a:p>
          </p:txBody>
        </p:sp>
        <p:cxnSp>
          <p:nvCxnSpPr>
            <p:cNvPr id="34892" name="Straight Connector 30"/>
            <p:cNvCxnSpPr>
              <a:cxnSpLocks noChangeShapeType="1"/>
            </p:cNvCxnSpPr>
            <p:nvPr/>
          </p:nvCxnSpPr>
          <p:spPr bwMode="auto">
            <a:xfrm rot="5400000">
              <a:off x="5882198" y="6081201"/>
              <a:ext cx="276225" cy="1022"/>
            </a:xfrm>
            <a:prstGeom prst="line">
              <a:avLst/>
            </a:prstGeom>
            <a:noFill/>
            <a:ln w="38100" algn="ctr">
              <a:solidFill>
                <a:schemeClr val="tx1"/>
              </a:solidFill>
              <a:prstDash val="sysDash"/>
              <a:round/>
              <a:headEnd type="none" w="sm" len="sm"/>
              <a:tailEnd type="none" w="sm" len="sm"/>
            </a:ln>
          </p:spPr>
        </p:cxnSp>
        <p:sp>
          <p:nvSpPr>
            <p:cNvPr id="34893" name="TextBox 31"/>
            <p:cNvSpPr txBox="1">
              <a:spLocks noChangeArrowheads="1"/>
            </p:cNvSpPr>
            <p:nvPr/>
          </p:nvSpPr>
          <p:spPr bwMode="auto">
            <a:xfrm>
              <a:off x="4986337" y="3505200"/>
              <a:ext cx="500063" cy="307777"/>
            </a:xfrm>
            <a:prstGeom prst="rect">
              <a:avLst/>
            </a:prstGeom>
            <a:noFill/>
            <a:ln w="9525">
              <a:noFill/>
              <a:miter lim="800000"/>
              <a:headEnd/>
              <a:tailEnd/>
            </a:ln>
          </p:spPr>
          <p:txBody>
            <a:bodyPr>
              <a:spAutoFit/>
            </a:bodyPr>
            <a:lstStyle/>
            <a:p>
              <a:r>
                <a:rPr lang="en-US" sz="1400">
                  <a:latin typeface="Calibri" pitchFamily="34" charset="0"/>
                </a:rPr>
                <a:t>0</a:t>
              </a:r>
              <a:endParaRPr lang="he-IL" sz="1400">
                <a:latin typeface="Calibri" pitchFamily="34" charset="0"/>
              </a:endParaRPr>
            </a:p>
          </p:txBody>
        </p:sp>
        <p:sp>
          <p:nvSpPr>
            <p:cNvPr id="34894" name="TextBox 32"/>
            <p:cNvSpPr txBox="1">
              <a:spLocks noChangeArrowheads="1"/>
            </p:cNvSpPr>
            <p:nvPr/>
          </p:nvSpPr>
          <p:spPr bwMode="auto">
            <a:xfrm>
              <a:off x="4986337" y="3290888"/>
              <a:ext cx="500063" cy="307777"/>
            </a:xfrm>
            <a:prstGeom prst="rect">
              <a:avLst/>
            </a:prstGeom>
            <a:noFill/>
            <a:ln w="9525">
              <a:noFill/>
              <a:miter lim="800000"/>
              <a:headEnd/>
              <a:tailEnd/>
            </a:ln>
          </p:spPr>
          <p:txBody>
            <a:bodyPr>
              <a:spAutoFit/>
            </a:bodyPr>
            <a:lstStyle/>
            <a:p>
              <a:r>
                <a:rPr lang="en-US" sz="1400">
                  <a:latin typeface="Calibri" pitchFamily="34" charset="0"/>
                </a:rPr>
                <a:t>1</a:t>
              </a:r>
              <a:endParaRPr lang="he-IL" sz="1400">
                <a:latin typeface="Calibri" pitchFamily="34" charset="0"/>
              </a:endParaRPr>
            </a:p>
          </p:txBody>
        </p:sp>
        <p:sp>
          <p:nvSpPr>
            <p:cNvPr id="34895" name="TextBox 33"/>
            <p:cNvSpPr txBox="1">
              <a:spLocks noChangeArrowheads="1"/>
            </p:cNvSpPr>
            <p:nvPr/>
          </p:nvSpPr>
          <p:spPr bwMode="auto">
            <a:xfrm>
              <a:off x="4986337" y="3076575"/>
              <a:ext cx="500063" cy="307777"/>
            </a:xfrm>
            <a:prstGeom prst="rect">
              <a:avLst/>
            </a:prstGeom>
            <a:noFill/>
            <a:ln w="9525">
              <a:noFill/>
              <a:miter lim="800000"/>
              <a:headEnd/>
              <a:tailEnd/>
            </a:ln>
          </p:spPr>
          <p:txBody>
            <a:bodyPr>
              <a:spAutoFit/>
            </a:bodyPr>
            <a:lstStyle/>
            <a:p>
              <a:r>
                <a:rPr lang="en-US" sz="1400">
                  <a:latin typeface="Calibri" pitchFamily="34" charset="0"/>
                </a:rPr>
                <a:t>2</a:t>
              </a:r>
              <a:endParaRPr lang="he-IL" sz="1400">
                <a:latin typeface="Calibri" pitchFamily="34" charset="0"/>
              </a:endParaRPr>
            </a:p>
          </p:txBody>
        </p:sp>
        <p:sp>
          <p:nvSpPr>
            <p:cNvPr id="34896" name="TextBox 34"/>
            <p:cNvSpPr txBox="1">
              <a:spLocks noChangeArrowheads="1"/>
            </p:cNvSpPr>
            <p:nvPr/>
          </p:nvSpPr>
          <p:spPr bwMode="auto">
            <a:xfrm>
              <a:off x="4986337" y="2862263"/>
              <a:ext cx="500063" cy="307777"/>
            </a:xfrm>
            <a:prstGeom prst="rect">
              <a:avLst/>
            </a:prstGeom>
            <a:noFill/>
            <a:ln w="9525">
              <a:noFill/>
              <a:miter lim="800000"/>
              <a:headEnd/>
              <a:tailEnd/>
            </a:ln>
          </p:spPr>
          <p:txBody>
            <a:bodyPr>
              <a:spAutoFit/>
            </a:bodyPr>
            <a:lstStyle/>
            <a:p>
              <a:r>
                <a:rPr lang="en-US" sz="1400">
                  <a:latin typeface="Calibri" pitchFamily="34" charset="0"/>
                </a:rPr>
                <a:t>3</a:t>
              </a:r>
              <a:endParaRPr lang="he-IL" sz="1400">
                <a:latin typeface="Calibri" pitchFamily="34" charset="0"/>
              </a:endParaRPr>
            </a:p>
          </p:txBody>
        </p:sp>
        <p:sp>
          <p:nvSpPr>
            <p:cNvPr id="34897" name="TextBox 35"/>
            <p:cNvSpPr txBox="1">
              <a:spLocks noChangeArrowheads="1"/>
            </p:cNvSpPr>
            <p:nvPr/>
          </p:nvSpPr>
          <p:spPr bwMode="auto">
            <a:xfrm>
              <a:off x="4986337" y="2647950"/>
              <a:ext cx="500063" cy="307777"/>
            </a:xfrm>
            <a:prstGeom prst="rect">
              <a:avLst/>
            </a:prstGeom>
            <a:noFill/>
            <a:ln w="9525">
              <a:noFill/>
              <a:miter lim="800000"/>
              <a:headEnd/>
              <a:tailEnd/>
            </a:ln>
          </p:spPr>
          <p:txBody>
            <a:bodyPr>
              <a:spAutoFit/>
            </a:bodyPr>
            <a:lstStyle/>
            <a:p>
              <a:r>
                <a:rPr lang="en-US" sz="1400">
                  <a:latin typeface="Calibri" pitchFamily="34" charset="0"/>
                </a:rPr>
                <a:t>4</a:t>
              </a:r>
              <a:endParaRPr lang="he-IL" sz="1400">
                <a:latin typeface="Calibri" pitchFamily="34" charset="0"/>
              </a:endParaRPr>
            </a:p>
          </p:txBody>
        </p:sp>
      </p:grpSp>
      <p:sp>
        <p:nvSpPr>
          <p:cNvPr id="34857" name="TextBox 31"/>
          <p:cNvSpPr txBox="1">
            <a:spLocks noChangeArrowheads="1"/>
          </p:cNvSpPr>
          <p:nvPr/>
        </p:nvSpPr>
        <p:spPr bwMode="auto">
          <a:xfrm>
            <a:off x="7119938" y="4111625"/>
            <a:ext cx="500062" cy="307975"/>
          </a:xfrm>
          <a:prstGeom prst="rect">
            <a:avLst/>
          </a:prstGeom>
          <a:noFill/>
          <a:ln w="9525">
            <a:noFill/>
            <a:miter lim="800000"/>
            <a:headEnd/>
            <a:tailEnd/>
          </a:ln>
        </p:spPr>
        <p:txBody>
          <a:bodyPr>
            <a:spAutoFit/>
          </a:bodyPr>
          <a:lstStyle/>
          <a:p>
            <a:r>
              <a:rPr lang="en-US" sz="1400">
                <a:latin typeface="Calibri" pitchFamily="34" charset="0"/>
              </a:rPr>
              <a:t>0</a:t>
            </a:r>
            <a:endParaRPr lang="he-IL" sz="1400">
              <a:latin typeface="Calibri" pitchFamily="34" charset="0"/>
            </a:endParaRPr>
          </a:p>
        </p:txBody>
      </p:sp>
      <p:sp>
        <p:nvSpPr>
          <p:cNvPr id="34858" name="TextBox 32"/>
          <p:cNvSpPr txBox="1">
            <a:spLocks noChangeArrowheads="1"/>
          </p:cNvSpPr>
          <p:nvPr/>
        </p:nvSpPr>
        <p:spPr bwMode="auto">
          <a:xfrm>
            <a:off x="7119938" y="3897313"/>
            <a:ext cx="500062" cy="307975"/>
          </a:xfrm>
          <a:prstGeom prst="rect">
            <a:avLst/>
          </a:prstGeom>
          <a:noFill/>
          <a:ln w="9525">
            <a:noFill/>
            <a:miter lim="800000"/>
            <a:headEnd/>
            <a:tailEnd/>
          </a:ln>
        </p:spPr>
        <p:txBody>
          <a:bodyPr>
            <a:spAutoFit/>
          </a:bodyPr>
          <a:lstStyle/>
          <a:p>
            <a:r>
              <a:rPr lang="en-US" sz="1400">
                <a:latin typeface="Calibri" pitchFamily="34" charset="0"/>
              </a:rPr>
              <a:t>1</a:t>
            </a:r>
            <a:endParaRPr lang="he-IL" sz="1400">
              <a:latin typeface="Calibri" pitchFamily="34" charset="0"/>
            </a:endParaRPr>
          </a:p>
        </p:txBody>
      </p:sp>
      <p:sp>
        <p:nvSpPr>
          <p:cNvPr id="34859" name="TextBox 33"/>
          <p:cNvSpPr txBox="1">
            <a:spLocks noChangeArrowheads="1"/>
          </p:cNvSpPr>
          <p:nvPr/>
        </p:nvSpPr>
        <p:spPr bwMode="auto">
          <a:xfrm>
            <a:off x="7119938" y="3683000"/>
            <a:ext cx="500062" cy="307975"/>
          </a:xfrm>
          <a:prstGeom prst="rect">
            <a:avLst/>
          </a:prstGeom>
          <a:noFill/>
          <a:ln w="9525">
            <a:noFill/>
            <a:miter lim="800000"/>
            <a:headEnd/>
            <a:tailEnd/>
          </a:ln>
        </p:spPr>
        <p:txBody>
          <a:bodyPr>
            <a:spAutoFit/>
          </a:bodyPr>
          <a:lstStyle/>
          <a:p>
            <a:r>
              <a:rPr lang="en-US" sz="1400">
                <a:latin typeface="Calibri" pitchFamily="34" charset="0"/>
              </a:rPr>
              <a:t>2</a:t>
            </a:r>
            <a:endParaRPr lang="he-IL" sz="1400">
              <a:latin typeface="Calibri" pitchFamily="34" charset="0"/>
            </a:endParaRPr>
          </a:p>
        </p:txBody>
      </p:sp>
      <p:sp>
        <p:nvSpPr>
          <p:cNvPr id="34860" name="TextBox 34"/>
          <p:cNvSpPr txBox="1">
            <a:spLocks noChangeArrowheads="1"/>
          </p:cNvSpPr>
          <p:nvPr/>
        </p:nvSpPr>
        <p:spPr bwMode="auto">
          <a:xfrm>
            <a:off x="7119938" y="3468688"/>
            <a:ext cx="500062" cy="307975"/>
          </a:xfrm>
          <a:prstGeom prst="rect">
            <a:avLst/>
          </a:prstGeom>
          <a:noFill/>
          <a:ln w="9525">
            <a:noFill/>
            <a:miter lim="800000"/>
            <a:headEnd/>
            <a:tailEnd/>
          </a:ln>
        </p:spPr>
        <p:txBody>
          <a:bodyPr>
            <a:spAutoFit/>
          </a:bodyPr>
          <a:lstStyle/>
          <a:p>
            <a:r>
              <a:rPr lang="en-US" sz="1400">
                <a:latin typeface="Calibri" pitchFamily="34" charset="0"/>
              </a:rPr>
              <a:t>3</a:t>
            </a:r>
            <a:endParaRPr lang="he-IL" sz="1400">
              <a:latin typeface="Calibri" pitchFamily="34" charset="0"/>
            </a:endParaRPr>
          </a:p>
        </p:txBody>
      </p:sp>
      <p:sp>
        <p:nvSpPr>
          <p:cNvPr id="34861" name="TextBox 35"/>
          <p:cNvSpPr txBox="1">
            <a:spLocks noChangeArrowheads="1"/>
          </p:cNvSpPr>
          <p:nvPr/>
        </p:nvSpPr>
        <p:spPr bwMode="auto">
          <a:xfrm>
            <a:off x="7119938" y="3254375"/>
            <a:ext cx="500062" cy="307975"/>
          </a:xfrm>
          <a:prstGeom prst="rect">
            <a:avLst/>
          </a:prstGeom>
          <a:noFill/>
          <a:ln w="9525">
            <a:noFill/>
            <a:miter lim="800000"/>
            <a:headEnd/>
            <a:tailEnd/>
          </a:ln>
        </p:spPr>
        <p:txBody>
          <a:bodyPr>
            <a:spAutoFit/>
          </a:bodyPr>
          <a:lstStyle/>
          <a:p>
            <a:r>
              <a:rPr lang="en-US" sz="1400">
                <a:latin typeface="Calibri" pitchFamily="34" charset="0"/>
              </a:rPr>
              <a:t>4</a:t>
            </a:r>
            <a:endParaRPr lang="he-IL" sz="1400">
              <a:latin typeface="Calibri" pitchFamily="34" charset="0"/>
            </a:endParaRPr>
          </a:p>
        </p:txBody>
      </p:sp>
      <p:cxnSp>
        <p:nvCxnSpPr>
          <p:cNvPr id="97" name="Straight Arrow Connector 96"/>
          <p:cNvCxnSpPr>
            <a:endCxn id="34889" idx="1"/>
          </p:cNvCxnSpPr>
          <p:nvPr/>
        </p:nvCxnSpPr>
        <p:spPr>
          <a:xfrm rot="16200000" flipH="1">
            <a:off x="3933031" y="4220369"/>
            <a:ext cx="1030288" cy="66675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01" name="Straight Arrow Connector 100"/>
          <p:cNvCxnSpPr>
            <a:endCxn id="34861" idx="1"/>
          </p:cNvCxnSpPr>
          <p:nvPr/>
        </p:nvCxnSpPr>
        <p:spPr>
          <a:xfrm rot="5400000" flipH="1" flipV="1">
            <a:off x="6026150" y="4011613"/>
            <a:ext cx="1697037" cy="49053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05" name="TextBox 104"/>
          <p:cNvSpPr txBox="1"/>
          <p:nvPr/>
        </p:nvSpPr>
        <p:spPr>
          <a:xfrm>
            <a:off x="3048000" y="5638800"/>
            <a:ext cx="1219200" cy="307975"/>
          </a:xfrm>
          <a:prstGeom prst="rect">
            <a:avLst/>
          </a:prstGeom>
          <a:noFill/>
        </p:spPr>
        <p:txBody>
          <a:bodyPr>
            <a:spAutoFit/>
          </a:bodyPr>
          <a:lstStyle/>
          <a:p>
            <a:pPr fontAlgn="auto">
              <a:spcBef>
                <a:spcPts val="0"/>
              </a:spcBef>
              <a:spcAft>
                <a:spcPts val="0"/>
              </a:spcAft>
              <a:defRPr/>
            </a:pPr>
            <a:r>
              <a:rPr lang="en-US" sz="1400" dirty="0">
                <a:solidFill>
                  <a:schemeClr val="accent4"/>
                </a:solidFill>
                <a:latin typeface="+mn-lt"/>
                <a:cs typeface="+mn-cs"/>
              </a:rPr>
              <a:t>4 – 8 MB </a:t>
            </a:r>
          </a:p>
        </p:txBody>
      </p:sp>
      <p:sp>
        <p:nvSpPr>
          <p:cNvPr id="106" name="TextBox 105"/>
          <p:cNvSpPr txBox="1"/>
          <p:nvPr/>
        </p:nvSpPr>
        <p:spPr>
          <a:xfrm>
            <a:off x="3048000" y="5940425"/>
            <a:ext cx="1752600" cy="307975"/>
          </a:xfrm>
          <a:prstGeom prst="rect">
            <a:avLst/>
          </a:prstGeom>
          <a:noFill/>
        </p:spPr>
        <p:txBody>
          <a:bodyPr>
            <a:spAutoFit/>
          </a:bodyPr>
          <a:lstStyle/>
          <a:p>
            <a:pPr fontAlgn="auto">
              <a:spcBef>
                <a:spcPts val="0"/>
              </a:spcBef>
              <a:spcAft>
                <a:spcPts val="0"/>
              </a:spcAft>
              <a:defRPr/>
            </a:pPr>
            <a:r>
              <a:rPr lang="en-US" sz="1400" dirty="0">
                <a:solidFill>
                  <a:schemeClr val="accent4"/>
                </a:solidFill>
                <a:latin typeface="+mn-lt"/>
                <a:cs typeface="+mn-cs"/>
              </a:rPr>
              <a:t>12288 – 16383 Byte</a:t>
            </a:r>
          </a:p>
        </p:txBody>
      </p:sp>
      <p:sp>
        <p:nvSpPr>
          <p:cNvPr id="110" name="Freeform 109"/>
          <p:cNvSpPr/>
          <p:nvPr/>
        </p:nvSpPr>
        <p:spPr>
          <a:xfrm>
            <a:off x="68263" y="3716338"/>
            <a:ext cx="728662" cy="2227262"/>
          </a:xfrm>
          <a:custGeom>
            <a:avLst/>
            <a:gdLst>
              <a:gd name="connsiteX0" fmla="*/ 255639 w 727587"/>
              <a:gd name="connsiteY0" fmla="*/ 0 h 2227006"/>
              <a:gd name="connsiteX1" fmla="*/ 78658 w 727587"/>
              <a:gd name="connsiteY1" fmla="*/ 1887793 h 2227006"/>
              <a:gd name="connsiteX2" fmla="*/ 727587 w 727587"/>
              <a:gd name="connsiteY2" fmla="*/ 2035277 h 2227006"/>
            </a:gdLst>
            <a:ahLst/>
            <a:cxnLst>
              <a:cxn ang="0">
                <a:pos x="connsiteX0" y="connsiteY0"/>
              </a:cxn>
              <a:cxn ang="0">
                <a:pos x="connsiteX1" y="connsiteY1"/>
              </a:cxn>
              <a:cxn ang="0">
                <a:pos x="connsiteX2" y="connsiteY2"/>
              </a:cxn>
            </a:cxnLst>
            <a:rect l="l" t="t" r="r" b="b"/>
            <a:pathLst>
              <a:path w="727587" h="2227006">
                <a:moveTo>
                  <a:pt x="255639" y="0"/>
                </a:moveTo>
                <a:cubicBezTo>
                  <a:pt x="127819" y="774290"/>
                  <a:pt x="0" y="1548580"/>
                  <a:pt x="78658" y="1887793"/>
                </a:cubicBezTo>
                <a:cubicBezTo>
                  <a:pt x="157316" y="2227006"/>
                  <a:pt x="442451" y="2131141"/>
                  <a:pt x="727587" y="2035277"/>
                </a:cubicBezTo>
              </a:path>
            </a:pathLst>
          </a:custGeom>
          <a:ln>
            <a:tailEnd type="triangle"/>
          </a:ln>
        </p:spPr>
        <p:style>
          <a:lnRef idx="1">
            <a:schemeClr val="accent6"/>
          </a:lnRef>
          <a:fillRef idx="0">
            <a:schemeClr val="accent6"/>
          </a:fillRef>
          <a:effectRef idx="0">
            <a:schemeClr val="accent6"/>
          </a:effectRef>
          <a:fontRef idx="minor">
            <a:schemeClr val="tx1"/>
          </a:fontRef>
        </p:style>
        <p:txBody>
          <a:bodyPr anchor="ctr"/>
          <a:lstStyle/>
          <a:p>
            <a:pPr algn="ctr" fontAlgn="auto">
              <a:spcBef>
                <a:spcPts val="0"/>
              </a:spcBef>
              <a:spcAft>
                <a:spcPts val="0"/>
              </a:spcAft>
              <a:defRPr/>
            </a:pPr>
            <a:endParaRPr lang="en-US"/>
          </a:p>
        </p:txBody>
      </p:sp>
      <p:sp>
        <p:nvSpPr>
          <p:cNvPr id="112" name="Freeform 111"/>
          <p:cNvSpPr/>
          <p:nvPr/>
        </p:nvSpPr>
        <p:spPr>
          <a:xfrm>
            <a:off x="138113" y="3657600"/>
            <a:ext cx="623887" cy="2789238"/>
          </a:xfrm>
          <a:custGeom>
            <a:avLst/>
            <a:gdLst>
              <a:gd name="connsiteX0" fmla="*/ 717754 w 717754"/>
              <a:gd name="connsiteY0" fmla="*/ 0 h 2716161"/>
              <a:gd name="connsiteX1" fmla="*/ 9832 w 717754"/>
              <a:gd name="connsiteY1" fmla="*/ 2330245 h 2716161"/>
              <a:gd name="connsiteX2" fmla="*/ 658761 w 717754"/>
              <a:gd name="connsiteY2" fmla="*/ 2315497 h 2716161"/>
            </a:gdLst>
            <a:ahLst/>
            <a:cxnLst>
              <a:cxn ang="0">
                <a:pos x="connsiteX0" y="connsiteY0"/>
              </a:cxn>
              <a:cxn ang="0">
                <a:pos x="connsiteX1" y="connsiteY1"/>
              </a:cxn>
              <a:cxn ang="0">
                <a:pos x="connsiteX2" y="connsiteY2"/>
              </a:cxn>
            </a:cxnLst>
            <a:rect l="l" t="t" r="r" b="b"/>
            <a:pathLst>
              <a:path w="717754" h="2716161">
                <a:moveTo>
                  <a:pt x="717754" y="0"/>
                </a:moveTo>
                <a:cubicBezTo>
                  <a:pt x="368709" y="972164"/>
                  <a:pt x="19664" y="1944329"/>
                  <a:pt x="9832" y="2330245"/>
                </a:cubicBezTo>
                <a:cubicBezTo>
                  <a:pt x="0" y="2716161"/>
                  <a:pt x="329380" y="2515829"/>
                  <a:pt x="658761" y="2315497"/>
                </a:cubicBezTo>
              </a:path>
            </a:pathLst>
          </a:custGeom>
          <a:ln>
            <a:tailEnd type="triangle"/>
          </a:ln>
        </p:spPr>
        <p:style>
          <a:lnRef idx="1">
            <a:schemeClr val="accent6"/>
          </a:lnRef>
          <a:fillRef idx="0">
            <a:schemeClr val="accent6"/>
          </a:fillRef>
          <a:effectRef idx="0">
            <a:schemeClr val="accent6"/>
          </a:effectRef>
          <a:fontRef idx="minor">
            <a:schemeClr val="tx1"/>
          </a:fontRef>
        </p:style>
        <p:txBody>
          <a:bodyPr anchor="ctr"/>
          <a:lstStyle/>
          <a:p>
            <a:pPr algn="ctr" fontAlgn="auto">
              <a:spcBef>
                <a:spcPts val="0"/>
              </a:spcBef>
              <a:spcAft>
                <a:spcPts val="0"/>
              </a:spcAft>
              <a:defRPr/>
            </a:pPr>
            <a:endParaRPr lang="en-US"/>
          </a:p>
        </p:txBody>
      </p:sp>
      <p:sp>
        <p:nvSpPr>
          <p:cNvPr id="113" name="Freeform 112"/>
          <p:cNvSpPr/>
          <p:nvPr/>
        </p:nvSpPr>
        <p:spPr>
          <a:xfrm>
            <a:off x="68263" y="3657600"/>
            <a:ext cx="1379537" cy="3200400"/>
          </a:xfrm>
          <a:custGeom>
            <a:avLst/>
            <a:gdLst>
              <a:gd name="connsiteX0" fmla="*/ 1376516 w 1376516"/>
              <a:gd name="connsiteY0" fmla="*/ 0 h 3195484"/>
              <a:gd name="connsiteX1" fmla="*/ 108155 w 1376516"/>
              <a:gd name="connsiteY1" fmla="*/ 2757948 h 3195484"/>
              <a:gd name="connsiteX2" fmla="*/ 727587 w 1376516"/>
              <a:gd name="connsiteY2" fmla="*/ 2625213 h 3195484"/>
            </a:gdLst>
            <a:ahLst/>
            <a:cxnLst>
              <a:cxn ang="0">
                <a:pos x="connsiteX0" y="connsiteY0"/>
              </a:cxn>
              <a:cxn ang="0">
                <a:pos x="connsiteX1" y="connsiteY1"/>
              </a:cxn>
              <a:cxn ang="0">
                <a:pos x="connsiteX2" y="connsiteY2"/>
              </a:cxn>
            </a:cxnLst>
            <a:rect l="l" t="t" r="r" b="b"/>
            <a:pathLst>
              <a:path w="1376516" h="3195484">
                <a:moveTo>
                  <a:pt x="1376516" y="0"/>
                </a:moveTo>
                <a:cubicBezTo>
                  <a:pt x="796413" y="1160206"/>
                  <a:pt x="216310" y="2320412"/>
                  <a:pt x="108155" y="2757948"/>
                </a:cubicBezTo>
                <a:cubicBezTo>
                  <a:pt x="0" y="3195484"/>
                  <a:pt x="363793" y="2910348"/>
                  <a:pt x="727587" y="2625213"/>
                </a:cubicBezTo>
              </a:path>
            </a:pathLst>
          </a:custGeom>
          <a:ln>
            <a:tailEnd type="triangle"/>
          </a:ln>
        </p:spPr>
        <p:style>
          <a:lnRef idx="1">
            <a:schemeClr val="accent6"/>
          </a:lnRef>
          <a:fillRef idx="0">
            <a:schemeClr val="accent6"/>
          </a:fillRef>
          <a:effectRef idx="0">
            <a:schemeClr val="accent6"/>
          </a:effectRef>
          <a:fontRef idx="minor">
            <a:schemeClr val="tx1"/>
          </a:fontRef>
        </p:style>
        <p:txBody>
          <a:bodyPr anchor="ctr"/>
          <a:lstStyle/>
          <a:p>
            <a:pPr algn="ctr" fontAlgn="auto">
              <a:spcBef>
                <a:spcPts val="0"/>
              </a:spcBef>
              <a:spcAft>
                <a:spcPts val="0"/>
              </a:spcAft>
              <a:defRPr/>
            </a:pPr>
            <a:endParaRPr lang="en-US"/>
          </a:p>
        </p:txBody>
      </p:sp>
      <p:sp>
        <p:nvSpPr>
          <p:cNvPr id="82" name="Slide Number Placeholder 81"/>
          <p:cNvSpPr>
            <a:spLocks noGrp="1"/>
          </p:cNvSpPr>
          <p:nvPr>
            <p:ph type="sldNum" sz="quarter" idx="12"/>
          </p:nvPr>
        </p:nvSpPr>
        <p:spPr/>
        <p:txBody>
          <a:bodyPr/>
          <a:lstStyle/>
          <a:p>
            <a:pPr>
              <a:defRPr/>
            </a:pPr>
            <a:fld id="{E9ACADB3-A78D-480D-8CD2-B1094E0E8132}" type="slidenum">
              <a:rPr lang="en-US" smtClean="0"/>
              <a:pPr>
                <a:defRPr/>
              </a:pPr>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80"/>
                                        </p:tgtEl>
                                        <p:attrNameLst>
                                          <p:attrName>style.visibility</p:attrName>
                                        </p:attrNameLst>
                                      </p:cBhvr>
                                      <p:to>
                                        <p:strVal val="visible"/>
                                      </p:to>
                                    </p:set>
                                    <p:anim calcmode="discrete" valueType="clr">
                                      <p:cBhvr override="childStyle">
                                        <p:cTn id="7" dur="80"/>
                                        <p:tgtEl>
                                          <p:spTgt spid="8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80"/>
                                        </p:tgtEl>
                                        <p:attrNameLst>
                                          <p:attrName>fillcolor</p:attrName>
                                        </p:attrNameLst>
                                      </p:cBhvr>
                                      <p:tavLst>
                                        <p:tav tm="0">
                                          <p:val>
                                            <p:clrVal>
                                              <a:schemeClr val="accent2"/>
                                            </p:clrVal>
                                          </p:val>
                                        </p:tav>
                                        <p:tav tm="50000">
                                          <p:val>
                                            <p:clrVal>
                                              <a:schemeClr val="hlink"/>
                                            </p:clrVal>
                                          </p:val>
                                        </p:tav>
                                      </p:tavLst>
                                    </p:anim>
                                    <p:set>
                                      <p:cBhvr>
                                        <p:cTn id="9" dur="80"/>
                                        <p:tgtEl>
                                          <p:spTgt spid="80"/>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81"/>
                                        </p:tgtEl>
                                        <p:attrNameLst>
                                          <p:attrName>style.visibility</p:attrName>
                                        </p:attrNameLst>
                                      </p:cBhvr>
                                      <p:to>
                                        <p:strVal val="visible"/>
                                      </p:to>
                                    </p:set>
                                    <p:anim calcmode="discrete" valueType="clr">
                                      <p:cBhvr override="childStyle">
                                        <p:cTn id="14" dur="80"/>
                                        <p:tgtEl>
                                          <p:spTgt spid="81"/>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81"/>
                                        </p:tgtEl>
                                        <p:attrNameLst>
                                          <p:attrName>fillcolor</p:attrName>
                                        </p:attrNameLst>
                                      </p:cBhvr>
                                      <p:tavLst>
                                        <p:tav tm="0">
                                          <p:val>
                                            <p:clrVal>
                                              <a:schemeClr val="accent2"/>
                                            </p:clrVal>
                                          </p:val>
                                        </p:tav>
                                        <p:tav tm="50000">
                                          <p:val>
                                            <p:clrVal>
                                              <a:schemeClr val="hlink"/>
                                            </p:clrVal>
                                          </p:val>
                                        </p:tav>
                                      </p:tavLst>
                                    </p:anim>
                                    <p:set>
                                      <p:cBhvr>
                                        <p:cTn id="16" dur="80"/>
                                        <p:tgtEl>
                                          <p:spTgt spid="81"/>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10"/>
                                        </p:tgtEl>
                                        <p:attrNameLst>
                                          <p:attrName>style.visibility</p:attrName>
                                        </p:attrNameLst>
                                      </p:cBhvr>
                                      <p:to>
                                        <p:strVal val="visible"/>
                                      </p:to>
                                    </p:set>
                                    <p:animEffect transition="in" filter="wipe(up)">
                                      <p:cBhvr>
                                        <p:cTn id="21" dur="500"/>
                                        <p:tgtEl>
                                          <p:spTgt spid="110"/>
                                        </p:tgtEl>
                                      </p:cBhvr>
                                    </p:animEffect>
                                  </p:childTnLst>
                                </p:cTn>
                              </p:par>
                            </p:childTnLst>
                          </p:cTn>
                        </p:par>
                        <p:par>
                          <p:cTn id="22" fill="hold">
                            <p:stCondLst>
                              <p:cond delay="500"/>
                            </p:stCondLst>
                            <p:childTnLst>
                              <p:par>
                                <p:cTn id="23" presetID="27" presetClass="entr" presetSubtype="0" fill="hold" grpId="0" nodeType="afterEffect">
                                  <p:stCondLst>
                                    <p:cond delay="0"/>
                                  </p:stCondLst>
                                  <p:iterate type="lt">
                                    <p:tmPct val="50000"/>
                                  </p:iterate>
                                  <p:childTnLst>
                                    <p:set>
                                      <p:cBhvr>
                                        <p:cTn id="24" dur="1" fill="hold">
                                          <p:stCondLst>
                                            <p:cond delay="0"/>
                                          </p:stCondLst>
                                        </p:cTn>
                                        <p:tgtEl>
                                          <p:spTgt spid="105"/>
                                        </p:tgtEl>
                                        <p:attrNameLst>
                                          <p:attrName>style.visibility</p:attrName>
                                        </p:attrNameLst>
                                      </p:cBhvr>
                                      <p:to>
                                        <p:strVal val="visible"/>
                                      </p:to>
                                    </p:set>
                                    <p:anim calcmode="discrete" valueType="clr">
                                      <p:cBhvr override="childStyle">
                                        <p:cTn id="25" dur="80"/>
                                        <p:tgtEl>
                                          <p:spTgt spid="105"/>
                                        </p:tgtEl>
                                        <p:attrNameLst>
                                          <p:attrName>style.color</p:attrName>
                                        </p:attrNameLst>
                                      </p:cBhvr>
                                      <p:tavLst>
                                        <p:tav tm="0">
                                          <p:val>
                                            <p:clrVal>
                                              <a:schemeClr val="accent2"/>
                                            </p:clrVal>
                                          </p:val>
                                        </p:tav>
                                        <p:tav tm="50000">
                                          <p:val>
                                            <p:clrVal>
                                              <a:schemeClr val="hlink"/>
                                            </p:clrVal>
                                          </p:val>
                                        </p:tav>
                                      </p:tavLst>
                                    </p:anim>
                                    <p:anim calcmode="discrete" valueType="clr">
                                      <p:cBhvr>
                                        <p:cTn id="26" dur="80"/>
                                        <p:tgtEl>
                                          <p:spTgt spid="105"/>
                                        </p:tgtEl>
                                        <p:attrNameLst>
                                          <p:attrName>fillcolor</p:attrName>
                                        </p:attrNameLst>
                                      </p:cBhvr>
                                      <p:tavLst>
                                        <p:tav tm="0">
                                          <p:val>
                                            <p:clrVal>
                                              <a:schemeClr val="accent2"/>
                                            </p:clrVal>
                                          </p:val>
                                        </p:tav>
                                        <p:tav tm="50000">
                                          <p:val>
                                            <p:clrVal>
                                              <a:schemeClr val="hlink"/>
                                            </p:clrVal>
                                          </p:val>
                                        </p:tav>
                                      </p:tavLst>
                                    </p:anim>
                                    <p:set>
                                      <p:cBhvr>
                                        <p:cTn id="27" dur="80"/>
                                        <p:tgtEl>
                                          <p:spTgt spid="105"/>
                                        </p:tgtEl>
                                        <p:attrNameLst>
                                          <p:attrName>fill.type</p:attrName>
                                        </p:attrNameLst>
                                      </p:cBhvr>
                                      <p:to>
                                        <p:strVal val="solid"/>
                                      </p:to>
                                    </p:set>
                                  </p:childTnLst>
                                </p:cTn>
                              </p:par>
                            </p:childTnLst>
                          </p:cTn>
                        </p:par>
                        <p:par>
                          <p:cTn id="28" fill="hold">
                            <p:stCondLst>
                              <p:cond delay="740"/>
                            </p:stCondLst>
                            <p:childTnLst>
                              <p:par>
                                <p:cTn id="29" presetID="22" presetClass="entr" presetSubtype="8" fill="hold" nodeType="afterEffect">
                                  <p:stCondLst>
                                    <p:cond delay="0"/>
                                  </p:stCondLst>
                                  <p:childTnLst>
                                    <p:set>
                                      <p:cBhvr>
                                        <p:cTn id="30" dur="1" fill="hold">
                                          <p:stCondLst>
                                            <p:cond delay="0"/>
                                          </p:stCondLst>
                                        </p:cTn>
                                        <p:tgtEl>
                                          <p:spTgt spid="97"/>
                                        </p:tgtEl>
                                        <p:attrNameLst>
                                          <p:attrName>style.visibility</p:attrName>
                                        </p:attrNameLst>
                                      </p:cBhvr>
                                      <p:to>
                                        <p:strVal val="visible"/>
                                      </p:to>
                                    </p:set>
                                    <p:animEffect transition="in" filter="wipe(left)">
                                      <p:cBhvr>
                                        <p:cTn id="31" dur="500"/>
                                        <p:tgtEl>
                                          <p:spTgt spid="9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12"/>
                                        </p:tgtEl>
                                        <p:attrNameLst>
                                          <p:attrName>style.visibility</p:attrName>
                                        </p:attrNameLst>
                                      </p:cBhvr>
                                      <p:to>
                                        <p:strVal val="visible"/>
                                      </p:to>
                                    </p:set>
                                    <p:animEffect transition="in" filter="wipe(up)">
                                      <p:cBhvr>
                                        <p:cTn id="36" dur="500"/>
                                        <p:tgtEl>
                                          <p:spTgt spid="112"/>
                                        </p:tgtEl>
                                      </p:cBhvr>
                                    </p:animEffect>
                                  </p:childTnLst>
                                </p:cTn>
                              </p:par>
                            </p:childTnLst>
                          </p:cTn>
                        </p:par>
                        <p:par>
                          <p:cTn id="37" fill="hold">
                            <p:stCondLst>
                              <p:cond delay="500"/>
                            </p:stCondLst>
                            <p:childTnLst>
                              <p:par>
                                <p:cTn id="38" presetID="27" presetClass="entr" presetSubtype="0" fill="hold" grpId="0" nodeType="afterEffect">
                                  <p:stCondLst>
                                    <p:cond delay="0"/>
                                  </p:stCondLst>
                                  <p:iterate type="lt">
                                    <p:tmPct val="50000"/>
                                  </p:iterate>
                                  <p:childTnLst>
                                    <p:set>
                                      <p:cBhvr>
                                        <p:cTn id="39" dur="1" fill="hold">
                                          <p:stCondLst>
                                            <p:cond delay="0"/>
                                          </p:stCondLst>
                                        </p:cTn>
                                        <p:tgtEl>
                                          <p:spTgt spid="106"/>
                                        </p:tgtEl>
                                        <p:attrNameLst>
                                          <p:attrName>style.visibility</p:attrName>
                                        </p:attrNameLst>
                                      </p:cBhvr>
                                      <p:to>
                                        <p:strVal val="visible"/>
                                      </p:to>
                                    </p:set>
                                    <p:anim calcmode="discrete" valueType="clr">
                                      <p:cBhvr override="childStyle">
                                        <p:cTn id="40" dur="80"/>
                                        <p:tgtEl>
                                          <p:spTgt spid="106"/>
                                        </p:tgtEl>
                                        <p:attrNameLst>
                                          <p:attrName>style.color</p:attrName>
                                        </p:attrNameLst>
                                      </p:cBhvr>
                                      <p:tavLst>
                                        <p:tav tm="0">
                                          <p:val>
                                            <p:clrVal>
                                              <a:schemeClr val="accent2"/>
                                            </p:clrVal>
                                          </p:val>
                                        </p:tav>
                                        <p:tav tm="50000">
                                          <p:val>
                                            <p:clrVal>
                                              <a:schemeClr val="hlink"/>
                                            </p:clrVal>
                                          </p:val>
                                        </p:tav>
                                      </p:tavLst>
                                    </p:anim>
                                    <p:anim calcmode="discrete" valueType="clr">
                                      <p:cBhvr>
                                        <p:cTn id="41" dur="80"/>
                                        <p:tgtEl>
                                          <p:spTgt spid="106"/>
                                        </p:tgtEl>
                                        <p:attrNameLst>
                                          <p:attrName>fillcolor</p:attrName>
                                        </p:attrNameLst>
                                      </p:cBhvr>
                                      <p:tavLst>
                                        <p:tav tm="0">
                                          <p:val>
                                            <p:clrVal>
                                              <a:schemeClr val="accent2"/>
                                            </p:clrVal>
                                          </p:val>
                                        </p:tav>
                                        <p:tav tm="50000">
                                          <p:val>
                                            <p:clrVal>
                                              <a:schemeClr val="hlink"/>
                                            </p:clrVal>
                                          </p:val>
                                        </p:tav>
                                      </p:tavLst>
                                    </p:anim>
                                    <p:set>
                                      <p:cBhvr>
                                        <p:cTn id="42" dur="80"/>
                                        <p:tgtEl>
                                          <p:spTgt spid="106"/>
                                        </p:tgtEl>
                                        <p:attrNameLst>
                                          <p:attrName>fill.type</p:attrName>
                                        </p:attrNameLst>
                                      </p:cBhvr>
                                      <p:to>
                                        <p:strVal val="solid"/>
                                      </p:to>
                                    </p:set>
                                  </p:childTnLst>
                                </p:cTn>
                              </p:par>
                            </p:childTnLst>
                          </p:cTn>
                        </p:par>
                        <p:par>
                          <p:cTn id="43" fill="hold">
                            <p:stCondLst>
                              <p:cond delay="1140"/>
                            </p:stCondLst>
                            <p:childTnLst>
                              <p:par>
                                <p:cTn id="44" presetID="22" presetClass="entr" presetSubtype="4" fill="hold" nodeType="afterEffect">
                                  <p:stCondLst>
                                    <p:cond delay="0"/>
                                  </p:stCondLst>
                                  <p:childTnLst>
                                    <p:set>
                                      <p:cBhvr>
                                        <p:cTn id="45" dur="1" fill="hold">
                                          <p:stCondLst>
                                            <p:cond delay="0"/>
                                          </p:stCondLst>
                                        </p:cTn>
                                        <p:tgtEl>
                                          <p:spTgt spid="101"/>
                                        </p:tgtEl>
                                        <p:attrNameLst>
                                          <p:attrName>style.visibility</p:attrName>
                                        </p:attrNameLst>
                                      </p:cBhvr>
                                      <p:to>
                                        <p:strVal val="visible"/>
                                      </p:to>
                                    </p:set>
                                    <p:animEffect transition="in" filter="wipe(down)">
                                      <p:cBhvr>
                                        <p:cTn id="46" dur="500"/>
                                        <p:tgtEl>
                                          <p:spTgt spid="10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113"/>
                                        </p:tgtEl>
                                        <p:attrNameLst>
                                          <p:attrName>style.visibility</p:attrName>
                                        </p:attrNameLst>
                                      </p:cBhvr>
                                      <p:to>
                                        <p:strVal val="visible"/>
                                      </p:to>
                                    </p:set>
                                    <p:animEffect transition="in" filter="wipe(up)">
                                      <p:cBhvr>
                                        <p:cTn id="51"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81" grpId="0"/>
      <p:bldP spid="105" grpId="0"/>
      <p:bldP spid="106" grpId="0"/>
      <p:bldP spid="112" grpId="0" animBg="1"/>
      <p:bldP spid="11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4524</TotalTime>
  <Words>2080</Words>
  <Application>Microsoft Office PowerPoint</Application>
  <PresentationFormat>On-screen Show (4:3)</PresentationFormat>
  <Paragraphs>262</Paragraphs>
  <Slides>28</Slides>
  <Notes>19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0" baseType="lpstr">
      <vt:lpstr>Office Theme</vt:lpstr>
      <vt:lpstr>Equation</vt:lpstr>
      <vt:lpstr>Operating Systems, 132</vt:lpstr>
      <vt:lpstr>Quick recap - Swapping</vt:lpstr>
      <vt:lpstr>Quick recap – Paging and Virtual Memory</vt:lpstr>
      <vt:lpstr>Quick recap – Paging and Virtual Memory</vt:lpstr>
      <vt:lpstr>Quick recap – TLB</vt:lpstr>
      <vt:lpstr>Quick recap – Inverted Page Table</vt:lpstr>
      <vt:lpstr>Question 1</vt:lpstr>
      <vt:lpstr>Question 1</vt:lpstr>
      <vt:lpstr>Question 1</vt:lpstr>
      <vt:lpstr>Question 2</vt:lpstr>
      <vt:lpstr>Question 2</vt:lpstr>
      <vt:lpstr>Question 3</vt:lpstr>
      <vt:lpstr>Question 3</vt:lpstr>
      <vt:lpstr>Question 3</vt:lpstr>
      <vt:lpstr>Question 3</vt:lpstr>
      <vt:lpstr>Question 4</vt:lpstr>
      <vt:lpstr>Question 4</vt:lpstr>
      <vt:lpstr>Question 4</vt:lpstr>
      <vt:lpstr>Question 5.1, Moed Beit 2010</vt:lpstr>
      <vt:lpstr>Question 5.1</vt:lpstr>
      <vt:lpstr>Question 5.2</vt:lpstr>
      <vt:lpstr>Question 5.2</vt:lpstr>
      <vt:lpstr>Question 5.3</vt:lpstr>
      <vt:lpstr>Question 5.3</vt:lpstr>
      <vt:lpstr>Shared memory</vt:lpstr>
      <vt:lpstr>Shared memory - Allocation</vt:lpstr>
      <vt:lpstr>Shared memory example: Server</vt:lpstr>
      <vt:lpstr>Shared memory example: Client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BGU Operating Systems</dc:title>
  <dc:creator>Alon</dc:creator>
  <cp:lastModifiedBy>Gal</cp:lastModifiedBy>
  <cp:revision>128</cp:revision>
  <dcterms:created xsi:type="dcterms:W3CDTF">2009-06-20T08:47:03Z</dcterms:created>
  <dcterms:modified xsi:type="dcterms:W3CDTF">2013-05-21T08:42:24Z</dcterms:modified>
</cp:coreProperties>
</file>