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9AA0A6"/>
          </p15:clr>
        </p15:guide>
        <p15:guide id="2" orient="horz" pos="864">
          <p15:clr>
            <a:srgbClr val="9AA0A6"/>
          </p15:clr>
        </p15:guide>
        <p15:guide id="3" pos="13464">
          <p15:clr>
            <a:srgbClr val="9AA0A6"/>
          </p15:clr>
        </p15:guide>
        <p15:guide id="4" pos="6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864" orient="horz"/>
        <p:guide pos="13464"/>
        <p:guide pos="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2bd514f60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2bd514f60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2bd514f60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2bd514f60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0ea1059e7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0ea1059e7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0ea1059e7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0ea1059e7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ea1059e7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0ea1059e7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9247adfa0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9247adfa0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c734374d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c734374d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c734374d7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c734374d7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c734374d7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c734374d7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c734374d7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c734374d7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c734374d7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c734374d7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2bd514f6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2bd514f60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Arial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 cap="none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 cap="none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 cap="none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 cap="none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 cap="none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1354668" y="2997208"/>
            <a:ext cx="7709056" cy="2556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9520923" y="1029849"/>
            <a:ext cx="9027082" cy="11052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1354668" y="5554139"/>
            <a:ext cx="7709056" cy="5168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/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/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1920"/>
              <a:buNone/>
              <a:defRPr sz="24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600"/>
              <a:buNone/>
              <a:defRPr sz="20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600"/>
              <a:buNone/>
              <a:defRPr sz="2000"/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1600"/>
              <a:buNone/>
              <a:defRPr sz="2000"/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1600"/>
              <a:buNone/>
              <a:defRPr sz="2000"/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1600"/>
              <a:buNone/>
              <a:defRPr sz="2000"/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1354669" y="9601200"/>
            <a:ext cx="17193334" cy="1133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800"/>
              <a:buFont typeface="Trebuchet MS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/>
          <p:nvPr>
            <p:ph idx="2" type="pic"/>
          </p:nvPr>
        </p:nvSpPr>
        <p:spPr>
          <a:xfrm>
            <a:off x="1354668" y="1219200"/>
            <a:ext cx="17193336" cy="7691436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354669" y="10734676"/>
            <a:ext cx="17193334" cy="1348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920"/>
              <a:buNone/>
              <a:defRPr sz="2400"/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1920"/>
              <a:buNone/>
              <a:defRPr sz="2400"/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1600"/>
              <a:buNone/>
              <a:defRPr sz="20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440"/>
              <a:buNone/>
              <a:defRPr sz="18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440"/>
              <a:buNone/>
              <a:defRPr sz="1800"/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1440"/>
              <a:buNone/>
              <a:defRPr sz="1800"/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1440"/>
              <a:buNone/>
              <a:defRPr sz="1800"/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1440"/>
              <a:buNone/>
              <a:defRPr sz="1800"/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1440"/>
              <a:buNone/>
              <a:defRPr sz="1800"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354670" y="1219200"/>
            <a:ext cx="17193336" cy="68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8800"/>
              <a:buFont typeface="Trebuchet MS"/>
              <a:buNone/>
              <a:defRPr b="0" sz="8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354670" y="8940800"/>
            <a:ext cx="17193336" cy="314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56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862668" y="1219200"/>
            <a:ext cx="16188268" cy="60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8800"/>
              <a:buFont typeface="Trebuchet MS"/>
              <a:buNone/>
              <a:defRPr b="0" sz="8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2732278" y="7264400"/>
            <a:ext cx="1444904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2560"/>
              <a:buFont typeface="Trebuchet MS"/>
              <a:buNone/>
              <a:defRPr sz="3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560"/>
              <a:buFont typeface="Trebuchet MS"/>
              <a:buNone/>
              <a:defRPr/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240"/>
              <a:buFont typeface="Trebuchet MS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920"/>
              <a:buFont typeface="Trebuchet MS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920"/>
              <a:buFont typeface="Trebuchet MS"/>
              <a:buNone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2" type="body"/>
          </p:nvPr>
        </p:nvSpPr>
        <p:spPr>
          <a:xfrm>
            <a:off x="1354670" y="8940800"/>
            <a:ext cx="17193336" cy="314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56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354670" y="3863976"/>
            <a:ext cx="17193336" cy="5190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8800"/>
              <a:buFont typeface="Trebuchet MS"/>
              <a:buNone/>
              <a:defRPr b="0" sz="8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354670" y="9054896"/>
            <a:ext cx="17193336" cy="302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56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862668" y="1219200"/>
            <a:ext cx="16188268" cy="60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8800"/>
              <a:buFont typeface="Trebuchet MS"/>
              <a:buNone/>
              <a:defRPr b="0" sz="8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354665" y="8026400"/>
            <a:ext cx="17193338" cy="1028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3840"/>
              <a:buFont typeface="Trebuchet MS"/>
              <a:buNone/>
              <a:defRPr sz="4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560"/>
              <a:buFont typeface="Trebuchet MS"/>
              <a:buNone/>
              <a:defRPr/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240"/>
              <a:buFont typeface="Trebuchet MS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920"/>
              <a:buFont typeface="Trebuchet MS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920"/>
              <a:buFont typeface="Trebuchet MS"/>
              <a:buNone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1354670" y="9054896"/>
            <a:ext cx="17193336" cy="302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56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371599" y="1219200"/>
            <a:ext cx="17176406" cy="60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8800"/>
              <a:buFont typeface="Trebuchet MS"/>
              <a:buNone/>
              <a:defRPr b="0" sz="8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354665" y="8026400"/>
            <a:ext cx="17193338" cy="1028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3840"/>
              <a:buFont typeface="Trebuchet MS"/>
              <a:buNone/>
              <a:defRPr sz="4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560"/>
              <a:buFont typeface="Trebuchet MS"/>
              <a:buNone/>
              <a:defRPr/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240"/>
              <a:buFont typeface="Trebuchet MS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920"/>
              <a:buFont typeface="Trebuchet MS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920"/>
              <a:buFont typeface="Trebuchet MS"/>
              <a:buNone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1354670" y="9054896"/>
            <a:ext cx="17193336" cy="302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56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 rot="5400000">
            <a:off x="6070563" y="-394716"/>
            <a:ext cx="7761546" cy="17193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 rot="5400000">
            <a:off x="11988639" y="5165907"/>
            <a:ext cx="10502902" cy="2609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 rot="5400000">
            <a:off x="3163370" y="-589500"/>
            <a:ext cx="10502900" cy="14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 cap="none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EA3C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>
  <p:cSld name="Титульный слайд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36" name="Google Shape;36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" name="Google Shape;38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9" name="Google Shape;39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0" name="Google Shape;40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E0D5">
                <a:alpha val="60130"/>
              </a:srgbClr>
            </a:solidFill>
            <a:ln>
              <a:noFill/>
            </a:ln>
          </p:spPr>
        </p:sp>
        <p:sp>
          <p:nvSpPr>
            <p:cNvPr id="42" name="Google Shape;42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3E7770">
                <a:alpha val="60130"/>
              </a:srgbClr>
            </a:solidFill>
            <a:ln>
              <a:noFill/>
            </a:ln>
          </p:spPr>
        </p:sp>
        <p:sp>
          <p:nvSpPr>
            <p:cNvPr id="43" name="Google Shape;43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A39">
                <a:alpha val="41770"/>
              </a:srgbClr>
            </a:solidFill>
            <a:ln>
              <a:noFill/>
            </a:ln>
          </p:spPr>
        </p:sp>
        <p:sp>
          <p:nvSpPr>
            <p:cNvPr id="44" name="Google Shape;44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45A39">
                <a:alpha val="41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80E0D5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5"/>
          <p:cNvSpPr txBox="1"/>
          <p:nvPr>
            <p:ph type="ctrTitle"/>
          </p:nvPr>
        </p:nvSpPr>
        <p:spPr>
          <a:xfrm>
            <a:off x="3014134" y="4809068"/>
            <a:ext cx="15533872" cy="3292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0800"/>
              <a:buFont typeface="Trebuchet MS"/>
              <a:buNone/>
              <a:defRPr sz="10800">
                <a:solidFill>
                  <a:srgbClr val="0B53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3014134" y="8101667"/>
            <a:ext cx="15533872" cy="2193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2000"/>
              </a:spcBef>
              <a:spcAft>
                <a:spcPts val="0"/>
              </a:spcAft>
              <a:buSzPts val="28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2000"/>
              </a:spcBef>
              <a:spcAft>
                <a:spcPts val="0"/>
              </a:spcAft>
              <a:buSzPts val="25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0"/>
              </a:spcBef>
              <a:spcAft>
                <a:spcPts val="0"/>
              </a:spcAft>
              <a:buSzPts val="22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354668" y="4321179"/>
            <a:ext cx="17193336" cy="7761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354670" y="5401735"/>
            <a:ext cx="17193336" cy="3653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8000"/>
              <a:buFont typeface="Trebuchet MS"/>
              <a:buNone/>
              <a:defRPr b="0" sz="8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354670" y="9054896"/>
            <a:ext cx="17193336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3200"/>
              <a:buNone/>
              <a:defRPr sz="4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2880"/>
              <a:buNone/>
              <a:defRPr sz="3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56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1354669" y="4321178"/>
            <a:ext cx="8368070" cy="776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10179940" y="4321179"/>
            <a:ext cx="8368068" cy="7761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72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1351491" y="4321966"/>
            <a:ext cx="8371246" cy="1152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3840"/>
              <a:buNone/>
              <a:defRPr b="0" sz="4800"/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3200"/>
              <a:buNone/>
              <a:defRPr b="1" sz="4000"/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880"/>
              <a:buNone/>
              <a:defRPr b="1" sz="36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351491" y="5474491"/>
            <a:ext cx="8371246" cy="660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10176766" y="4321966"/>
            <a:ext cx="8371236" cy="1152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3840"/>
              <a:buNone/>
              <a:defRPr b="0" sz="4800"/>
            </a:lvl1pPr>
            <a:lvl2pPr indent="-228600" lvl="1" marL="914400" algn="l">
              <a:spcBef>
                <a:spcPts val="2000"/>
              </a:spcBef>
              <a:spcAft>
                <a:spcPts val="0"/>
              </a:spcAft>
              <a:buSzPts val="3200"/>
              <a:buNone/>
              <a:defRPr b="1" sz="4000"/>
            </a:lvl2pPr>
            <a:lvl3pPr indent="-228600" lvl="2" marL="1371600" algn="l">
              <a:spcBef>
                <a:spcPts val="2000"/>
              </a:spcBef>
              <a:spcAft>
                <a:spcPts val="0"/>
              </a:spcAft>
              <a:buSzPts val="2880"/>
              <a:buNone/>
              <a:defRPr b="1" sz="36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5pPr>
            <a:lvl6pPr indent="-228600" lvl="5" marL="27432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6pPr>
            <a:lvl7pPr indent="-228600" lvl="6" marL="32004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7pPr>
            <a:lvl8pPr indent="-228600" lvl="7" marL="36576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8pPr>
            <a:lvl9pPr indent="-228600" lvl="8" marL="4114800" algn="l">
              <a:spcBef>
                <a:spcPts val="2000"/>
              </a:spcBef>
              <a:spcAft>
                <a:spcPts val="0"/>
              </a:spcAft>
              <a:buSzPts val="2560"/>
              <a:buNone/>
              <a:defRPr b="1" sz="3200"/>
            </a:lvl9pPr>
          </a:lstStyle>
          <a:p/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10176769" y="5474491"/>
            <a:ext cx="8371234" cy="660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2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0E0D5">
                <a:alpha val="60130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7743">
                <a:alpha val="7342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45A39">
                <a:alpha val="41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80E0D5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7200"/>
              <a:buFont typeface="Trebuchet MS"/>
              <a:buNone/>
              <a:defRPr b="0" i="0" sz="7200" u="none" cap="none" strike="noStrike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354668" y="4321179"/>
            <a:ext cx="17193336" cy="7761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8097E0"/>
              </a:buClr>
              <a:buSzPts val="2880"/>
              <a:buFont typeface="Noto Sans Symbols"/>
              <a:buChar char="►"/>
              <a:defRPr b="0" i="0" sz="3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116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8097E0"/>
              </a:buClr>
              <a:buSzPts val="2560"/>
              <a:buFont typeface="Noto Sans Symbols"/>
              <a:buChar char="►"/>
              <a:defRPr b="0" i="0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0839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8097E0"/>
              </a:buClr>
              <a:buSzPts val="2240"/>
              <a:buFont typeface="Noto Sans Symbols"/>
              <a:buChar char="►"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0519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EA3C9E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052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EA3C9E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0520" lvl="5" marL="2743200" marR="0" rtl="0" algn="l">
              <a:spcBef>
                <a:spcPts val="2000"/>
              </a:spcBef>
              <a:spcAft>
                <a:spcPts val="0"/>
              </a:spcAft>
              <a:buClr>
                <a:srgbClr val="EA3C9E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0520" lvl="6" marL="3200400" marR="0" rtl="0" algn="l">
              <a:spcBef>
                <a:spcPts val="2000"/>
              </a:spcBef>
              <a:spcAft>
                <a:spcPts val="0"/>
              </a:spcAft>
              <a:buClr>
                <a:srgbClr val="EA3C9E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0520" lvl="7" marL="3657600" marR="0" rtl="0" algn="l">
              <a:spcBef>
                <a:spcPts val="2000"/>
              </a:spcBef>
              <a:spcAft>
                <a:spcPts val="0"/>
              </a:spcAft>
              <a:buClr>
                <a:srgbClr val="EA3C9E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0520" lvl="8" marL="4114800" marR="0" rtl="0" algn="l">
              <a:spcBef>
                <a:spcPts val="2000"/>
              </a:spcBef>
              <a:spcAft>
                <a:spcPts val="0"/>
              </a:spcAft>
              <a:buClr>
                <a:srgbClr val="EA3C9E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hyperlink" Target="https://github.com/talazare2/pubmed_sql_proj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2497425" y="8491275"/>
            <a:ext cx="9674400" cy="85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26.02.2024. Защита проектной работы по блоку “SQL”</a:t>
            </a:r>
            <a:endParaRPr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SQL для анализа данных</a:t>
            </a:r>
            <a:endParaRPr b="1" i="1" sz="4800"/>
          </a:p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1201349" y="7223200"/>
            <a:ext cx="19531500" cy="1905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анализа данных электронной библиотеки медицинских публикаций PubMed с использованием SQL</a:t>
            </a:r>
            <a:endParaRPr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1206442" y="3425465"/>
            <a:ext cx="21971100" cy="1905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Лазарева Татьяна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766550" y="510075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Анализ публикаций по исследованиям на людях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457200" y="1619800"/>
            <a:ext cx="1949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31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Какие заболевания/медицинские объекты исследований превалируют в качестве основных тем публикаций?</a:t>
            </a:r>
            <a:endParaRPr b="1" i="1" sz="31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00" y="2414750"/>
            <a:ext cx="7734300" cy="737235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30"/>
          <p:cNvPicPr preferRelativeResize="0"/>
          <p:nvPr/>
        </p:nvPicPr>
        <p:blipFill rotWithShape="1">
          <a:blip r:embed="rId4">
            <a:alphaModFix/>
          </a:blip>
          <a:srcRect b="0" l="9095" r="9038" t="10007"/>
          <a:stretch/>
        </p:blipFill>
        <p:spPr>
          <a:xfrm>
            <a:off x="2728213" y="5285925"/>
            <a:ext cx="18927575" cy="6502125"/>
          </a:xfrm>
          <a:prstGeom prst="rect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48" name="Google Shape;248;p30"/>
          <p:cNvCxnSpPr>
            <a:endCxn id="247" idx="0"/>
          </p:cNvCxnSpPr>
          <p:nvPr/>
        </p:nvCxnSpPr>
        <p:spPr>
          <a:xfrm>
            <a:off x="3956100" y="3439125"/>
            <a:ext cx="8235900" cy="1846800"/>
          </a:xfrm>
          <a:prstGeom prst="curvedConnector2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diamond"/>
            <a:tailEnd len="med" w="med" type="stealth"/>
          </a:ln>
        </p:spPr>
      </p:cxnSp>
      <p:sp>
        <p:nvSpPr>
          <p:cNvPr id="249" name="Google Shape;249;p30"/>
          <p:cNvSpPr txBox="1"/>
          <p:nvPr/>
        </p:nvSpPr>
        <p:spPr>
          <a:xfrm>
            <a:off x="9263200" y="2273750"/>
            <a:ext cx="9612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Из таблицы квалификаторов выберем несколько наиболее интересных направлений исследований (из топ-5 квалификаторов):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32100" y="4729375"/>
            <a:ext cx="6305550" cy="4000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9638" y="4729375"/>
            <a:ext cx="7124700" cy="4000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0"/>
          <p:cNvSpPr txBox="1"/>
          <p:nvPr/>
        </p:nvSpPr>
        <p:spPr>
          <a:xfrm>
            <a:off x="18277350" y="39822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Г</a:t>
            </a:r>
            <a:r>
              <a:rPr i="1" lang="ru-RU" sz="33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енетика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0453350" y="3982250"/>
            <a:ext cx="347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Диагностика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78600" y="9477000"/>
            <a:ext cx="8496300" cy="4000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30"/>
          <p:cNvSpPr txBox="1"/>
          <p:nvPr/>
        </p:nvSpPr>
        <p:spPr>
          <a:xfrm>
            <a:off x="12719925" y="8784300"/>
            <a:ext cx="5322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Лекарственная терапия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50" y="2738800"/>
            <a:ext cx="14712201" cy="392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>
            <p:ph type="title"/>
          </p:nvPr>
        </p:nvSpPr>
        <p:spPr>
          <a:xfrm>
            <a:off x="766550" y="510075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Анализ публикаций по исследованиям на людях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457200" y="1619800"/>
            <a:ext cx="1949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31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Какие заболевания/медицинские объекты исследований превалируют в качестве основных тем публикаций?</a:t>
            </a:r>
            <a:endParaRPr b="1" i="1" sz="31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5600" y="5324148"/>
            <a:ext cx="8959050" cy="8097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7630550"/>
            <a:ext cx="14173200" cy="571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206450" y="847225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Заключение и выводы.</a:t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>
            <p:ph idx="2" type="body"/>
          </p:nvPr>
        </p:nvSpPr>
        <p:spPr>
          <a:xfrm>
            <a:off x="1206450" y="2152200"/>
            <a:ext cx="20302800" cy="9698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2500" lnSpcReduction="20000"/>
          </a:bodyPr>
          <a:lstStyle/>
          <a:p>
            <a:pPr indent="-5054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9627"/>
              <a:buChar char="➢"/>
            </a:pPr>
            <a:r>
              <a:rPr lang="ru-RU" sz="4300"/>
              <a:t>Я ознакомилась и научилась применять основные инструменты SQL, изучила структуру реляционной бд, а также рассмотрела вспомогательные библиотеки Python для работы с БД.</a:t>
            </a:r>
            <a:endParaRPr sz="4300"/>
          </a:p>
          <a:p>
            <a:pPr indent="-481171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97E0"/>
              </a:buClr>
              <a:buSzPct val="100000"/>
              <a:buChar char="➢"/>
            </a:pPr>
            <a:r>
              <a:rPr lang="ru-RU" sz="4300"/>
              <a:t>В результате исследования базы данных медицинских публикаций PubMed я сделала следующие выводы:</a:t>
            </a:r>
            <a:endParaRPr sz="4300"/>
          </a:p>
          <a:p>
            <a:pPr indent="-481171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ru-RU" sz="4300"/>
              <a:t>Основной подъем публикационной активности во всем мире случился после второй мировой войны. Лидеры публикационной активности не меняются на протяжении десятилетий, с большим отрывам по числу публикаций лидирует США.</a:t>
            </a:r>
            <a:endParaRPr sz="4300"/>
          </a:p>
          <a:p>
            <a:pPr indent="-481171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ru-RU" sz="4300"/>
              <a:t>На протяжении нескольких десятилетий основной интерес ученых сконцентрирован на исследовании новообразований, причем упор делается на диагностику.</a:t>
            </a:r>
            <a:endParaRPr sz="4300"/>
          </a:p>
          <a:p>
            <a:pPr indent="-481171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ru-RU" sz="4300"/>
              <a:t>В текущее десятилетие существенный вклад внесли публикации о COVID-19.</a:t>
            </a:r>
            <a:endParaRPr sz="4300"/>
          </a:p>
          <a:p>
            <a:pPr indent="-481171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ru-RU" sz="4300"/>
              <a:t>С точки зрения лекарственной терапии, наибольшее внимание уделяется лечению артериальной гипертензии, астмы и болезни Паркинсона.</a:t>
            </a:r>
            <a:endParaRPr sz="43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6811325" y="5373875"/>
            <a:ext cx="112632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66550" y="65955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Цели и задачи работы.</a:t>
            </a:r>
            <a:endParaRPr/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1206450" y="2493825"/>
            <a:ext cx="19206000" cy="10082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4300"/>
              <a:t>Что мы исследуем?</a:t>
            </a:r>
            <a:endParaRPr b="1" sz="4300"/>
          </a:p>
          <a:p>
            <a:pPr indent="-52793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97E0"/>
              </a:buClr>
              <a:buSzPts val="4714"/>
              <a:buChar char="➢"/>
            </a:pPr>
            <a:r>
              <a:rPr lang="ru-RU" sz="4300"/>
              <a:t>PubMed - это поисковая система по биомедицинским исследованиям, созданная Национальным центром биотехнологической информации. Предоставляет доступ к крупнейшим базам данных цитирований по естественным, химическим и поведенческим наукам. </a:t>
            </a:r>
            <a:endParaRPr sz="43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4300"/>
              <a:t>Как мы это исследуем?</a:t>
            </a:r>
            <a:endParaRPr b="1" sz="4300"/>
          </a:p>
          <a:p>
            <a:pPr indent="-52793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97E0"/>
              </a:buClr>
              <a:buSzPts val="4714"/>
              <a:buChar char="➢"/>
            </a:pPr>
            <a:r>
              <a:rPr lang="ru-RU" sz="4300"/>
              <a:t>PubMed позволяет скачать xml файлы с полным списком цитирований, содержащихся в PubMed на данный момент.</a:t>
            </a:r>
            <a:endParaRPr sz="4300"/>
          </a:p>
          <a:p>
            <a:pPr indent="-501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97E0"/>
              </a:buClr>
              <a:buSzPts val="4300"/>
              <a:buChar char="➢"/>
            </a:pPr>
            <a:r>
              <a:rPr lang="ru-RU" sz="4300"/>
              <a:t>XML файл содержит следующую информацию:</a:t>
            </a:r>
            <a:endParaRPr sz="4300"/>
          </a:p>
          <a:p>
            <a:pPr indent="-501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4300"/>
              <a:buChar char="○"/>
            </a:pPr>
            <a:r>
              <a:rPr lang="ru-RU" sz="4300"/>
              <a:t>Уникальный ID публикации в базе данных</a:t>
            </a:r>
            <a:endParaRPr sz="4300"/>
          </a:p>
          <a:p>
            <a:pPr indent="-501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4300"/>
              <a:buChar char="○"/>
            </a:pPr>
            <a:r>
              <a:rPr lang="ru-RU" sz="4300"/>
              <a:t>Библиографические данные (год издания, журнал, название статьи и т.д.) </a:t>
            </a:r>
            <a:endParaRPr sz="4300"/>
          </a:p>
          <a:p>
            <a:pPr indent="-501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4300"/>
              <a:buChar char="○"/>
            </a:pPr>
            <a:r>
              <a:rPr lang="ru-RU" sz="4300"/>
              <a:t>Ключевые слова об области исследований (группа заболеваний, группа препаратов, информация об объекте исследований и т.д.)</a:t>
            </a:r>
            <a:endParaRPr sz="4300"/>
          </a:p>
          <a:p>
            <a:pPr indent="-501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4300"/>
              <a:buChar char="○"/>
            </a:pPr>
            <a:r>
              <a:rPr lang="ru-RU" sz="4300"/>
              <a:t>Исследуемые химические соединения</a:t>
            </a:r>
            <a:endParaRPr sz="4300"/>
          </a:p>
        </p:txBody>
      </p:sp>
      <p:sp>
        <p:nvSpPr>
          <p:cNvPr id="166" name="Google Shape;166;p22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66550" y="65955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Цели и задачи работы.</a:t>
            </a:r>
            <a:endParaRPr/>
          </a:p>
        </p:txBody>
      </p:sp>
      <p:sp>
        <p:nvSpPr>
          <p:cNvPr id="172" name="Google Shape;172;p23"/>
          <p:cNvSpPr txBox="1"/>
          <p:nvPr>
            <p:ph idx="2" type="body"/>
          </p:nvPr>
        </p:nvSpPr>
        <p:spPr>
          <a:xfrm>
            <a:off x="1206450" y="2493825"/>
            <a:ext cx="19206000" cy="10082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4300"/>
              <a:t>Что нас интересует?</a:t>
            </a:r>
            <a:endParaRPr b="1" sz="4300"/>
          </a:p>
          <a:p>
            <a:pPr indent="-52793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97E0"/>
              </a:buClr>
              <a:buSzPts val="4714"/>
              <a:buChar char="➢"/>
            </a:pPr>
            <a:r>
              <a:rPr lang="ru-RU" sz="4300"/>
              <a:t>Общий вектор развития медицинских исследований:</a:t>
            </a:r>
            <a:endParaRPr sz="4300"/>
          </a:p>
          <a:p>
            <a:pPr indent="-501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4300"/>
              <a:buChar char="○"/>
            </a:pPr>
            <a:r>
              <a:rPr lang="ru-RU" sz="4300"/>
              <a:t>Общее число публикаций по разным тематикам в разные годы и в разных странах</a:t>
            </a:r>
            <a:endParaRPr sz="4300"/>
          </a:p>
          <a:p>
            <a:pPr indent="-501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4300"/>
              <a:buChar char="○"/>
            </a:pPr>
            <a:r>
              <a:rPr lang="ru-RU" sz="4300"/>
              <a:t>Для каких групп пациентов проводятся исследования</a:t>
            </a:r>
            <a:endParaRPr sz="4300"/>
          </a:p>
          <a:p>
            <a:pPr indent="-501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4300"/>
              <a:buChar char="○"/>
            </a:pPr>
            <a:r>
              <a:rPr lang="ru-RU" sz="4300"/>
              <a:t>Современные тенденции в области медицины</a:t>
            </a:r>
            <a:endParaRPr sz="4300"/>
          </a:p>
          <a:p>
            <a:pPr indent="-52793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4714"/>
              <a:buChar char="➢"/>
            </a:pPr>
            <a:r>
              <a:rPr lang="ru-RU" sz="4300"/>
              <a:t>На данном этапе развития медицины:</a:t>
            </a:r>
            <a:endParaRPr sz="4300"/>
          </a:p>
          <a:p>
            <a:pPr indent="-501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4300"/>
              <a:buChar char="○"/>
            </a:pPr>
            <a:r>
              <a:rPr lang="ru-RU" sz="4300"/>
              <a:t>Что исследуется?</a:t>
            </a:r>
            <a:endParaRPr sz="4300"/>
          </a:p>
          <a:p>
            <a:pPr indent="-527939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4714"/>
              <a:buChar char="➢"/>
            </a:pPr>
            <a:r>
              <a:rPr lang="ru-RU" sz="4300"/>
              <a:t>Результаты и выводы</a:t>
            </a:r>
            <a:endParaRPr sz="4300"/>
          </a:p>
        </p:txBody>
      </p:sp>
      <p:sp>
        <p:nvSpPr>
          <p:cNvPr id="173" name="Google Shape;173;p23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" y="1842575"/>
            <a:ext cx="18652751" cy="1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>
            <p:ph type="title"/>
          </p:nvPr>
        </p:nvSpPr>
        <p:spPr>
          <a:xfrm>
            <a:off x="766550" y="65955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исходных данных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7964125" y="1923725"/>
            <a:ext cx="110037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номер один: загрузить и конвертировать xml данные в SQL формат</a:t>
            </a:r>
            <a:endParaRPr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Trebuchet MS"/>
              <a:buChar char="➢"/>
            </a:pPr>
            <a:r>
              <a:rPr lang="ru-RU" sz="3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Библиотека requests + multiprocessing для загрузки </a:t>
            </a:r>
            <a:endParaRPr sz="3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Trebuchet MS"/>
              <a:buChar char="➢"/>
            </a:pPr>
            <a:r>
              <a:rPr lang="ru-RU" sz="3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Библиотека xml Element Tree для вычитки xml файла</a:t>
            </a:r>
            <a:endParaRPr sz="3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Trebuchet MS"/>
              <a:buChar char="➢"/>
            </a:pPr>
            <a:r>
              <a:rPr lang="ru-RU" sz="3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Библиотека sqlite3 для работы с SQL </a:t>
            </a:r>
            <a:endParaRPr sz="3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214675" y="12130475"/>
            <a:ext cx="76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500" u="sng">
                <a:solidFill>
                  <a:schemeClr val="hlink"/>
                </a:solidFill>
                <a:hlinkClick r:id="rId4"/>
              </a:rPr>
              <a:t>https://github.com/talazare2/pubmed_sql_project</a:t>
            </a:r>
            <a:endParaRPr b="1" i="1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766550" y="65955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SQL базы данных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12561775" y="5516300"/>
            <a:ext cx="6598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В таблице chem_table </a:t>
            </a: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хранятся названия</a:t>
            </a: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  всех химических веществ, которые имеют отношение к исследованию, опубликованному с индексом pmid</a:t>
            </a: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66550" y="6297200"/>
            <a:ext cx="65982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В таблице mesh_table хранятся  теги и ключевые слова (descr) которые имеют отношение к исследованию, опубликованному с индексом pmid. Атрибут qualif </a:t>
            </a: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соответствует</a:t>
            </a: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 области применения исследования. Атрибут major указывает является ли тема основной для данного исследования или побочной.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8897500" y="10001750"/>
            <a:ext cx="9377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В таблице gen_table хранится основная информация о публикации. Для данной работы наибольший интерес может представлять год публикации и страна, в которой издается журнал, напечатавший статью.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700" y="2588275"/>
            <a:ext cx="16588399" cy="72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766550" y="65955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Исследование списка публикаций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250375" y="10778675"/>
            <a:ext cx="110037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Обработка данных:</a:t>
            </a:r>
            <a:endParaRPr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Trebuchet MS"/>
              <a:buChar char="➢"/>
            </a:pPr>
            <a:r>
              <a:rPr lang="ru-RU" sz="3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Все результаты получены при помощи запросов  SQLite</a:t>
            </a:r>
            <a:r>
              <a:rPr lang="ru-RU" sz="3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Trebuchet MS"/>
              <a:buChar char="➢"/>
            </a:pPr>
            <a:r>
              <a:rPr lang="ru-RU" sz="3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Графическое представление результатов: Seaborn, Matplotlib</a:t>
            </a:r>
            <a:endParaRPr sz="3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7775" r="8070" t="7859"/>
          <a:stretch/>
        </p:blipFill>
        <p:spPr>
          <a:xfrm>
            <a:off x="841813" y="3347251"/>
            <a:ext cx="16967075" cy="7431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1645200" y="1917675"/>
            <a:ext cx="16311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Распределение количества публикаций по годам (логарифмический масштаб)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работе с данными по годам используем </a:t>
            </a: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атрибут</a:t>
            </a: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 year как индекс базы данных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Общее число публикаций в базе на февраль 2024 года: </a:t>
            </a:r>
            <a:r>
              <a:rPr i="1" lang="ru-RU" sz="33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36 555 430</a:t>
            </a:r>
            <a:endParaRPr i="1" sz="33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>
            <a:off x="11484500" y="5636450"/>
            <a:ext cx="615600" cy="769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6"/>
          <p:cNvSpPr txBox="1"/>
          <p:nvPr/>
        </p:nvSpPr>
        <p:spPr>
          <a:xfrm>
            <a:off x="6468738" y="5147625"/>
            <a:ext cx="521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6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Окончание второй мировой войны?</a:t>
            </a:r>
            <a:endParaRPr i="1" sz="26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1080000" y="1820625"/>
            <a:ext cx="8377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Распределение количества публикаций по странам за все время (Топ-10)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NB: страна публикации не соответствует стране, где было выполнено исследование!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925" y="1820625"/>
            <a:ext cx="7448550" cy="3924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7"/>
          <p:cNvSpPr txBox="1"/>
          <p:nvPr/>
        </p:nvSpPr>
        <p:spPr>
          <a:xfrm>
            <a:off x="1080000" y="4385800"/>
            <a:ext cx="8377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33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Немного об истории …</a:t>
            </a:r>
            <a:endParaRPr i="1" sz="33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Все статьи до 1930-х годов в базе представлены пятью странами: Англия, Шотландия, Индия, США и Канада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7325" y="6431375"/>
            <a:ext cx="8667750" cy="5676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250" y="7166900"/>
            <a:ext cx="88963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766550" y="11047600"/>
            <a:ext cx="779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SQL запрос для создания представления.</a:t>
            </a:r>
            <a:endParaRPr sz="3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766550" y="65955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Исследование списка публикаций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00" y="8910083"/>
            <a:ext cx="11990727" cy="466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11479200" y="1618750"/>
            <a:ext cx="1074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300"/>
              <a:buFont typeface="Trebuchet MS"/>
              <a:buChar char="➢"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Распределение количества публикаций по годам для топ-5 стран по публикациям за последние десятилетия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9850" y="3092200"/>
            <a:ext cx="9138520" cy="6605275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5">
            <a:alphaModFix/>
          </a:blip>
          <a:srcRect b="993" l="2243" r="6913" t="9480"/>
          <a:stretch/>
        </p:blipFill>
        <p:spPr>
          <a:xfrm>
            <a:off x="1080000" y="1371600"/>
            <a:ext cx="10112050" cy="74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12906713" y="9970325"/>
            <a:ext cx="10748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33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Топ-10 стран по публикациям</a:t>
            </a:r>
            <a:endParaRPr i="1" sz="3300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702500" y="446025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Исследование списка публикаций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7999" r="8937" t="8908"/>
          <a:stretch/>
        </p:blipFill>
        <p:spPr>
          <a:xfrm>
            <a:off x="1352990" y="6507350"/>
            <a:ext cx="16082412" cy="55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type="title"/>
          </p:nvPr>
        </p:nvSpPr>
        <p:spPr>
          <a:xfrm>
            <a:off x="766550" y="510075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Анализ публикаций по исследованиям на людях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0" y="12977100"/>
            <a:ext cx="14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939675" y="12001500"/>
            <a:ext cx="16604400" cy="17145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NB! </a:t>
            </a:r>
            <a:r>
              <a:rPr lang="ru-RU" sz="33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Проблемы с обработкой таблицы mesh:</a:t>
            </a:r>
            <a:endParaRPr sz="33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Trebuchet MS"/>
              <a:buChar char="➢"/>
            </a:pPr>
            <a:r>
              <a:rPr lang="ru-RU" sz="27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Большой объем данных: невозможно выполнять сложные запросы и джойны</a:t>
            </a:r>
            <a:endParaRPr sz="27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Trebuchet MS"/>
              <a:buChar char="➢"/>
            </a:pPr>
            <a:r>
              <a:rPr lang="ru-RU" sz="27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Решение: все действия, требующие выполнения JOIN, выделяем в отдельные таблицы. </a:t>
            </a:r>
            <a:endParaRPr sz="27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457200" y="1619788"/>
            <a:ext cx="1787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31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На какие возрастные категории ориентированы исследования?</a:t>
            </a:r>
            <a:endParaRPr b="1" i="1" sz="31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50" y="2490688"/>
            <a:ext cx="6248400" cy="3924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875" y="2398325"/>
            <a:ext cx="4503850" cy="41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56300" y="1943175"/>
            <a:ext cx="7555900" cy="45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5C591"/>
      </a:accent1>
      <a:accent2>
        <a:srgbClr val="3577BC"/>
      </a:accent2>
      <a:accent3>
        <a:srgbClr val="E65331"/>
      </a:accent3>
      <a:accent4>
        <a:srgbClr val="F27E19"/>
      </a:accent4>
      <a:accent5>
        <a:srgbClr val="F2AC19"/>
      </a:accent5>
      <a:accent6>
        <a:srgbClr val="8097E0"/>
      </a:accent6>
      <a:hlink>
        <a:srgbClr val="3C78D8"/>
      </a:hlink>
      <a:folHlink>
        <a:srgbClr val="F77F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