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1430000" cy="14289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338516"/>
            <a:ext cx="9715500" cy="4974720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7505080"/>
            <a:ext cx="8572500" cy="3449888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3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3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760761"/>
            <a:ext cx="2464594" cy="121093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760761"/>
            <a:ext cx="7250906" cy="121093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1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7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3562353"/>
            <a:ext cx="9858375" cy="5943863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9562447"/>
            <a:ext cx="9858375" cy="3125737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5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803808"/>
            <a:ext cx="4857750" cy="906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3803808"/>
            <a:ext cx="4857750" cy="9066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8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760765"/>
            <a:ext cx="9858375" cy="276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3502812"/>
            <a:ext cx="4835425" cy="171667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5219486"/>
            <a:ext cx="4835425" cy="7677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3502812"/>
            <a:ext cx="4859239" cy="1716674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5219486"/>
            <a:ext cx="4859239" cy="7677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4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95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19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52606"/>
            <a:ext cx="3686473" cy="33341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2057367"/>
            <a:ext cx="5786438" cy="10154514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286726"/>
            <a:ext cx="3686473" cy="7941691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77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952606"/>
            <a:ext cx="3686473" cy="33341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2057367"/>
            <a:ext cx="5786438" cy="10154514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4286726"/>
            <a:ext cx="3686473" cy="7941691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760765"/>
            <a:ext cx="9858375" cy="2761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3803808"/>
            <a:ext cx="9858375" cy="906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13243871"/>
            <a:ext cx="2571750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C3E1-84BD-49D7-A922-04023CC2B037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13243871"/>
            <a:ext cx="3857625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13243871"/>
            <a:ext cx="2571750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B365-EDA3-4013-80F2-9696F36761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6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4CD9E-D19C-4623-B657-49EC6469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44"/>
            <a:ext cx="11430000" cy="1143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076B73-582F-C74A-E137-B74CFBD9A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33"/>
          <a:stretch/>
        </p:blipFill>
        <p:spPr>
          <a:xfrm>
            <a:off x="0" y="0"/>
            <a:ext cx="11430000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BD2718-BBEC-15CC-51F3-B22A5362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33"/>
          <a:stretch/>
        </p:blipFill>
        <p:spPr>
          <a:xfrm>
            <a:off x="0" y="11405062"/>
            <a:ext cx="11430000" cy="28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263048" y="237996"/>
            <a:ext cx="10019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</a:t>
            </a:r>
            <a:r>
              <a:rPr lang="it-IT" sz="6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86B88C-C1E7-4B29-9A43-0DFFFC2B2899}"/>
              </a:ext>
            </a:extLst>
          </p:cNvPr>
          <p:cNvSpPr/>
          <p:nvPr/>
        </p:nvSpPr>
        <p:spPr>
          <a:xfrm>
            <a:off x="743730" y="2395967"/>
            <a:ext cx="9942539" cy="40607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Problem:</a:t>
            </a:r>
          </a:p>
          <a:p>
            <a:pPr algn="ctr"/>
            <a:endParaRPr lang="en-GB" sz="1900" dirty="0"/>
          </a:p>
          <a:p>
            <a:pPr marL="342900" indent="-342900" algn="ctr">
              <a:buFontTx/>
              <a:buChar char="-"/>
            </a:pPr>
            <a:r>
              <a:rPr lang="en-GB" sz="2200" dirty="0"/>
              <a:t>Public libraries of 2D airfoils are limited in size, diversity, and reliability for building solid </a:t>
            </a:r>
            <a:r>
              <a:rPr lang="en-GB" sz="2200" b="1" dirty="0"/>
              <a:t>Machine</a:t>
            </a:r>
            <a:r>
              <a:rPr lang="en-GB" sz="2200" dirty="0"/>
              <a:t> </a:t>
            </a:r>
            <a:r>
              <a:rPr lang="en-GB" sz="2200" b="1" dirty="0"/>
              <a:t>Learning</a:t>
            </a:r>
            <a:r>
              <a:rPr lang="en-GB" sz="2200" dirty="0"/>
              <a:t> ready databases for aerodynamic design.</a:t>
            </a:r>
          </a:p>
          <a:p>
            <a:pPr algn="ctr"/>
            <a:br>
              <a:rPr lang="en-GB" sz="2200" dirty="0"/>
            </a:br>
            <a:r>
              <a:rPr lang="en-GB" sz="2200" dirty="0"/>
              <a:t>- Classical </a:t>
            </a:r>
            <a:r>
              <a:rPr lang="en-GB" sz="2200" b="1" dirty="0"/>
              <a:t>NACA</a:t>
            </a:r>
            <a:r>
              <a:rPr lang="en-GB" sz="2200" dirty="0"/>
              <a:t> series provide deterministic shapes but limited variability.</a:t>
            </a:r>
          </a:p>
          <a:p>
            <a:pPr algn="ctr"/>
            <a:br>
              <a:rPr lang="en-GB" sz="2200" dirty="0"/>
            </a:br>
            <a:r>
              <a:rPr lang="en-GB" sz="2200" dirty="0"/>
              <a:t>- Large-scale airfoil generation methods like </a:t>
            </a:r>
            <a:r>
              <a:rPr lang="en-GB" sz="2200" b="1" dirty="0"/>
              <a:t>CST</a:t>
            </a:r>
            <a:r>
              <a:rPr lang="en-GB" sz="2200" dirty="0"/>
              <a:t> (Class Shape Transformation) offer more flexibility but can produce unphysical shapes if not properly validated.</a:t>
            </a:r>
            <a:br>
              <a:rPr lang="en-GB" sz="1900" dirty="0"/>
            </a:br>
            <a:endParaRPr lang="en-GB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F901D0-302E-479B-A831-8532EA5B594E}"/>
              </a:ext>
            </a:extLst>
          </p:cNvPr>
          <p:cNvSpPr/>
          <p:nvPr/>
        </p:nvSpPr>
        <p:spPr>
          <a:xfrm>
            <a:off x="797266" y="8552155"/>
            <a:ext cx="9943200" cy="4060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scope:</a:t>
            </a:r>
          </a:p>
          <a:p>
            <a:pPr algn="ctr"/>
            <a:endParaRPr lang="en-GB" sz="2200" dirty="0"/>
          </a:p>
          <a:p>
            <a:pPr marL="342000" indent="-342900" algn="ctr">
              <a:lnSpc>
                <a:spcPct val="150000"/>
              </a:lnSpc>
              <a:buFontTx/>
              <a:buChar char="-"/>
            </a:pPr>
            <a:r>
              <a:rPr lang="en-GB" sz="2200" dirty="0"/>
              <a:t>Create a </a:t>
            </a:r>
            <a:r>
              <a:rPr lang="en-GB" sz="2200" b="1" dirty="0"/>
              <a:t>Python </a:t>
            </a:r>
            <a:r>
              <a:rPr lang="en-GB" sz="2200" dirty="0"/>
              <a:t>based pipeline that combines CST geometry and machine learning to automatically generate, classify, and validate airfoils enabling the creation of large, </a:t>
            </a:r>
            <a:r>
              <a:rPr lang="en-GB" sz="2200" b="1" dirty="0"/>
              <a:t>XFOIL </a:t>
            </a:r>
            <a:r>
              <a:rPr lang="en-GB" sz="2200" dirty="0"/>
              <a:t>ready datasets for ML-driven aerodynamic design.</a:t>
            </a:r>
          </a:p>
          <a:p>
            <a:pPr marL="342000" indent="-342900" algn="ctr">
              <a:lnSpc>
                <a:spcPct val="150000"/>
              </a:lnSpc>
              <a:buFontTx/>
              <a:buChar char="-"/>
            </a:pPr>
            <a:endParaRPr lang="en-GB" sz="2200" dirty="0"/>
          </a:p>
          <a:p>
            <a:pPr marL="342000" indent="-342900" algn="ctr">
              <a:lnSpc>
                <a:spcPct val="150000"/>
              </a:lnSpc>
              <a:buFontTx/>
              <a:buChar char="-"/>
            </a:pPr>
            <a:r>
              <a:rPr lang="en-GB" sz="2200" dirty="0"/>
              <a:t>Next slides will show the main topics and steps of the project</a:t>
            </a:r>
            <a:br>
              <a:rPr lang="en-GB" sz="1900" dirty="0"/>
            </a:br>
            <a:endParaRPr lang="en-GB" sz="19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28863A9-DBD8-4AD6-BC7E-BD6A3AA8480A}"/>
              </a:ext>
            </a:extLst>
          </p:cNvPr>
          <p:cNvSpPr/>
          <p:nvPr/>
        </p:nvSpPr>
        <p:spPr>
          <a:xfrm>
            <a:off x="5163470" y="6612538"/>
            <a:ext cx="1103059" cy="1822907"/>
          </a:xfrm>
          <a:prstGeom prst="downArrow">
            <a:avLst/>
          </a:prstGeom>
          <a:solidFill>
            <a:srgbClr val="4BBD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62E7D-3184-40F1-961A-52D62DEDF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75" b="89831" l="4374" r="89861">
                        <a14:foregroundMark x1="8549" y1="43220" x2="8549" y2="43220"/>
                        <a14:foregroundMark x1="4970" y1="44915" x2="4970" y2="44915"/>
                        <a14:foregroundMark x1="4573" y1="63559" x2="4573" y2="63559"/>
                        <a14:foregroundMark x1="4374" y1="50847" x2="4374" y2="508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72" y="6940720"/>
            <a:ext cx="4972634" cy="1166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CA4C5F-9579-4050-A5DB-2B4876C7C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00" y="6635135"/>
            <a:ext cx="3160376" cy="17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6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D7BED8-1C48-472C-AF05-BAD5DBB90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09" y="9565559"/>
            <a:ext cx="4650288" cy="186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01043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834548" y="2239039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CST Theory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B9D0E-2293-CAA5-D118-59BF0283DF9E}"/>
              </a:ext>
            </a:extLst>
          </p:cNvPr>
          <p:cNvSpPr txBox="1"/>
          <p:nvPr/>
        </p:nvSpPr>
        <p:spPr>
          <a:xfrm>
            <a:off x="759760" y="3892596"/>
            <a:ext cx="9699811" cy="877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What is CST:</a:t>
            </a:r>
          </a:p>
          <a:p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</a:t>
            </a:r>
            <a:r>
              <a:rPr lang="en-US" sz="1700" dirty="0"/>
              <a:t>lass </a:t>
            </a:r>
            <a:r>
              <a:rPr lang="en-US" sz="1700" b="1" dirty="0"/>
              <a:t>S</a:t>
            </a:r>
            <a:r>
              <a:rPr lang="en-US" sz="1700" dirty="0"/>
              <a:t>hape </a:t>
            </a:r>
            <a:r>
              <a:rPr lang="en-US" sz="1700" b="1" dirty="0"/>
              <a:t>T</a:t>
            </a:r>
            <a:r>
              <a:rPr lang="en-US" sz="1700" dirty="0"/>
              <a:t>ransformation defines airfoil as a combination of: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/>
              <a:t>A </a:t>
            </a:r>
            <a:r>
              <a:rPr lang="en-US" sz="1700" b="1" dirty="0"/>
              <a:t>class function </a:t>
            </a:r>
            <a:r>
              <a:rPr lang="en-US" sz="1700" b="1" i="1" dirty="0"/>
              <a:t>C(x</a:t>
            </a:r>
            <a:r>
              <a:rPr lang="en-US" sz="1600" b="1" i="1" dirty="0"/>
              <a:t>)</a:t>
            </a:r>
            <a:r>
              <a:rPr lang="en-US" sz="17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700" dirty="0">
                <a:sym typeface="Wingdings" panose="05000000000000000000" pitchFamily="2" charset="2"/>
              </a:rPr>
              <a:t> governs general edge behavior (leading and trailing edge).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700" dirty="0">
                <a:sym typeface="Wingdings" panose="05000000000000000000" pitchFamily="2" charset="2"/>
              </a:rPr>
              <a:t>A </a:t>
            </a:r>
            <a:r>
              <a:rPr lang="en-US" sz="1700" b="1" dirty="0">
                <a:sym typeface="Wingdings" panose="05000000000000000000" pitchFamily="2" charset="2"/>
              </a:rPr>
              <a:t>shape function </a:t>
            </a:r>
            <a:r>
              <a:rPr lang="en-US" sz="1700" b="1" i="1" dirty="0">
                <a:sym typeface="Wingdings" panose="05000000000000000000" pitchFamily="2" charset="2"/>
              </a:rPr>
              <a:t>S(x)</a:t>
            </a:r>
            <a:r>
              <a:rPr lang="en-US" sz="1700" b="1" dirty="0">
                <a:sym typeface="Wingdings" panose="05000000000000000000" pitchFamily="2" charset="2"/>
              </a:rPr>
              <a:t>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700" dirty="0">
                <a:sym typeface="Wingdings" panose="05000000000000000000" pitchFamily="2" charset="2"/>
              </a:rPr>
              <a:t> provides local geometry control via Bernstein polynomials of order </a:t>
            </a:r>
            <a:r>
              <a:rPr lang="en-US" sz="1700" i="1" dirty="0">
                <a:sym typeface="Wingdings" panose="05000000000000000000" pitchFamily="2" charset="2"/>
              </a:rPr>
              <a:t>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Why is it powerful for ML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Easy to generate thousands of variations by sampling coefficient values (</a:t>
            </a:r>
            <a:r>
              <a:rPr lang="en-US" sz="1700" i="1" dirty="0"/>
              <a:t>A</a:t>
            </a:r>
            <a:r>
              <a:rPr lang="en-US" sz="1700" i="1" baseline="-25000" dirty="0"/>
              <a:t>0 </a:t>
            </a:r>
            <a:r>
              <a:rPr lang="en-US" sz="1700" i="1" dirty="0"/>
              <a:t>… A</a:t>
            </a:r>
            <a:r>
              <a:rPr lang="en-US" sz="1700" i="1" baseline="-25000" dirty="0"/>
              <a:t>n</a:t>
            </a:r>
            <a:r>
              <a:rPr lang="en-US" sz="17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Enable smooth, watertight and continuous airfoil geometry.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Independent control over upper and lower surfaces.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Degree of Freedom: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Each coefficient adjust local curvature (</a:t>
            </a:r>
            <a:r>
              <a:rPr lang="en-US" sz="1700" i="1" dirty="0"/>
              <a:t>number of coefficients = polynomial order + 1</a:t>
            </a:r>
            <a:r>
              <a:rPr lang="en-US" sz="1700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The higher the order of Bernstein polynomial the greater geometry flexibility but also more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95FF9-E733-4B9D-D08C-6455432B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899" y="5325113"/>
            <a:ext cx="5337530" cy="585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D700A-5E14-74FA-1DED-7574560C2642}"/>
              </a:ext>
            </a:extLst>
          </p:cNvPr>
          <p:cNvSpPr txBox="1"/>
          <p:nvPr/>
        </p:nvSpPr>
        <p:spPr>
          <a:xfrm>
            <a:off x="759759" y="8876974"/>
            <a:ext cx="5671588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Coefficient fitting &amp; generation stability: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 ensure the stability of random airfoil generation, it is essential to begin from a set of well-fitted, physically meaningful CST coefficients.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The script </a:t>
            </a:r>
            <a:r>
              <a:rPr lang="en-US" sz="1600" b="1" i="1" dirty="0">
                <a:sym typeface="Wingdings" panose="05000000000000000000" pitchFamily="2" charset="2"/>
              </a:rPr>
              <a:t>00_CST_NACA_coefficientFit.py</a:t>
            </a:r>
            <a:r>
              <a:rPr lang="en-US" sz="1600" dirty="0">
                <a:sym typeface="Wingdings" panose="05000000000000000000" pitchFamily="2" charset="2"/>
              </a:rPr>
              <a:t> extracts such coefficients from real airfoil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fitted references serve as the foundation for modeling coefficient distributions and avoiding invalid geometries during large-scale sampling.</a:t>
            </a:r>
            <a:endParaRPr lang="en-US" sz="16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01043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834548" y="2239039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preparation</a:t>
            </a:r>
            <a:endParaRPr lang="en-US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C91E-43CB-ACB8-420D-D949619683A7}"/>
              </a:ext>
            </a:extLst>
          </p:cNvPr>
          <p:cNvSpPr txBox="1"/>
          <p:nvPr/>
        </p:nvSpPr>
        <p:spPr>
          <a:xfrm>
            <a:off x="834547" y="3919492"/>
            <a:ext cx="9660882" cy="588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robust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CST</a:t>
            </a:r>
            <a:r>
              <a:rPr lang="en-US" sz="1700" dirty="0"/>
              <a:t> provides wide freedom to generate thousands of airfoils but not all are physically meaningful.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machine learning model requires clear, labeled examples of both valid and invalid shapes to determine good or bad shapes.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Geometric features must be extracted consistently to enable pattern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Labeling is critical: supervised learning depends on high-quality input/output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Training set formulation for supervised learning</a:t>
            </a:r>
            <a:r>
              <a:rPr lang="en-US" sz="17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Valid profiles are obtained by fitting real airfoils from </a:t>
            </a:r>
            <a:r>
              <a:rPr lang="en-US" sz="1700" b="1" dirty="0"/>
              <a:t>Selig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Synthetic invalid profiles are generated by sampling CST coefficients beyond realistic bounds.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Labeled as valid/invalid and transformed into feature vectors (thickness, camber, curvature,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Input for Machine Learning classifier: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labeled feature vectors serve as input for a machine learning classifier, enabling automated detection of valid vs invalid airfoil geometries based on shape characteristics and coefficient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71DB0-F062-41B1-A2C2-0DA7D8F9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772" y="8814589"/>
            <a:ext cx="5988289" cy="314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0A79B-6E76-4CCA-8FE2-C1D1448B1F9A}"/>
              </a:ext>
            </a:extLst>
          </p:cNvPr>
          <p:cNvSpPr txBox="1"/>
          <p:nvPr/>
        </p:nvSpPr>
        <p:spPr>
          <a:xfrm>
            <a:off x="4719485" y="11962368"/>
            <a:ext cx="313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Example of bad airfoil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73236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9D7A49-B3A6-4006-8574-3B9EF8DCD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334" y="6213198"/>
            <a:ext cx="904167" cy="904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01043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834548" y="2239039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training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5C91E-43CB-ACB8-420D-D949619683A7}"/>
              </a:ext>
            </a:extLst>
          </p:cNvPr>
          <p:cNvSpPr txBox="1"/>
          <p:nvPr/>
        </p:nvSpPr>
        <p:spPr>
          <a:xfrm>
            <a:off x="834547" y="3919491"/>
            <a:ext cx="9902929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Machine Learning models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 (RF): </a:t>
            </a:r>
            <a:r>
              <a:rPr lang="en-US" sz="1600" dirty="0"/>
              <a:t>Combines the predictions of many decision trees trained on slightly different data. It reduces overfitting and is easy to interpret.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Gradient</a:t>
            </a:r>
            <a:r>
              <a:rPr lang="it-IT" sz="1600" b="1" dirty="0"/>
              <a:t> </a:t>
            </a:r>
            <a:r>
              <a:rPr lang="en-US" sz="1600" b="1" dirty="0"/>
              <a:t>Boosting</a:t>
            </a:r>
            <a:r>
              <a:rPr lang="it-IT" sz="1600" b="1" dirty="0"/>
              <a:t> (GB)</a:t>
            </a:r>
            <a:r>
              <a:rPr lang="it-IT" sz="1600" dirty="0"/>
              <a:t>: </a:t>
            </a:r>
            <a:r>
              <a:rPr lang="en-US" sz="1600" dirty="0"/>
              <a:t>Builds decision trees one after another, where each tree tries to correct the mistakes of the previous one. It often achieves higher accuracy but needs careful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Performance metrics of ML models: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ROC Curve</a:t>
            </a:r>
            <a:r>
              <a:rPr lang="en-US" sz="1600" dirty="0"/>
              <a:t>: Measures classification confidence across thresholds (AUC ≈ 1 = excellent separation)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Confusion</a:t>
            </a:r>
            <a:r>
              <a:rPr lang="it-IT" sz="1600" b="1" dirty="0"/>
              <a:t> Matrix</a:t>
            </a:r>
            <a:r>
              <a:rPr lang="it-IT" sz="1600" dirty="0"/>
              <a:t>: Shows </a:t>
            </a:r>
            <a:r>
              <a:rPr lang="en-US" sz="1600" dirty="0"/>
              <a:t>prediction</a:t>
            </a:r>
            <a:r>
              <a:rPr lang="it-IT" sz="1600" dirty="0"/>
              <a:t> </a:t>
            </a:r>
            <a:r>
              <a:rPr lang="en-US" sz="1600" dirty="0"/>
              <a:t>results</a:t>
            </a:r>
            <a:r>
              <a:rPr lang="it-IT" sz="1600" dirty="0"/>
              <a:t> (</a:t>
            </a:r>
            <a:r>
              <a:rPr lang="en-US" sz="1600" dirty="0"/>
              <a:t>true</a:t>
            </a:r>
            <a:r>
              <a:rPr lang="it-IT" sz="1600" dirty="0"/>
              <a:t>/false </a:t>
            </a:r>
            <a:r>
              <a:rPr lang="en-US" sz="1600" dirty="0"/>
              <a:t>positives</a:t>
            </a:r>
            <a:r>
              <a:rPr lang="it-IT" sz="1600" dirty="0"/>
              <a:t> and </a:t>
            </a:r>
            <a:r>
              <a:rPr lang="en-US" sz="1600" dirty="0"/>
              <a:t>negatives</a:t>
            </a:r>
            <a:r>
              <a:rPr lang="it-IT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Interactive model comparison is available via the Streamlit app </a:t>
            </a:r>
            <a:r>
              <a:rPr lang="en-US" sz="1600" b="1" dirty="0"/>
              <a:t>Streamlit</a:t>
            </a:r>
            <a:r>
              <a:rPr lang="en-US" sz="1600" dirty="0"/>
              <a:t> app </a:t>
            </a:r>
            <a:r>
              <a:rPr lang="en-US" sz="1600" i="1" dirty="0"/>
              <a:t>02_04_Streamlit_ML_comparison.py</a:t>
            </a:r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4C928-625B-409E-9365-5604BD9BF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182" y="7510705"/>
            <a:ext cx="4749657" cy="419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1A170-7E7C-4FF5-971B-153FF03A5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07" y="7410497"/>
            <a:ext cx="5021937" cy="41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74E6FB-F931-467B-8A85-015803806497}"/>
              </a:ext>
            </a:extLst>
          </p:cNvPr>
          <p:cNvSpPr txBox="1"/>
          <p:nvPr/>
        </p:nvSpPr>
        <p:spPr>
          <a:xfrm>
            <a:off x="1511330" y="11645704"/>
            <a:ext cx="422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/>
              <a:t>The ROC curve illustrates the classifier's ability to separate good and bad airfoil geometries with high confidence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79D27-0DB7-4F24-BB5E-AEDBC8DD55B3}"/>
              </a:ext>
            </a:extLst>
          </p:cNvPr>
          <p:cNvSpPr txBox="1"/>
          <p:nvPr/>
        </p:nvSpPr>
        <p:spPr>
          <a:xfrm>
            <a:off x="6366355" y="11645705"/>
            <a:ext cx="3765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Confusion matrix shows high accuracy in distinguishing valid vs invalid CST airfoils.</a:t>
            </a:r>
          </a:p>
        </p:txBody>
      </p:sp>
    </p:spTree>
    <p:extLst>
      <p:ext uri="{BB962C8B-B14F-4D97-AF65-F5344CB8AC3E}">
        <p14:creationId xmlns:p14="http://schemas.microsoft.com/office/powerpoint/2010/main" val="224351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01043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834548" y="2239039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geometry validation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D9AF-CAD5-AAE7-1C51-91FE224CBCD3}"/>
              </a:ext>
            </a:extLst>
          </p:cNvPr>
          <p:cNvSpPr txBox="1"/>
          <p:nvPr/>
        </p:nvSpPr>
        <p:spPr>
          <a:xfrm>
            <a:off x="834547" y="3919491"/>
            <a:ext cx="9902929" cy="690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From CST coefficient to real geometry: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ML model was trained to classify CST coefficient combinations.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valid coefficients do not guarantee </a:t>
            </a:r>
            <a:r>
              <a:rPr lang="en-US" sz="1600" b="1" dirty="0"/>
              <a:t>XFOIL</a:t>
            </a:r>
            <a:r>
              <a:rPr lang="en-US" sz="1600" dirty="0"/>
              <a:t> compatible airfoils.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Even plausible combinations can yield problematic shapes (e.g. overlapping surfaces, sharp gaps).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Final geometry checks: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After </a:t>
            </a:r>
            <a:r>
              <a:rPr lang="en-US" sz="1600" dirty="0"/>
              <a:t>reconstructing airfoil geometry, deterministic filters were applied to detect: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Surfaces discontinuities and smoothness.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Open trailing edge.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Crossing or self intersecting surfaces.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Only geometries passing all checks were saved to be used afterwards in XFOIL.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XFOIL compatibility: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XFOIL is a well-known panel method for low-speed airfoil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Invalid shapes cause solver divergence or misleading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Misleading results degrade pipeline reliability and compromise downstream </a:t>
            </a:r>
            <a:r>
              <a:rPr lang="en-US" sz="1600" b="1" dirty="0"/>
              <a:t>ML</a:t>
            </a:r>
            <a:r>
              <a:rPr lang="en-US" sz="1600" dirty="0"/>
              <a:t> accuracy for preliminary aerodynamic design.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88CE9-A581-4FA5-A727-9281E718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76" y="9175757"/>
            <a:ext cx="5751049" cy="275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6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887C1-377C-4B13-8C9A-A3BD8F25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001043"/>
            <a:ext cx="10288800" cy="1641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2327F2-D0B2-4451-BC95-1E47DBD6DC8D}"/>
              </a:ext>
            </a:extLst>
          </p:cNvPr>
          <p:cNvSpPr txBox="1"/>
          <p:nvPr/>
        </p:nvSpPr>
        <p:spPr>
          <a:xfrm>
            <a:off x="834548" y="2239039"/>
            <a:ext cx="9018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What’s next</a:t>
            </a:r>
            <a:endParaRPr lang="en-US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8D9AF-CAD5-AAE7-1C51-91FE224CBCD3}"/>
              </a:ext>
            </a:extLst>
          </p:cNvPr>
          <p:cNvSpPr txBox="1"/>
          <p:nvPr/>
        </p:nvSpPr>
        <p:spPr>
          <a:xfrm>
            <a:off x="834547" y="3919491"/>
            <a:ext cx="9902929" cy="814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Current pipeline 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current pipeline generates a large set of physically valid airfoils</a:t>
            </a:r>
            <a:r>
              <a:rPr lang="en-US" sz="1600" b="1" dirty="0"/>
              <a:t>,</a:t>
            </a:r>
            <a:r>
              <a:rPr lang="en-US" sz="1600" dirty="0"/>
              <a:t> ready to be analyzed with </a:t>
            </a:r>
            <a:r>
              <a:rPr lang="en-US" sz="1600" b="1" dirty="0"/>
              <a:t>XFOIL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profiles are verified for geometric integrity and are saved in </a:t>
            </a:r>
            <a:r>
              <a:rPr lang="en-US" sz="1600" i="1" dirty="0"/>
              <a:t>.</a:t>
            </a:r>
            <a:r>
              <a:rPr lang="en-US" sz="1600" i="1" dirty="0" err="1"/>
              <a:t>dat</a:t>
            </a:r>
            <a:r>
              <a:rPr lang="en-US" sz="1600" i="1" dirty="0"/>
              <a:t> </a:t>
            </a:r>
            <a:r>
              <a:rPr lang="en-US" sz="1600" dirty="0"/>
              <a:t>format for future aerodynamic simulations.</a:t>
            </a:r>
            <a:endParaRPr lang="en-US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Next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next step is to simulate across a grid of angles of attack (AoA) and Reynolds regime these validated airfoils in XFOIL to extract: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Lift coefficient (CL).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Drag coefficient (CD).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Moment coefficient (CM).</a:t>
            </a:r>
          </a:p>
          <a:p>
            <a:pPr lvl="2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ML powered design vision: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simulation results will serve as </a:t>
            </a:r>
            <a:r>
              <a:rPr lang="en-US" sz="1600" b="1" dirty="0"/>
              <a:t>training data</a:t>
            </a:r>
            <a:r>
              <a:rPr lang="en-US" sz="1600" dirty="0"/>
              <a:t> for </a:t>
            </a:r>
            <a:r>
              <a:rPr lang="en-US" sz="1600" b="1" dirty="0"/>
              <a:t>regression models</a:t>
            </a:r>
            <a:r>
              <a:rPr lang="en-US" sz="1600" dirty="0"/>
              <a:t> (e.g. GB, RF, neural networks).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Goal: Predict aerodynamic coefficients from airfoil shape, AoA, and Re in </a:t>
            </a:r>
            <a:r>
              <a:rPr lang="en-US" sz="1600" b="1" dirty="0"/>
              <a:t>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Ultimate objective: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Enable</a:t>
            </a:r>
            <a:r>
              <a:rPr lang="it-IT" sz="1600" dirty="0"/>
              <a:t> </a:t>
            </a:r>
            <a:r>
              <a:rPr lang="en-US" sz="1600" b="1" dirty="0"/>
              <a:t>early-stage</a:t>
            </a:r>
            <a:r>
              <a:rPr lang="it-IT" sz="1600" b="1" dirty="0"/>
              <a:t> </a:t>
            </a:r>
            <a:r>
              <a:rPr lang="en-US" sz="1600" b="1" dirty="0"/>
              <a:t>airfoil</a:t>
            </a:r>
            <a:r>
              <a:rPr lang="it-IT" sz="1600" b="1" dirty="0"/>
              <a:t> </a:t>
            </a:r>
            <a:r>
              <a:rPr lang="en-US" sz="1600" b="1" dirty="0"/>
              <a:t>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</a:t>
            </a:r>
            <a:r>
              <a:rPr lang="it-IT" sz="1600" dirty="0"/>
              <a:t> </a:t>
            </a:r>
            <a:r>
              <a:rPr lang="en-US" sz="1600" dirty="0"/>
              <a:t>simulation</a:t>
            </a:r>
            <a:r>
              <a:rPr lang="it-IT" sz="1600" dirty="0"/>
              <a:t> </a:t>
            </a:r>
            <a:r>
              <a:rPr lang="en-US" sz="1600" dirty="0"/>
              <a:t>dependency.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Support fast, </a:t>
            </a:r>
            <a:r>
              <a:rPr lang="en-US" sz="1600" dirty="0"/>
              <a:t>informed</a:t>
            </a:r>
            <a:r>
              <a:rPr lang="it-IT" sz="1600" dirty="0"/>
              <a:t> design </a:t>
            </a:r>
            <a:r>
              <a:rPr lang="en-US" sz="1600" dirty="0"/>
              <a:t>decisions.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lvl="1"/>
            <a:endParaRPr lang="en-US" sz="1600" b="1" dirty="0"/>
          </a:p>
          <a:p>
            <a:pPr lvl="1"/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86E23521-C0CE-12BF-7276-6598EBC2C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658133"/>
            <a:ext cx="4880454" cy="3391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CF6234-E223-E8A2-DE84-CAAE58FEA7AA}"/>
              </a:ext>
            </a:extLst>
          </p:cNvPr>
          <p:cNvSpPr txBox="1"/>
          <p:nvPr/>
        </p:nvSpPr>
        <p:spPr>
          <a:xfrm>
            <a:off x="6692152" y="12014929"/>
            <a:ext cx="4403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of pressure coefficient distribution from XFOIL simulation.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2B553-53C7-116B-9AF6-0B16456C413C}"/>
              </a:ext>
            </a:extLst>
          </p:cNvPr>
          <p:cNvSpPr txBox="1"/>
          <p:nvPr/>
        </p:nvSpPr>
        <p:spPr>
          <a:xfrm>
            <a:off x="983877" y="10795420"/>
            <a:ext cx="4482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pperplate Gothic Bold" panose="020E0705020206020404" pitchFamily="34" charset="0"/>
              </a:rPr>
              <a:t>Download the GitHub repository mentioned in the comment and give it a try!</a:t>
            </a:r>
          </a:p>
        </p:txBody>
      </p:sp>
      <p:pic>
        <p:nvPicPr>
          <p:cNvPr id="16" name="Picture 15" descr="A black text on a black background&#10;&#10;AI-generated content may be incorrect.">
            <a:extLst>
              <a:ext uri="{FF2B5EF4-FFF2-40B4-BE49-F238E27FC236}">
                <a16:creationId xmlns:a16="http://schemas.microsoft.com/office/drawing/2014/main" id="{DF9EFB1A-175A-235B-C8B5-5DACCEC8F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23" y="11563059"/>
            <a:ext cx="1839150" cy="4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5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941</Words>
  <Application>Microsoft Office PowerPoint</Application>
  <PresentationFormat>Custom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Copperplate Gothic Bold</vt:lpstr>
      <vt:lpstr>Open Sans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Rossi</dc:creator>
  <cp:lastModifiedBy>Rossi Alberto CND CDHP72</cp:lastModifiedBy>
  <cp:revision>29</cp:revision>
  <dcterms:created xsi:type="dcterms:W3CDTF">2025-06-30T17:26:17Z</dcterms:created>
  <dcterms:modified xsi:type="dcterms:W3CDTF">2025-07-02T15:44:11Z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2025-07-01T06:41:09Z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f5d19c4c-a9ee-40a1-9acb-8d074df7e23d</vt:lpwstr>
  </property>
  <property fmtid="{D5CDD505-2E9C-101B-9397-08002B2CF9AE}" pid="8" name="MSIP_Label_7294a1c8-9899-41e7-8f6e-8b1b3c79592a_ContentBits">
    <vt:lpwstr>0</vt:lpwstr>
  </property>
</Properties>
</file>