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0287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9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683545"/>
            <a:ext cx="8743950" cy="358140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5403057"/>
            <a:ext cx="7715250" cy="2483643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20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547688"/>
            <a:ext cx="2218134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547688"/>
            <a:ext cx="6525816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9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72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2564609"/>
            <a:ext cx="8872538" cy="4279106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6884197"/>
            <a:ext cx="8872538" cy="2250281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2738438"/>
            <a:ext cx="4371975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2738438"/>
            <a:ext cx="4371975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547690"/>
            <a:ext cx="8872538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2521745"/>
            <a:ext cx="4351883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3757613"/>
            <a:ext cx="4351883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2521745"/>
            <a:ext cx="4373315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3757613"/>
            <a:ext cx="4373315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01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5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22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685800"/>
            <a:ext cx="3317825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1481140"/>
            <a:ext cx="5207794" cy="731043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3086100"/>
            <a:ext cx="3317825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24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685800"/>
            <a:ext cx="3317825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1481140"/>
            <a:ext cx="5207794" cy="7310438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3086100"/>
            <a:ext cx="3317825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6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547690"/>
            <a:ext cx="8872538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2738438"/>
            <a:ext cx="8872538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9534527"/>
            <a:ext cx="347186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887C1-377C-4B13-8C9A-A3BD8F25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8800" cy="1641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27F2-D0B2-4451-BC95-1E47DBD6DC8D}"/>
              </a:ext>
            </a:extLst>
          </p:cNvPr>
          <p:cNvSpPr txBox="1"/>
          <p:nvPr/>
        </p:nvSpPr>
        <p:spPr>
          <a:xfrm>
            <a:off x="263047" y="237995"/>
            <a:ext cx="9018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context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86B88C-C1E7-4B29-9A43-0DFFFC2B2899}"/>
              </a:ext>
            </a:extLst>
          </p:cNvPr>
          <p:cNvSpPr/>
          <p:nvPr/>
        </p:nvSpPr>
        <p:spPr>
          <a:xfrm>
            <a:off x="941800" y="1816562"/>
            <a:ext cx="8403399" cy="3432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Problem:</a:t>
            </a:r>
          </a:p>
          <a:p>
            <a:pPr algn="ctr"/>
            <a:endParaRPr lang="en-GB" sz="1900" dirty="0"/>
          </a:p>
          <a:p>
            <a:pPr marL="342900" indent="-342900" algn="ctr">
              <a:buFontTx/>
              <a:buChar char="-"/>
            </a:pPr>
            <a:r>
              <a:rPr lang="en-GB" sz="1900" dirty="0"/>
              <a:t>Public libraries of 2D </a:t>
            </a:r>
            <a:r>
              <a:rPr lang="en-GB" sz="1900" dirty="0" err="1"/>
              <a:t>airfoils</a:t>
            </a:r>
            <a:r>
              <a:rPr lang="en-GB" sz="1900" dirty="0"/>
              <a:t> are limited in size, diversity, and reliability for building solid </a:t>
            </a:r>
            <a:r>
              <a:rPr lang="en-GB" sz="1900" b="1" dirty="0"/>
              <a:t>Machine</a:t>
            </a:r>
            <a:r>
              <a:rPr lang="en-GB" sz="1900" dirty="0"/>
              <a:t> </a:t>
            </a:r>
            <a:r>
              <a:rPr lang="en-GB" sz="1900" b="1" dirty="0"/>
              <a:t>Learning</a:t>
            </a:r>
            <a:r>
              <a:rPr lang="en-GB" sz="1900" dirty="0"/>
              <a:t> ready databases for aerodynamic design.</a:t>
            </a:r>
          </a:p>
          <a:p>
            <a:pPr algn="ctr"/>
            <a:br>
              <a:rPr lang="en-GB" sz="1900" dirty="0"/>
            </a:br>
            <a:r>
              <a:rPr lang="en-GB" sz="1900" dirty="0"/>
              <a:t>- Classical NACA series provide deterministic shapes but limited variability.</a:t>
            </a:r>
          </a:p>
          <a:p>
            <a:pPr algn="ctr"/>
            <a:br>
              <a:rPr lang="en-GB" sz="1900" dirty="0"/>
            </a:br>
            <a:r>
              <a:rPr lang="en-GB" sz="1900" dirty="0"/>
              <a:t>- Large-scale </a:t>
            </a:r>
            <a:r>
              <a:rPr lang="en-GB" sz="1900" dirty="0" err="1"/>
              <a:t>airfoil</a:t>
            </a:r>
            <a:r>
              <a:rPr lang="en-GB" sz="1900" dirty="0"/>
              <a:t> generation methods like </a:t>
            </a:r>
            <a:r>
              <a:rPr lang="en-GB" sz="1900" b="1" dirty="0"/>
              <a:t>CST</a:t>
            </a:r>
            <a:r>
              <a:rPr lang="en-GB" sz="1900" dirty="0"/>
              <a:t> (Class Shape Transformation) offer more flexibility, but can produce unphysical shapes if not properly validated.</a:t>
            </a:r>
            <a:br>
              <a:rPr lang="en-GB" sz="1900" dirty="0"/>
            </a:br>
            <a:endParaRPr lang="en-GB" sz="1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901D0-302E-479B-A831-8532EA5B594E}"/>
              </a:ext>
            </a:extLst>
          </p:cNvPr>
          <p:cNvSpPr/>
          <p:nvPr/>
        </p:nvSpPr>
        <p:spPr>
          <a:xfrm>
            <a:off x="941800" y="6551112"/>
            <a:ext cx="8403399" cy="35803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scope:</a:t>
            </a:r>
          </a:p>
          <a:p>
            <a:pPr algn="ctr"/>
            <a:endParaRPr lang="en-GB" sz="1900" dirty="0"/>
          </a:p>
          <a:p>
            <a:pPr marL="342000" indent="-342900" algn="ctr">
              <a:lnSpc>
                <a:spcPct val="150000"/>
              </a:lnSpc>
              <a:buFontTx/>
              <a:buChar char="-"/>
            </a:pPr>
            <a:r>
              <a:rPr lang="en-GB" sz="1900" dirty="0"/>
              <a:t>Create a </a:t>
            </a:r>
            <a:r>
              <a:rPr lang="en-GB" sz="1900" b="1" dirty="0"/>
              <a:t>Python </a:t>
            </a:r>
            <a:r>
              <a:rPr lang="en-GB" sz="1900" dirty="0"/>
              <a:t>based pipeline that combines CST geometry and machine learning to automatically generate, classify, and validate </a:t>
            </a:r>
            <a:r>
              <a:rPr lang="en-GB" sz="1900" dirty="0" err="1"/>
              <a:t>airfoils</a:t>
            </a:r>
            <a:r>
              <a:rPr lang="en-GB" sz="1900" dirty="0"/>
              <a:t> enabling the creation of large, </a:t>
            </a:r>
            <a:r>
              <a:rPr lang="en-GB" sz="1900" b="1" dirty="0"/>
              <a:t>XFOIL </a:t>
            </a:r>
            <a:r>
              <a:rPr lang="en-GB" sz="1900" dirty="0"/>
              <a:t>ready datasets for ML-driven aerodynamic design.</a:t>
            </a:r>
            <a:br>
              <a:rPr lang="en-GB" sz="1900" dirty="0"/>
            </a:br>
            <a:endParaRPr lang="en-GB" sz="1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28863A9-DBD8-4AD6-BC7E-BD6A3AA8480A}"/>
              </a:ext>
            </a:extLst>
          </p:cNvPr>
          <p:cNvSpPr/>
          <p:nvPr/>
        </p:nvSpPr>
        <p:spPr>
          <a:xfrm>
            <a:off x="4772416" y="5399006"/>
            <a:ext cx="613775" cy="1014320"/>
          </a:xfrm>
          <a:prstGeom prst="downArrow">
            <a:avLst/>
          </a:prstGeom>
          <a:solidFill>
            <a:srgbClr val="4B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462E7D-3184-40F1-961A-52D62DEDF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75" b="89831" l="4374" r="89861">
                        <a14:foregroundMark x1="8549" y1="43220" x2="8549" y2="43220"/>
                        <a14:foregroundMark x1="4970" y1="44915" x2="4970" y2="44915"/>
                        <a14:foregroundMark x1="4573" y1="63559" x2="4573" y2="63559"/>
                        <a14:foregroundMark x1="4374" y1="50847" x2="4374" y2="508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30" y="5549842"/>
            <a:ext cx="3240510" cy="7601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CA4C5F-9579-4050-A5DB-2B4876C7C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77" y="5376146"/>
            <a:ext cx="1952547" cy="10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6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887C1-377C-4B13-8C9A-A3BD8F25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8800" cy="1641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27F2-D0B2-4451-BC95-1E47DBD6DC8D}"/>
              </a:ext>
            </a:extLst>
          </p:cNvPr>
          <p:cNvSpPr txBox="1"/>
          <p:nvPr/>
        </p:nvSpPr>
        <p:spPr>
          <a:xfrm>
            <a:off x="263047" y="237995"/>
            <a:ext cx="9018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CST Theory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EB9D0E-2293-CAA5-D118-59BF0283DF9E}"/>
              </a:ext>
            </a:extLst>
          </p:cNvPr>
          <p:cNvSpPr txBox="1"/>
          <p:nvPr/>
        </p:nvSpPr>
        <p:spPr>
          <a:xfrm>
            <a:off x="188259" y="1891552"/>
            <a:ext cx="9699811" cy="829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What is CST:</a:t>
            </a:r>
          </a:p>
          <a:p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C</a:t>
            </a:r>
            <a:r>
              <a:rPr lang="en-US" sz="1700" dirty="0"/>
              <a:t>lass </a:t>
            </a:r>
            <a:r>
              <a:rPr lang="en-US" sz="1700" b="1" dirty="0"/>
              <a:t>S</a:t>
            </a:r>
            <a:r>
              <a:rPr lang="en-US" sz="1700" dirty="0"/>
              <a:t>hape </a:t>
            </a:r>
            <a:r>
              <a:rPr lang="en-US" sz="1700" b="1" dirty="0"/>
              <a:t>T</a:t>
            </a:r>
            <a:r>
              <a:rPr lang="en-US" sz="1700" dirty="0"/>
              <a:t>ransformation defines airfoil as a combination of: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700" dirty="0"/>
              <a:t>A </a:t>
            </a:r>
            <a:r>
              <a:rPr lang="en-US" sz="1700" b="1" dirty="0"/>
              <a:t>class function </a:t>
            </a:r>
            <a:r>
              <a:rPr lang="en-US" sz="1700" b="1" i="1" dirty="0"/>
              <a:t>C(x</a:t>
            </a:r>
            <a:r>
              <a:rPr lang="en-US" sz="1600" b="1" i="1" dirty="0"/>
              <a:t>)</a:t>
            </a:r>
            <a:r>
              <a:rPr lang="en-US" sz="17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700" dirty="0">
                <a:sym typeface="Wingdings" panose="05000000000000000000" pitchFamily="2" charset="2"/>
              </a:rPr>
              <a:t> governs general edge behavior (leading and trailing edge).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700" dirty="0">
                <a:sym typeface="Wingdings" panose="05000000000000000000" pitchFamily="2" charset="2"/>
              </a:rPr>
              <a:t>A </a:t>
            </a:r>
            <a:r>
              <a:rPr lang="en-US" sz="1700" b="1" dirty="0">
                <a:sym typeface="Wingdings" panose="05000000000000000000" pitchFamily="2" charset="2"/>
              </a:rPr>
              <a:t>shape function </a:t>
            </a:r>
            <a:r>
              <a:rPr lang="en-US" sz="1700" b="1" i="1" dirty="0">
                <a:sym typeface="Wingdings" panose="05000000000000000000" pitchFamily="2" charset="2"/>
              </a:rPr>
              <a:t>S(x)</a:t>
            </a:r>
            <a:r>
              <a:rPr lang="en-US" sz="1700" b="1" dirty="0">
                <a:sym typeface="Wingdings" panose="05000000000000000000" pitchFamily="2" charset="2"/>
              </a:rPr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700" dirty="0">
                <a:sym typeface="Wingdings" panose="05000000000000000000" pitchFamily="2" charset="2"/>
              </a:rPr>
              <a:t> provides local geometry control via Bernstein polynomials of order </a:t>
            </a:r>
            <a:r>
              <a:rPr lang="en-US" sz="1700" i="1" dirty="0">
                <a:sym typeface="Wingdings" panose="05000000000000000000" pitchFamily="2" charset="2"/>
              </a:rPr>
              <a:t>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Why is it powerful for ML application: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Easy to generate thousands of variations by sampling coefficient values (</a:t>
            </a:r>
            <a:r>
              <a:rPr lang="en-US" sz="1700" i="1" dirty="0"/>
              <a:t>A</a:t>
            </a:r>
            <a:r>
              <a:rPr lang="en-US" sz="1700" i="1" baseline="-25000" dirty="0"/>
              <a:t>0 </a:t>
            </a:r>
            <a:r>
              <a:rPr lang="en-US" sz="1700" i="1" dirty="0"/>
              <a:t>… A</a:t>
            </a:r>
            <a:r>
              <a:rPr lang="en-US" sz="1700" i="1" baseline="-25000" dirty="0"/>
              <a:t>n</a:t>
            </a:r>
            <a:r>
              <a:rPr lang="en-US" sz="17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Enable smooth, watertight and continuous airfoil geometry.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Independent control over upper and lower surfaces.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Degree of Freedom: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Each coefficient adjust local curvature (</a:t>
            </a:r>
            <a:r>
              <a:rPr lang="en-US" sz="1700" i="1" dirty="0"/>
              <a:t>number of coefficients = polynomial order + 1</a:t>
            </a:r>
            <a:r>
              <a:rPr lang="en-US" sz="17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The higher the order of Bernstein polynomial greater geometry flexibility but more noise.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95FF9-E733-4B9D-D08C-6455432B7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99" y="3324068"/>
            <a:ext cx="5337530" cy="5851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BD700A-5E14-74FA-1DED-7574560C2642}"/>
              </a:ext>
            </a:extLst>
          </p:cNvPr>
          <p:cNvSpPr txBox="1"/>
          <p:nvPr/>
        </p:nvSpPr>
        <p:spPr>
          <a:xfrm>
            <a:off x="188259" y="6875929"/>
            <a:ext cx="56715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Coefficient fitting &amp; generation stability: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 ensure the stability of random airfoil generation, it is essential to begin from a set of well-fitted, physically meaningful CST coefficients.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The script </a:t>
            </a:r>
            <a:r>
              <a:rPr lang="en-US" sz="1600" b="1" i="1" dirty="0">
                <a:sym typeface="Wingdings" panose="05000000000000000000" pitchFamily="2" charset="2"/>
              </a:rPr>
              <a:t>00_CST_NACA_coefficientFit.py</a:t>
            </a:r>
            <a:r>
              <a:rPr lang="en-US" sz="1600" dirty="0">
                <a:sym typeface="Wingdings" panose="05000000000000000000" pitchFamily="2" charset="2"/>
              </a:rPr>
              <a:t> extract such coefficients from real airfoil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fitted references serve as the foundation for modeling coefficient distributions and avoiding invalid geometries during large-scale sampling.</a:t>
            </a:r>
            <a:endParaRPr lang="en-US" sz="16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92CB7D-2A29-4A90-9191-6113342E6A54}"/>
              </a:ext>
            </a:extLst>
          </p:cNvPr>
          <p:cNvSpPr txBox="1"/>
          <p:nvPr/>
        </p:nvSpPr>
        <p:spPr>
          <a:xfrm>
            <a:off x="6391835" y="7494494"/>
            <a:ext cx="313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PICTURE NACA FITTED COEFF</a:t>
            </a:r>
          </a:p>
        </p:txBody>
      </p:sp>
    </p:spTree>
    <p:extLst>
      <p:ext uri="{BB962C8B-B14F-4D97-AF65-F5344CB8AC3E}">
        <p14:creationId xmlns:p14="http://schemas.microsoft.com/office/powerpoint/2010/main" val="419256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887C1-377C-4B13-8C9A-A3BD8F25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8800" cy="1641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27F2-D0B2-4451-BC95-1E47DBD6DC8D}"/>
              </a:ext>
            </a:extLst>
          </p:cNvPr>
          <p:cNvSpPr txBox="1"/>
          <p:nvPr/>
        </p:nvSpPr>
        <p:spPr>
          <a:xfrm>
            <a:off x="263047" y="237995"/>
            <a:ext cx="9018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preparation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5C91E-43CB-ACB8-420D-D949619683A7}"/>
              </a:ext>
            </a:extLst>
          </p:cNvPr>
          <p:cNvSpPr txBox="1"/>
          <p:nvPr/>
        </p:nvSpPr>
        <p:spPr>
          <a:xfrm>
            <a:off x="263047" y="1918447"/>
            <a:ext cx="966088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Machine Learning robust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CST provides wide freedom to generate thousands of airfoils but not all are physically meaningful.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machine learning model requires clear, labeled examples of both valid and invalid shapes to determine good or bad shapes.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Geometric features must be extracted consistently to enable pattern recognition.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Labeling is critical: supervised learning depends on high-quality input/output pairs.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Training set formulation for supervised learning</a:t>
            </a:r>
            <a:r>
              <a:rPr lang="en-US" sz="17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Valid profiles are obtained by fitting real airfoils from </a:t>
            </a:r>
            <a:r>
              <a:rPr lang="en-US" sz="1700" b="1" dirty="0"/>
              <a:t>Selig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Synthetic invalid profiles are generated by sampling CST coefficients beyond realistic bounds.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Labeled as valid/invalid and transformed into feature vectors (thickness, camber, curvature,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Input for Machine Learning classifier: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labeled feature vectors serve as input for a machine learning classifier, enabling automated detection of valid vs invalid airfoil geometries based on shape characteristics.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159E78-2B65-8DB4-1DB7-3C7C43493F2C}"/>
              </a:ext>
            </a:extLst>
          </p:cNvPr>
          <p:cNvSpPr txBox="1"/>
          <p:nvPr/>
        </p:nvSpPr>
        <p:spPr>
          <a:xfrm>
            <a:off x="815789" y="7790329"/>
            <a:ext cx="313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PICTURE GOOD AIRFOIL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F632B-F7DD-8E66-22D9-D802790BA12D}"/>
              </a:ext>
            </a:extLst>
          </p:cNvPr>
          <p:cNvSpPr txBox="1"/>
          <p:nvPr/>
        </p:nvSpPr>
        <p:spPr>
          <a:xfrm>
            <a:off x="5450541" y="7790329"/>
            <a:ext cx="313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PICTURE BAD AIRFOIL</a:t>
            </a:r>
          </a:p>
        </p:txBody>
      </p:sp>
    </p:spTree>
    <p:extLst>
      <p:ext uri="{BB962C8B-B14F-4D97-AF65-F5344CB8AC3E}">
        <p14:creationId xmlns:p14="http://schemas.microsoft.com/office/powerpoint/2010/main" val="273236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887C1-377C-4B13-8C9A-A3BD8F25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8800" cy="1641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27F2-D0B2-4451-BC95-1E47DBD6DC8D}"/>
              </a:ext>
            </a:extLst>
          </p:cNvPr>
          <p:cNvSpPr txBox="1"/>
          <p:nvPr/>
        </p:nvSpPr>
        <p:spPr>
          <a:xfrm>
            <a:off x="263047" y="237995"/>
            <a:ext cx="9018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training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5C91E-43CB-ACB8-420D-D949619683A7}"/>
              </a:ext>
            </a:extLst>
          </p:cNvPr>
          <p:cNvSpPr txBox="1"/>
          <p:nvPr/>
        </p:nvSpPr>
        <p:spPr>
          <a:xfrm>
            <a:off x="263046" y="1918447"/>
            <a:ext cx="9902929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Machine Learning models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Random Forest (RF): </a:t>
            </a:r>
            <a:r>
              <a:rPr lang="en-US" sz="1600" dirty="0"/>
              <a:t>Combines the predictions of many decision trees trained on slightly different data. It reduces overfitting and is easy to interpret.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Gradient</a:t>
            </a:r>
            <a:r>
              <a:rPr lang="it-IT" sz="1600" b="1" dirty="0"/>
              <a:t> </a:t>
            </a:r>
            <a:r>
              <a:rPr lang="en-US" sz="1600" b="1" dirty="0"/>
              <a:t>Boosting</a:t>
            </a:r>
            <a:r>
              <a:rPr lang="it-IT" sz="1600" b="1" dirty="0"/>
              <a:t> (GB)</a:t>
            </a:r>
            <a:r>
              <a:rPr lang="it-IT" sz="1600" dirty="0"/>
              <a:t>: </a:t>
            </a:r>
            <a:r>
              <a:rPr lang="en-US" sz="1600" dirty="0"/>
              <a:t>Builds decision trees one after another, where each tree tries to correct the mistakes of the previous one. It often achieves higher accuracy but needs careful tuning.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Performance metrics of ML models: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ROC Curve</a:t>
            </a:r>
            <a:r>
              <a:rPr lang="en-US" sz="1600" dirty="0"/>
              <a:t>: Measures classification confidence across thresholds (AUC ≈ 1 = excellent separation)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Confusion</a:t>
            </a:r>
            <a:r>
              <a:rPr lang="it-IT" sz="1600" b="1" dirty="0"/>
              <a:t> Matrix</a:t>
            </a:r>
            <a:r>
              <a:rPr lang="it-IT" sz="1600" dirty="0"/>
              <a:t>: Shows </a:t>
            </a:r>
            <a:r>
              <a:rPr lang="en-US" sz="1600" dirty="0"/>
              <a:t>prediction</a:t>
            </a:r>
            <a:r>
              <a:rPr lang="it-IT" sz="1600" dirty="0"/>
              <a:t> </a:t>
            </a:r>
            <a:r>
              <a:rPr lang="en-US" sz="1600" dirty="0"/>
              <a:t>results</a:t>
            </a:r>
            <a:r>
              <a:rPr lang="it-IT" sz="1600" dirty="0"/>
              <a:t> (</a:t>
            </a:r>
            <a:r>
              <a:rPr lang="en-US" sz="1600" dirty="0"/>
              <a:t>true</a:t>
            </a:r>
            <a:r>
              <a:rPr lang="it-IT" sz="1600" dirty="0"/>
              <a:t>/false </a:t>
            </a:r>
            <a:r>
              <a:rPr lang="en-US" sz="1600" dirty="0"/>
              <a:t>positives</a:t>
            </a:r>
            <a:r>
              <a:rPr lang="it-IT" sz="1600" dirty="0"/>
              <a:t> and </a:t>
            </a:r>
            <a:r>
              <a:rPr lang="en-US" sz="1600" dirty="0"/>
              <a:t>negatives</a:t>
            </a:r>
            <a:r>
              <a:rPr lang="it-IT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Interactive model comparison is available via the Streamlit app </a:t>
            </a:r>
            <a:r>
              <a:rPr lang="en-US" sz="1600" b="1" dirty="0"/>
              <a:t>Streamlit</a:t>
            </a:r>
            <a:r>
              <a:rPr lang="en-US" sz="1600" dirty="0"/>
              <a:t> app </a:t>
            </a:r>
            <a:r>
              <a:rPr lang="en-US" sz="1600" i="1" dirty="0"/>
              <a:t>02_04_Streamlit_ML_comparison.py</a:t>
            </a:r>
          </a:p>
          <a:p>
            <a:pPr lvl="1"/>
            <a:endParaRPr lang="en-US" sz="1600" b="1" dirty="0"/>
          </a:p>
          <a:p>
            <a:pPr lvl="1"/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53A9A-EEE6-6756-1F40-CD9D71D12F06}"/>
              </a:ext>
            </a:extLst>
          </p:cNvPr>
          <p:cNvSpPr txBox="1"/>
          <p:nvPr/>
        </p:nvSpPr>
        <p:spPr>
          <a:xfrm>
            <a:off x="932330" y="6797005"/>
            <a:ext cx="340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ROC curve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08AF5-8194-DCEC-50F9-1CF4DE112B25}"/>
              </a:ext>
            </a:extLst>
          </p:cNvPr>
          <p:cNvSpPr txBox="1"/>
          <p:nvPr/>
        </p:nvSpPr>
        <p:spPr>
          <a:xfrm>
            <a:off x="6167718" y="6797005"/>
            <a:ext cx="340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 plot</a:t>
            </a:r>
          </a:p>
        </p:txBody>
      </p:sp>
    </p:spTree>
    <p:extLst>
      <p:ext uri="{BB962C8B-B14F-4D97-AF65-F5344CB8AC3E}">
        <p14:creationId xmlns:p14="http://schemas.microsoft.com/office/powerpoint/2010/main" val="224351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887C1-377C-4B13-8C9A-A3BD8F25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8800" cy="1641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27F2-D0B2-4451-BC95-1E47DBD6DC8D}"/>
              </a:ext>
            </a:extLst>
          </p:cNvPr>
          <p:cNvSpPr txBox="1"/>
          <p:nvPr/>
        </p:nvSpPr>
        <p:spPr>
          <a:xfrm>
            <a:off x="263047" y="237995"/>
            <a:ext cx="9018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geometry validation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8D9AF-CAD5-AAE7-1C51-91FE224CBCD3}"/>
              </a:ext>
            </a:extLst>
          </p:cNvPr>
          <p:cNvSpPr txBox="1"/>
          <p:nvPr/>
        </p:nvSpPr>
        <p:spPr>
          <a:xfrm>
            <a:off x="263046" y="1918447"/>
            <a:ext cx="9902929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From CST coefficient to real geometry: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ML model was trained to classify CST coefficient combinations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However, valid coefficients do not guarantee </a:t>
            </a:r>
            <a:r>
              <a:rPr lang="en-US" sz="1600" b="1" dirty="0"/>
              <a:t>XFOIL</a:t>
            </a:r>
            <a:r>
              <a:rPr lang="en-US" sz="1600" dirty="0"/>
              <a:t> compatible airfoils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 plausible combinations can yield problematic shapes (e.g. overlapping surfaces, sharp gaps)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Final geometry checks: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After </a:t>
            </a:r>
            <a:r>
              <a:rPr lang="en-US" sz="1600" dirty="0"/>
              <a:t>reconstructing airfoil geometry, deterministic filters were applied to detect: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Surfaces discontinuities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Open trailing edge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Crossing or self intersecting surfaces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Only geometries passing all checks were saved to be used afterwards in XFOIL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XFOIL compatibility: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XFOIL</a:t>
            </a:r>
            <a:r>
              <a:rPr lang="en-US" sz="1600" dirty="0"/>
              <a:t> is a widely used panel method tool for simulating low-speed airfoil aerodynamics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Invalid shapes cause solver divergence or misleading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Misleading results degrade pipeline reliability and compromise downstream ML accuracy for preliminary aerodynamic design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A2DA1-1804-A15E-D0C3-16A1C7A8BC94}"/>
              </a:ext>
            </a:extLst>
          </p:cNvPr>
          <p:cNvSpPr txBox="1"/>
          <p:nvPr/>
        </p:nvSpPr>
        <p:spPr>
          <a:xfrm>
            <a:off x="3702425" y="8181700"/>
            <a:ext cx="504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Failed check airfoil picture</a:t>
            </a:r>
          </a:p>
        </p:txBody>
      </p:sp>
    </p:spTree>
    <p:extLst>
      <p:ext uri="{BB962C8B-B14F-4D97-AF65-F5344CB8AC3E}">
        <p14:creationId xmlns:p14="http://schemas.microsoft.com/office/powerpoint/2010/main" val="114316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887C1-377C-4B13-8C9A-A3BD8F25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8800" cy="1641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27F2-D0B2-4451-BC95-1E47DBD6DC8D}"/>
              </a:ext>
            </a:extLst>
          </p:cNvPr>
          <p:cNvSpPr txBox="1"/>
          <p:nvPr/>
        </p:nvSpPr>
        <p:spPr>
          <a:xfrm>
            <a:off x="263047" y="237995"/>
            <a:ext cx="9018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What’s next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8D9AF-CAD5-AAE7-1C51-91FE224CBCD3}"/>
              </a:ext>
            </a:extLst>
          </p:cNvPr>
          <p:cNvSpPr txBox="1"/>
          <p:nvPr/>
        </p:nvSpPr>
        <p:spPr>
          <a:xfrm>
            <a:off x="263046" y="1918447"/>
            <a:ext cx="9902929" cy="786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Current pipeline 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current pipeline generates a large set of physically valid airfoils</a:t>
            </a:r>
            <a:r>
              <a:rPr lang="en-US" sz="1600" b="1" dirty="0"/>
              <a:t>,</a:t>
            </a:r>
            <a:r>
              <a:rPr lang="en-US" sz="1600" dirty="0"/>
              <a:t> ready to be analyzed with </a:t>
            </a:r>
            <a:r>
              <a:rPr lang="en-US" sz="1600" b="1" dirty="0"/>
              <a:t>XFOIL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profiles are verified for geometric integrity and are saved in </a:t>
            </a:r>
            <a:r>
              <a:rPr lang="en-US" sz="1600" i="1" dirty="0"/>
              <a:t>.</a:t>
            </a:r>
            <a:r>
              <a:rPr lang="en-US" sz="1600" i="1" dirty="0" err="1"/>
              <a:t>dat</a:t>
            </a:r>
            <a:r>
              <a:rPr lang="en-US" sz="1600" i="1" dirty="0"/>
              <a:t> </a:t>
            </a:r>
            <a:r>
              <a:rPr lang="en-US" sz="1600" dirty="0"/>
              <a:t>format for future aerodynamic simulations</a:t>
            </a:r>
            <a:endParaRPr lang="en-US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Next steps: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next step is to simulate across a grid of angle of attack (</a:t>
            </a:r>
            <a:r>
              <a:rPr lang="en-US" sz="1600" dirty="0" err="1"/>
              <a:t>AoA</a:t>
            </a:r>
            <a:r>
              <a:rPr lang="en-US" sz="1600" dirty="0"/>
              <a:t>) and Reynolds regime these validated airfoils in XFOIL to extract: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Lift coefficient (CL)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Drag coefficient (CD)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Moment coefficient (CM)</a:t>
            </a:r>
          </a:p>
          <a:p>
            <a:pPr lvl="2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ML powered design vision: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simulation results will serve as </a:t>
            </a:r>
            <a:r>
              <a:rPr lang="en-US" sz="1600" b="1" dirty="0"/>
              <a:t>training data</a:t>
            </a:r>
            <a:r>
              <a:rPr lang="en-US" sz="1600" dirty="0"/>
              <a:t> for </a:t>
            </a:r>
            <a:r>
              <a:rPr lang="en-US" sz="1600" b="1" dirty="0"/>
              <a:t>regression models</a:t>
            </a:r>
            <a:r>
              <a:rPr lang="en-US" sz="1600" dirty="0"/>
              <a:t> (e.g. GB, RF, neural networks)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Goal: Predict aerodynamic coefficients from airfoil shape, </a:t>
            </a:r>
            <a:r>
              <a:rPr lang="en-US" sz="1600" dirty="0" err="1"/>
              <a:t>AoA</a:t>
            </a:r>
            <a:r>
              <a:rPr lang="en-US" sz="1600" dirty="0"/>
              <a:t>, and Re in </a:t>
            </a:r>
            <a:r>
              <a:rPr lang="en-US" sz="1600" b="1" dirty="0"/>
              <a:t>real-time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Ultimate objective: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Enable</a:t>
            </a:r>
            <a:r>
              <a:rPr lang="it-IT" sz="1600" dirty="0"/>
              <a:t> </a:t>
            </a:r>
            <a:r>
              <a:rPr lang="en-US" sz="1600" b="1" dirty="0"/>
              <a:t>early-stage</a:t>
            </a:r>
            <a:r>
              <a:rPr lang="it-IT" sz="1600" b="1" dirty="0"/>
              <a:t> </a:t>
            </a:r>
            <a:r>
              <a:rPr lang="en-US" sz="1600" b="1" dirty="0"/>
              <a:t>airfoil</a:t>
            </a:r>
            <a:r>
              <a:rPr lang="it-IT" sz="1600" b="1" dirty="0"/>
              <a:t> </a:t>
            </a:r>
            <a:r>
              <a:rPr lang="en-US" sz="1600" b="1" dirty="0"/>
              <a:t>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Minimize</a:t>
            </a:r>
            <a:r>
              <a:rPr lang="it-IT" sz="1600" dirty="0"/>
              <a:t> </a:t>
            </a:r>
            <a:r>
              <a:rPr lang="en-US" sz="1600" dirty="0"/>
              <a:t>simulation</a:t>
            </a:r>
            <a:r>
              <a:rPr lang="it-IT" sz="1600" dirty="0"/>
              <a:t> </a:t>
            </a:r>
            <a:r>
              <a:rPr lang="en-US" sz="1600" dirty="0"/>
              <a:t>dependency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Support fast, </a:t>
            </a:r>
            <a:r>
              <a:rPr lang="en-US" sz="1600" dirty="0"/>
              <a:t>informed</a:t>
            </a:r>
            <a:r>
              <a:rPr lang="it-IT" sz="1600" dirty="0"/>
              <a:t> design </a:t>
            </a:r>
            <a:r>
              <a:rPr lang="en-US" sz="1600" dirty="0"/>
              <a:t>decisions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lvl="1"/>
            <a:endParaRPr lang="en-US" sz="1600" b="1" dirty="0"/>
          </a:p>
          <a:p>
            <a:pPr lvl="1"/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 graph of a graph&#10;&#10;AI-generated content may be incorrect.">
            <a:extLst>
              <a:ext uri="{FF2B5EF4-FFF2-40B4-BE49-F238E27FC236}">
                <a16:creationId xmlns:a16="http://schemas.microsoft.com/office/drawing/2014/main" id="{86E23521-C0CE-12BF-7276-6598EBC2C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6657089"/>
            <a:ext cx="4880454" cy="33919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CF6234-E223-E8A2-DE84-CAAE58FEA7AA}"/>
              </a:ext>
            </a:extLst>
          </p:cNvPr>
          <p:cNvSpPr txBox="1"/>
          <p:nvPr/>
        </p:nvSpPr>
        <p:spPr>
          <a:xfrm>
            <a:off x="6120652" y="10013884"/>
            <a:ext cx="4403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of pressure coefficient distribution from XFOIL simulation.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82B553-53C7-116B-9AF6-0B16456C413C}"/>
              </a:ext>
            </a:extLst>
          </p:cNvPr>
          <p:cNvSpPr txBox="1"/>
          <p:nvPr/>
        </p:nvSpPr>
        <p:spPr>
          <a:xfrm>
            <a:off x="412376" y="8794376"/>
            <a:ext cx="4482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Download the GitHub repository mentioned in the comment and give it a try!</a:t>
            </a:r>
          </a:p>
        </p:txBody>
      </p:sp>
      <p:pic>
        <p:nvPicPr>
          <p:cNvPr id="16" name="Picture 15" descr="A black text on a black background&#10;&#10;AI-generated content may be incorrect.">
            <a:extLst>
              <a:ext uri="{FF2B5EF4-FFF2-40B4-BE49-F238E27FC236}">
                <a16:creationId xmlns:a16="http://schemas.microsoft.com/office/drawing/2014/main" id="{DF9EFB1A-175A-235B-C8B5-5DACCEC8F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23" y="9562015"/>
            <a:ext cx="1839150" cy="4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5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901</Words>
  <Application>Microsoft Office PowerPoint</Application>
  <PresentationFormat>Custom</PresentationFormat>
  <Paragraphs>142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Copperplate Gothic Bold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Rossi</dc:creator>
  <cp:lastModifiedBy>Rossi Alberto CND CDHP72</cp:lastModifiedBy>
  <cp:revision>15</cp:revision>
  <dcterms:created xsi:type="dcterms:W3CDTF">2025-06-30T17:26:17Z</dcterms:created>
  <dcterms:modified xsi:type="dcterms:W3CDTF">2025-07-01T12:58:30Z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2025-07-01T06:41:09Z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f5d19c4c-a9ee-40a1-9acb-8d074df7e23d</vt:lpwstr>
  </property>
  <property fmtid="{D5CDD505-2E9C-101B-9397-08002B2CF9AE}" pid="8" name="MSIP_Label_7294a1c8-9899-41e7-8f6e-8b1b3c79592a_ContentBits">
    <vt:lpwstr>0</vt:lpwstr>
  </property>
</Properties>
</file>