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70" r:id="rId4"/>
    <p:sldId id="268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2" r:id="rId14"/>
    <p:sldId id="275" r:id="rId15"/>
    <p:sldId id="285" r:id="rId16"/>
    <p:sldId id="286" r:id="rId17"/>
    <p:sldId id="287" r:id="rId18"/>
    <p:sldId id="283" r:id="rId19"/>
    <p:sldId id="292" r:id="rId20"/>
    <p:sldId id="291" r:id="rId21"/>
    <p:sldId id="293" r:id="rId22"/>
    <p:sldId id="298" r:id="rId23"/>
    <p:sldId id="294" r:id="rId24"/>
    <p:sldId id="295" r:id="rId25"/>
    <p:sldId id="299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6" autoAdjust="0"/>
  </p:normalViewPr>
  <p:slideViewPr>
    <p:cSldViewPr snapToGrid="0" snapToObjects="1">
      <p:cViewPr varScale="1">
        <p:scale>
          <a:sx n="112" d="100"/>
          <a:sy n="112" d="100"/>
        </p:scale>
        <p:origin x="1584" y="102"/>
      </p:cViewPr>
      <p:guideLst>
        <p:guide orient="horz" pos="16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6D16-2827-7540-9CE9-5CE6DBF0096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4BC4D-24C4-4140-85AB-4D133A1D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BC4D-24C4-4140-85AB-4D133A1D2D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r>
              <a:rPr lang="en-US" baseline="0" dirty="0" smtClean="0"/>
              <a:t> of the cluster is done with a k-means method to make clusters more homogeneous, it’s possible to request HCPC to not consolidate the three, so there will be no consolidation after cutting the tree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BC4D-24C4-4140-85AB-4D133A1D2D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C4DA-4BF0-4D46-8B68-E394778331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8D19-2821-E34E-9311-8CDA1448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Towards the construction of Personas with PCA on Multi-source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Martin Talbot</a:t>
            </a:r>
          </a:p>
          <a:p>
            <a:r>
              <a:rPr lang="en-US" sz="2800" dirty="0" smtClean="0"/>
              <a:t>Jan 2016</a:t>
            </a:r>
          </a:p>
          <a:p>
            <a:r>
              <a:rPr lang="en-US" sz="2800" dirty="0" smtClean="0"/>
              <a:t>mtalbot@square-enix-montreal.com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42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4" y="1487212"/>
            <a:ext cx="8943011" cy="4883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3357" y="2651824"/>
            <a:ext cx="295192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Table A.2 From </a:t>
            </a:r>
            <a:r>
              <a:rPr lang="en-US" sz="1100" dirty="0" err="1" smtClean="0"/>
              <a:t>Husson</a:t>
            </a:r>
            <a:r>
              <a:rPr lang="en-US" sz="1100" dirty="0" smtClean="0"/>
              <a:t> F et al. (you have the book)</a:t>
            </a:r>
          </a:p>
          <a:p>
            <a:endParaRPr lang="en-US" sz="1100" dirty="0"/>
          </a:p>
          <a:p>
            <a:r>
              <a:rPr lang="en-US" sz="1100" dirty="0" smtClean="0"/>
              <a:t>Our data has more than 200 rows and we are using 22 variables to compute the PCA. So I’ll let’s look at 20 variables and 100 individuals.</a:t>
            </a:r>
          </a:p>
          <a:p>
            <a:endParaRPr lang="en-US" sz="1100" dirty="0" smtClean="0"/>
          </a:p>
          <a:p>
            <a:r>
              <a:rPr lang="en-US" sz="1100" dirty="0"/>
              <a:t>According to the </a:t>
            </a:r>
            <a:r>
              <a:rPr lang="en-US" sz="1100" dirty="0" smtClean="0"/>
              <a:t>table: </a:t>
            </a:r>
            <a:r>
              <a:rPr lang="en-US" sz="1100" dirty="0"/>
              <a:t>95% of the percentages of inertia explained by the first </a:t>
            </a:r>
            <a:r>
              <a:rPr lang="en-US" sz="1100" dirty="0" smtClean="0"/>
              <a:t>two components </a:t>
            </a:r>
            <a:r>
              <a:rPr lang="en-US" sz="1100" dirty="0"/>
              <a:t>are less than </a:t>
            </a:r>
            <a:r>
              <a:rPr lang="en-US" sz="1100" dirty="0" smtClean="0"/>
              <a:t>10.3, </a:t>
            </a:r>
            <a:r>
              <a:rPr lang="en-US" sz="1100" dirty="0"/>
              <a:t>which is significantly lower than </a:t>
            </a:r>
            <a:r>
              <a:rPr lang="en-US" sz="1100" dirty="0" smtClean="0"/>
              <a:t>37.730</a:t>
            </a:r>
          </a:p>
          <a:p>
            <a:endParaRPr lang="en-US" sz="1100" dirty="0"/>
          </a:p>
          <a:p>
            <a:r>
              <a:rPr lang="en-US" sz="1100" dirty="0" smtClean="0"/>
              <a:t>Ho</a:t>
            </a:r>
            <a:r>
              <a:rPr lang="en-US" sz="1100" dirty="0"/>
              <a:t>: </a:t>
            </a:r>
            <a:r>
              <a:rPr lang="en-US" sz="1100" dirty="0" smtClean="0"/>
              <a:t> </a:t>
            </a:r>
            <a:r>
              <a:rPr lang="en-US" sz="1100" dirty="0"/>
              <a:t>the percentage of inertia explained by the first </a:t>
            </a:r>
            <a:r>
              <a:rPr lang="en-US" sz="1100" dirty="0" smtClean="0"/>
              <a:t>two dimensions is </a:t>
            </a:r>
            <a:r>
              <a:rPr lang="en-US" sz="1100" dirty="0"/>
              <a:t>not significantly greater than that obtained with </a:t>
            </a:r>
            <a:r>
              <a:rPr lang="en-US" sz="1100" dirty="0" smtClean="0"/>
              <a:t>(normally distributed</a:t>
            </a:r>
            <a:r>
              <a:rPr lang="en-US" sz="1100" dirty="0"/>
              <a:t>) independent </a:t>
            </a:r>
            <a:r>
              <a:rPr lang="en-US" sz="1100" dirty="0" smtClean="0"/>
              <a:t>data @ 95%.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4" y="2225185"/>
            <a:ext cx="5581016" cy="4385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775832" y="6238853"/>
            <a:ext cx="344476" cy="25177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676480" y="1820667"/>
            <a:ext cx="271590" cy="25177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6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4" y="1487212"/>
            <a:ext cx="8943011" cy="4883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3357" y="2651824"/>
            <a:ext cx="295192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err="1" smtClean="0"/>
              <a:t>Dist</a:t>
            </a:r>
            <a:r>
              <a:rPr lang="en-US" sz="1100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Distance of the individual from the origin of the PC axes</a:t>
            </a:r>
          </a:p>
          <a:p>
            <a:r>
              <a:rPr lang="en-US" sz="1100" dirty="0" smtClean="0"/>
              <a:t>Dim.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position of the individual or variable on the axis </a:t>
            </a:r>
          </a:p>
          <a:p>
            <a:r>
              <a:rPr lang="en-US" sz="1100" dirty="0" err="1" smtClean="0"/>
              <a:t>ctr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contribution (%) of the individual or variable on the axis [0, 100]</a:t>
            </a:r>
          </a:p>
          <a:p>
            <a:r>
              <a:rPr lang="en-US" sz="1100" dirty="0" smtClean="0"/>
              <a:t>cos2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quality of representation of the individual or variable on the axis [0,1]</a:t>
            </a:r>
          </a:p>
          <a:p>
            <a:r>
              <a:rPr lang="en-US" sz="1100" dirty="0" err="1" smtClean="0"/>
              <a:t>v.Test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value of the </a:t>
            </a:r>
            <a:r>
              <a:rPr lang="en-US" sz="1100" dirty="0" err="1"/>
              <a:t>v.test</a:t>
            </a:r>
            <a:r>
              <a:rPr lang="en-US" sz="1100" dirty="0"/>
              <a:t> is generally comprised between 2 and -2. For a given variable category, if the </a:t>
            </a:r>
            <a:r>
              <a:rPr lang="en-US" sz="1100" u="sng" dirty="0"/>
              <a:t>absolute</a:t>
            </a:r>
            <a:r>
              <a:rPr lang="en-US" sz="1100" dirty="0"/>
              <a:t> value </a:t>
            </a:r>
            <a:r>
              <a:rPr lang="en-US" sz="1100" dirty="0" smtClean="0"/>
              <a:t>is </a:t>
            </a:r>
            <a:r>
              <a:rPr lang="en-US" sz="1100" dirty="0"/>
              <a:t>superior to 2, this means that the coordinate is significantly different from 0.</a:t>
            </a:r>
            <a:endParaRPr lang="en-U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86089" y="5138882"/>
            <a:ext cx="344476" cy="25177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676479" y="2574235"/>
            <a:ext cx="1553737" cy="15902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summary(</a:t>
            </a:r>
            <a:r>
              <a:rPr lang="en-CA" sz="1800" dirty="0" err="1"/>
              <a:t>mydata.sub.pca</a:t>
            </a:r>
            <a:r>
              <a:rPr lang="en-CA" sz="1800" dirty="0"/>
              <a:t>, </a:t>
            </a:r>
            <a:r>
              <a:rPr lang="en-CA" sz="1800" dirty="0" err="1"/>
              <a:t>nbelement</a:t>
            </a:r>
            <a:r>
              <a:rPr lang="en-CA" sz="1800" dirty="0"/>
              <a:t>=50, </a:t>
            </a:r>
            <a:r>
              <a:rPr lang="en-CA" sz="1800" dirty="0" err="1" smtClean="0"/>
              <a:t>ncp</a:t>
            </a:r>
            <a:r>
              <a:rPr lang="en-CA" sz="1800" dirty="0" smtClean="0"/>
              <a:t>=7)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Let’s look at the 50 variables</a:t>
            </a:r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134679" y="1672113"/>
            <a:ext cx="344476" cy="25177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9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85" y="1165865"/>
            <a:ext cx="8229600" cy="1988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57201" y="1291751"/>
            <a:ext cx="2446020" cy="504014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5" y="3154726"/>
            <a:ext cx="8075749" cy="363815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97655" y="3684065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09949" y="3843839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414869" y="3996239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12415" y="4156013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417335" y="4308413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400130" y="4453439"/>
            <a:ext cx="2707781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07385" y="6131948"/>
            <a:ext cx="2752557" cy="8644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397123" y="6460444"/>
            <a:ext cx="2752557" cy="13607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3729279" y="2001667"/>
            <a:ext cx="2146395" cy="400110"/>
          </a:xfrm>
          <a:prstGeom prst="rect">
            <a:avLst/>
          </a:prstGeom>
          <a:solidFill>
            <a:schemeClr val="tx2">
              <a:lumMod val="20000"/>
              <a:lumOff val="80000"/>
              <a:alpha val="7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Dim.1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 data is correlated (all negative)</a:t>
            </a:r>
          </a:p>
        </p:txBody>
      </p:sp>
    </p:spTree>
    <p:extLst>
      <p:ext uri="{BB962C8B-B14F-4D97-AF65-F5344CB8AC3E}">
        <p14:creationId xmlns:p14="http://schemas.microsoft.com/office/powerpoint/2010/main" val="3904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Circle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124705"/>
            <a:ext cx="3962400" cy="359200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95800" y="2203400"/>
            <a:ext cx="4246347" cy="3490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0245" y="5574890"/>
            <a:ext cx="516194" cy="14181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49826" y="3458606"/>
            <a:ext cx="140110" cy="69306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479458" y="5574890"/>
            <a:ext cx="516194" cy="14181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468762" y="3458606"/>
            <a:ext cx="140110" cy="693066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09448" y="1294069"/>
            <a:ext cx="5751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var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</a:t>
            </a:r>
            <a:r>
              <a:rPr lang="en-CA" sz="1000" dirty="0" smtClean="0">
                <a:solidFill>
                  <a:srgbClr val="FF0000"/>
                </a:solidFill>
              </a:rPr>
              <a:t>axes=c(1,2),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 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=range(-1:1),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=range(-1:1</a:t>
            </a:r>
            <a:r>
              <a:rPr lang="en-CA" sz="1000" dirty="0" smtClean="0">
                <a:solidFill>
                  <a:srgbClr val="FF0000"/>
                </a:solidFill>
              </a:rPr>
              <a:t>))</a:t>
            </a:r>
          </a:p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var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</a:t>
            </a:r>
            <a:r>
              <a:rPr lang="en-CA" sz="1000" dirty="0" smtClean="0">
                <a:solidFill>
                  <a:srgbClr val="FF0000"/>
                </a:solidFill>
              </a:rPr>
              <a:t>axes=c(3,4),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 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=range(-1:1),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=range(-1:1))</a:t>
            </a:r>
            <a:endParaRPr lang="en-CA" sz="1000" dirty="0" smtClean="0">
              <a:solidFill>
                <a:srgbClr val="FF0000"/>
              </a:solidFill>
            </a:endParaRPr>
          </a:p>
          <a:p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9" y="5934929"/>
            <a:ext cx="371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Dim.1 &amp; Dim.2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This suggests that respondents who did not play LCGO much gave relatively high scores to game genres preferences… </a:t>
            </a:r>
          </a:p>
          <a:p>
            <a:endParaRPr lang="en-CA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0967" y="5873375"/>
            <a:ext cx="366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Dim.3 and Dim.4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Respondents influenced (to purchase) by the Turn Based Puzzle characteristic of LCGO don’t like Shooter and Action Fighting games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Respondents who like Skill Chance and Matching Puzzle games gave LCGO a low NPS and Satisfaction rating score.</a:t>
            </a:r>
          </a:p>
          <a:p>
            <a:endParaRPr lang="en-CA" sz="800" dirty="0"/>
          </a:p>
        </p:txBody>
      </p:sp>
      <p:sp>
        <p:nvSpPr>
          <p:cNvPr id="21" name="Rectangle 20"/>
          <p:cNvSpPr/>
          <p:nvPr/>
        </p:nvSpPr>
        <p:spPr>
          <a:xfrm rot="19113653" flipV="1">
            <a:off x="5868551" y="3665003"/>
            <a:ext cx="1809923" cy="363315"/>
          </a:xfrm>
          <a:prstGeom prst="rect">
            <a:avLst/>
          </a:prstGeom>
          <a:solidFill>
            <a:schemeClr val="tx2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 rot="2715790" flipV="1">
            <a:off x="5874526" y="3670978"/>
            <a:ext cx="1809923" cy="363315"/>
          </a:xfrm>
          <a:prstGeom prst="rect">
            <a:avLst/>
          </a:prstGeom>
          <a:solidFill>
            <a:schemeClr val="accent6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 flipV="1">
            <a:off x="1683380" y="3081938"/>
            <a:ext cx="1809923" cy="363315"/>
          </a:xfrm>
          <a:prstGeom prst="rect">
            <a:avLst/>
          </a:prstGeom>
          <a:solidFill>
            <a:schemeClr val="accent6"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Down Arrow 23"/>
          <p:cNvSpPr/>
          <p:nvPr/>
        </p:nvSpPr>
        <p:spPr>
          <a:xfrm rot="2276603" flipH="1">
            <a:off x="3559001" y="2029322"/>
            <a:ext cx="208099" cy="79001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Down Arrow 24"/>
          <p:cNvSpPr/>
          <p:nvPr/>
        </p:nvSpPr>
        <p:spPr>
          <a:xfrm rot="19167684" flipH="1">
            <a:off x="5658886" y="2016201"/>
            <a:ext cx="202843" cy="8035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220594" y="1813186"/>
            <a:ext cx="275428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Closer to the circle’s outline == higher correlation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088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r>
              <a:rPr lang="en-US" dirty="0" err="1" smtClean="0"/>
              <a:t>plot.PCA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157644"/>
            <a:ext cx="8051800" cy="5567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" y="911423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?</a:t>
            </a:r>
            <a:r>
              <a:rPr lang="en-US" sz="1000" dirty="0" err="1">
                <a:solidFill>
                  <a:srgbClr val="FF0000"/>
                </a:solidFill>
              </a:rPr>
              <a:t>plot.PCA</a:t>
            </a:r>
            <a:endParaRPr lang="en-CA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Correlation Circle – cos2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072331"/>
            <a:ext cx="4310882" cy="3554884"/>
          </a:xfrm>
          <a:prstGeom prst="rect">
            <a:avLst/>
          </a:prstGeom>
        </p:spPr>
      </p:pic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099148"/>
            <a:ext cx="4038600" cy="3528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950" y="1417638"/>
            <a:ext cx="7505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var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axes=c(3,4), 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 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=range(-1:1),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=range(-1:1), select='cos2 10</a:t>
            </a:r>
            <a:r>
              <a:rPr lang="en-CA" sz="1000" dirty="0" smtClean="0">
                <a:solidFill>
                  <a:srgbClr val="FF0000"/>
                </a:solidFill>
              </a:rPr>
              <a:t>')</a:t>
            </a:r>
          </a:p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var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axes=c(3,4), 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 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=range(-1:1),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=range(-1:1), select='cos2 </a:t>
            </a:r>
            <a:r>
              <a:rPr lang="en-CA" sz="1000" dirty="0" smtClean="0">
                <a:solidFill>
                  <a:srgbClr val="FF0000"/>
                </a:solidFill>
              </a:rPr>
              <a:t>0.3</a:t>
            </a:r>
            <a:r>
              <a:rPr lang="en-CA" sz="1000" dirty="0">
                <a:solidFill>
                  <a:srgbClr val="FF0000"/>
                </a:solidFill>
              </a:rPr>
              <a:t>'</a:t>
            </a:r>
            <a:r>
              <a:rPr lang="en-CA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var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axes=c(3,4), 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 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=range(-1:1),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=range(-1:1), select='</a:t>
            </a:r>
            <a:r>
              <a:rPr lang="en-CA" sz="1000" dirty="0" err="1">
                <a:solidFill>
                  <a:srgbClr val="FF0000"/>
                </a:solidFill>
              </a:rPr>
              <a:t>contrib</a:t>
            </a:r>
            <a:r>
              <a:rPr lang="en-CA" sz="1000" dirty="0">
                <a:solidFill>
                  <a:srgbClr val="FF0000"/>
                </a:solidFill>
              </a:rPr>
              <a:t> 10</a:t>
            </a:r>
            <a:r>
              <a:rPr lang="en-CA" sz="1000" dirty="0" smtClean="0">
                <a:solidFill>
                  <a:srgbClr val="FF0000"/>
                </a:solidFill>
              </a:rPr>
              <a:t>')  ## try it!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69051" y="1562100"/>
            <a:ext cx="459624" cy="717628"/>
          </a:xfrm>
          <a:custGeom>
            <a:avLst/>
            <a:gdLst>
              <a:gd name="connsiteX0" fmla="*/ 459624 w 459624"/>
              <a:gd name="connsiteY0" fmla="*/ 0 h 717628"/>
              <a:gd name="connsiteX1" fmla="*/ 2424 w 459624"/>
              <a:gd name="connsiteY1" fmla="*/ 171450 h 717628"/>
              <a:gd name="connsiteX2" fmla="*/ 278649 w 459624"/>
              <a:gd name="connsiteY2" fmla="*/ 666750 h 717628"/>
              <a:gd name="connsiteX3" fmla="*/ 278649 w 459624"/>
              <a:gd name="connsiteY3" fmla="*/ 676275 h 7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624" h="717628">
                <a:moveTo>
                  <a:pt x="459624" y="0"/>
                </a:moveTo>
                <a:cubicBezTo>
                  <a:pt x="246105" y="30162"/>
                  <a:pt x="32586" y="60325"/>
                  <a:pt x="2424" y="171450"/>
                </a:cubicBezTo>
                <a:cubicBezTo>
                  <a:pt x="-27739" y="282575"/>
                  <a:pt x="232612" y="582613"/>
                  <a:pt x="278649" y="666750"/>
                </a:cubicBezTo>
                <a:cubicBezTo>
                  <a:pt x="324686" y="750887"/>
                  <a:pt x="301667" y="713581"/>
                  <a:pt x="278649" y="6762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7324725" y="1607302"/>
            <a:ext cx="1173864" cy="659648"/>
          </a:xfrm>
          <a:custGeom>
            <a:avLst/>
            <a:gdLst>
              <a:gd name="connsiteX0" fmla="*/ 0 w 1173864"/>
              <a:gd name="connsiteY0" fmla="*/ 78623 h 659648"/>
              <a:gd name="connsiteX1" fmla="*/ 1076325 w 1173864"/>
              <a:gd name="connsiteY1" fmla="*/ 50048 h 659648"/>
              <a:gd name="connsiteX2" fmla="*/ 1057275 w 1173864"/>
              <a:gd name="connsiteY2" fmla="*/ 659648 h 6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64" h="659648">
                <a:moveTo>
                  <a:pt x="0" y="78623"/>
                </a:moveTo>
                <a:cubicBezTo>
                  <a:pt x="450056" y="15917"/>
                  <a:pt x="900113" y="-46789"/>
                  <a:pt x="1076325" y="50048"/>
                </a:cubicBezTo>
                <a:cubicBezTo>
                  <a:pt x="1252537" y="146885"/>
                  <a:pt x="1154906" y="403266"/>
                  <a:pt x="1057275" y="65964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2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14214"/>
            <a:ext cx="4038600" cy="34979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1050" y="1263750"/>
            <a:ext cx="77343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plot(</a:t>
            </a:r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choix</a:t>
            </a:r>
            <a:r>
              <a:rPr lang="en-CA" sz="1000" dirty="0">
                <a:solidFill>
                  <a:srgbClr val="FF0000"/>
                </a:solidFill>
              </a:rPr>
              <a:t>='</a:t>
            </a:r>
            <a:r>
              <a:rPr lang="en-CA" sz="1000" dirty="0" err="1">
                <a:solidFill>
                  <a:srgbClr val="FF0000"/>
                </a:solidFill>
              </a:rPr>
              <a:t>ind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cex</a:t>
            </a:r>
            <a:r>
              <a:rPr lang="en-CA" sz="1000" dirty="0">
                <a:solidFill>
                  <a:srgbClr val="FF0000"/>
                </a:solidFill>
              </a:rPr>
              <a:t>=.7, </a:t>
            </a:r>
            <a:r>
              <a:rPr lang="en-CA" sz="1000" dirty="0" err="1">
                <a:solidFill>
                  <a:srgbClr val="FF0000"/>
                </a:solidFill>
              </a:rPr>
              <a:t>habillage</a:t>
            </a:r>
            <a:r>
              <a:rPr lang="en-CA" sz="1000" dirty="0">
                <a:solidFill>
                  <a:srgbClr val="FF0000"/>
                </a:solidFill>
              </a:rPr>
              <a:t>=47, invisible='</a:t>
            </a:r>
            <a:r>
              <a:rPr lang="en-CA" sz="1000" dirty="0" err="1">
                <a:solidFill>
                  <a:srgbClr val="FF0000"/>
                </a:solidFill>
              </a:rPr>
              <a:t>quali</a:t>
            </a:r>
            <a:r>
              <a:rPr lang="en-CA" sz="1000" dirty="0">
                <a:solidFill>
                  <a:srgbClr val="FF0000"/>
                </a:solidFill>
              </a:rPr>
              <a:t>', </a:t>
            </a:r>
            <a:r>
              <a:rPr lang="en-CA" sz="1000" dirty="0" err="1">
                <a:solidFill>
                  <a:srgbClr val="FF0000"/>
                </a:solidFill>
              </a:rPr>
              <a:t>new.plot</a:t>
            </a:r>
            <a:r>
              <a:rPr lang="en-CA" sz="1000" dirty="0">
                <a:solidFill>
                  <a:srgbClr val="FF0000"/>
                </a:solidFill>
              </a:rPr>
              <a:t> = TRUE, </a:t>
            </a:r>
            <a:r>
              <a:rPr lang="en-CA" sz="1000" dirty="0" err="1">
                <a:solidFill>
                  <a:srgbClr val="FF0000"/>
                </a:solidFill>
              </a:rPr>
              <a:t>xlim</a:t>
            </a:r>
            <a:r>
              <a:rPr lang="en-CA" sz="1000" dirty="0">
                <a:solidFill>
                  <a:srgbClr val="FF0000"/>
                </a:solidFill>
              </a:rPr>
              <a:t>=range(-2:2), </a:t>
            </a:r>
            <a:r>
              <a:rPr lang="en-CA" sz="1000" dirty="0" err="1">
                <a:solidFill>
                  <a:srgbClr val="FF0000"/>
                </a:solidFill>
              </a:rPr>
              <a:t>ylim</a:t>
            </a:r>
            <a:r>
              <a:rPr lang="en-CA" sz="1000" dirty="0">
                <a:solidFill>
                  <a:srgbClr val="FF0000"/>
                </a:solidFill>
              </a:rPr>
              <a:t>=range(-2:2), </a:t>
            </a:r>
            <a:r>
              <a:rPr lang="en-CA" sz="1000" dirty="0" smtClean="0">
                <a:solidFill>
                  <a:srgbClr val="FF0000"/>
                </a:solidFill>
              </a:rPr>
              <a:t>axes=c(1,5))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err="1" smtClean="0">
                <a:solidFill>
                  <a:srgbClr val="FF0000"/>
                </a:solidFill>
              </a:rPr>
              <a:t>plotellipses</a:t>
            </a:r>
            <a:r>
              <a:rPr lang="en-US" sz="1000" dirty="0" smtClean="0">
                <a:solidFill>
                  <a:srgbClr val="FF0000"/>
                </a:solidFill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</a:rPr>
              <a:t>mydata.sub.pca</a:t>
            </a:r>
            <a:r>
              <a:rPr lang="en-US" sz="1000" dirty="0" smtClean="0">
                <a:solidFill>
                  <a:srgbClr val="FF0000"/>
                </a:solidFill>
              </a:rPr>
              <a:t>, </a:t>
            </a:r>
            <a:r>
              <a:rPr lang="en-US" sz="1000" dirty="0" err="1" smtClean="0">
                <a:solidFill>
                  <a:srgbClr val="FF0000"/>
                </a:solidFill>
              </a:rPr>
              <a:t>keepvar</a:t>
            </a:r>
            <a:r>
              <a:rPr lang="en-US" sz="1000" dirty="0" smtClean="0">
                <a:solidFill>
                  <a:srgbClr val="FF0000"/>
                </a:solidFill>
              </a:rPr>
              <a:t>=c(23:30), </a:t>
            </a:r>
            <a:r>
              <a:rPr lang="en-US" sz="1000" dirty="0" err="1" smtClean="0">
                <a:solidFill>
                  <a:srgbClr val="FF0000"/>
                </a:solidFill>
              </a:rPr>
              <a:t>xlim</a:t>
            </a:r>
            <a:r>
              <a:rPr lang="en-US" sz="1000" dirty="0" smtClean="0">
                <a:solidFill>
                  <a:srgbClr val="FF0000"/>
                </a:solidFill>
              </a:rPr>
              <a:t>=range(-4:4), </a:t>
            </a:r>
            <a:r>
              <a:rPr lang="en-US" sz="1000" dirty="0" err="1" smtClean="0">
                <a:solidFill>
                  <a:srgbClr val="FF0000"/>
                </a:solidFill>
              </a:rPr>
              <a:t>ylim</a:t>
            </a:r>
            <a:r>
              <a:rPr lang="en-US" sz="1000" dirty="0" smtClean="0">
                <a:solidFill>
                  <a:srgbClr val="FF0000"/>
                </a:solidFill>
              </a:rPr>
              <a:t>=range(-4:4), </a:t>
            </a:r>
            <a:r>
              <a:rPr lang="en-US" sz="1000" dirty="0" err="1" smtClean="0">
                <a:solidFill>
                  <a:srgbClr val="FF0000"/>
                </a:solidFill>
              </a:rPr>
              <a:t>cex</a:t>
            </a:r>
            <a:r>
              <a:rPr lang="en-US" sz="1000" dirty="0" smtClean="0">
                <a:solidFill>
                  <a:srgbClr val="FF0000"/>
                </a:solidFill>
              </a:rPr>
              <a:t>=.4, axis=c(1,2))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?</a:t>
            </a:r>
            <a:r>
              <a:rPr lang="en-US" sz="1000" dirty="0" err="1" smtClean="0">
                <a:solidFill>
                  <a:srgbClr val="FF0000"/>
                </a:solidFill>
              </a:rPr>
              <a:t>plotellipses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Individuals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991345"/>
            <a:ext cx="4038600" cy="37436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1050" y="6108669"/>
            <a:ext cx="79057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>
                <a:latin typeface="CMR10"/>
              </a:rPr>
              <a:t>Plotellipses</a:t>
            </a:r>
            <a:r>
              <a:rPr lang="en-US" sz="900" dirty="0">
                <a:latin typeface="CMR10"/>
              </a:rPr>
              <a:t> </a:t>
            </a:r>
            <a:r>
              <a:rPr lang="en-US" sz="900" dirty="0" smtClean="0">
                <a:latin typeface="CMR10"/>
              </a:rPr>
              <a:t>draw </a:t>
            </a:r>
            <a:r>
              <a:rPr lang="en-US" sz="900" dirty="0">
                <a:latin typeface="CMR10"/>
              </a:rPr>
              <a:t>confidence ellipses around the </a:t>
            </a:r>
            <a:r>
              <a:rPr lang="en-US" sz="900" dirty="0" smtClean="0">
                <a:latin typeface="CMR10"/>
              </a:rPr>
              <a:t>categories. They are used </a:t>
            </a:r>
            <a:r>
              <a:rPr lang="en-US" sz="900" dirty="0">
                <a:latin typeface="CMR10"/>
              </a:rPr>
              <a:t>to </a:t>
            </a:r>
            <a:r>
              <a:rPr lang="en-US" sz="900" dirty="0" smtClean="0">
                <a:latin typeface="CMR10"/>
              </a:rPr>
              <a:t>visualize </a:t>
            </a:r>
            <a:r>
              <a:rPr lang="en-US" sz="900" dirty="0">
                <a:latin typeface="CMR10"/>
              </a:rPr>
              <a:t>whether two categories are </a:t>
            </a:r>
            <a:r>
              <a:rPr lang="en-US" sz="900" dirty="0" smtClean="0">
                <a:latin typeface="CMR10"/>
              </a:rPr>
              <a:t>significantly </a:t>
            </a:r>
            <a:r>
              <a:rPr lang="en-CA" sz="900" dirty="0" smtClean="0">
                <a:latin typeface="CMR10"/>
              </a:rPr>
              <a:t>different </a:t>
            </a:r>
            <a:r>
              <a:rPr lang="en-CA" sz="900" dirty="0">
                <a:latin typeface="CMR10"/>
              </a:rPr>
              <a:t>or not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42562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Our goal here is to construct archetypes of engaged players, i.e., personas.</a:t>
            </a:r>
          </a:p>
          <a:p>
            <a:r>
              <a:rPr lang="en-US" sz="1800" dirty="0" smtClean="0"/>
              <a:t>We will explore the data using two PC approaches:</a:t>
            </a:r>
          </a:p>
          <a:p>
            <a:pPr lvl="1"/>
            <a:r>
              <a:rPr lang="en-US" sz="1600" dirty="0" smtClean="0"/>
              <a:t>Perform hierarchical clustering on players behaviors with PCA</a:t>
            </a:r>
          </a:p>
          <a:p>
            <a:pPr lvl="2"/>
            <a:r>
              <a:rPr lang="en-US" sz="1400" dirty="0"/>
              <a:t>From the analysis we did so far, we know that suit acquisition correlates well with </a:t>
            </a:r>
            <a:r>
              <a:rPr lang="en-US" sz="1400" dirty="0" smtClean="0"/>
              <a:t>progression, </a:t>
            </a:r>
            <a:r>
              <a:rPr lang="en-US" sz="1400" dirty="0"/>
              <a:t>so I  don’t use them to compute the PCA. I will use </a:t>
            </a:r>
            <a:r>
              <a:rPr lang="en-US" sz="1400" dirty="0" smtClean="0"/>
              <a:t>suit acquisition </a:t>
            </a:r>
            <a:r>
              <a:rPr lang="en-US" sz="1400" dirty="0"/>
              <a:t>as supplementary variables</a:t>
            </a:r>
            <a:r>
              <a:rPr lang="en-US" sz="1400" dirty="0" smtClean="0"/>
              <a:t>.</a:t>
            </a:r>
          </a:p>
          <a:p>
            <a:pPr lvl="1"/>
            <a:r>
              <a:rPr lang="en-US" sz="1600" dirty="0" smtClean="0"/>
              <a:t>Perform hierarchical clustering on players’ survey responses with FAMD</a:t>
            </a:r>
          </a:p>
          <a:p>
            <a:pPr lvl="2"/>
            <a:r>
              <a:rPr lang="en-US" sz="1400" dirty="0" smtClean="0"/>
              <a:t>I </a:t>
            </a:r>
            <a:r>
              <a:rPr lang="en-US" sz="1400" dirty="0"/>
              <a:t>will compute a FAMD on the survey data and exclude the BI data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Then I will perform HCPC on the results of the PCA and FAMD.</a:t>
            </a:r>
          </a:p>
          <a:p>
            <a:r>
              <a:rPr lang="en-US" sz="1800" dirty="0" smtClean="0"/>
              <a:t>HCPC takes the information on all 10 dimension to build a classification. Here’s the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CA" sz="1100" dirty="0" err="1">
                <a:solidFill>
                  <a:srgbClr val="FF0000"/>
                </a:solidFill>
              </a:rPr>
              <a:t>mydata.sub.pca</a:t>
            </a:r>
            <a:r>
              <a:rPr lang="en-CA" sz="1100" dirty="0">
                <a:solidFill>
                  <a:srgbClr val="FF0000"/>
                </a:solidFill>
              </a:rPr>
              <a:t> &lt;- PCA(</a:t>
            </a:r>
            <a:r>
              <a:rPr lang="en-CA" sz="1100" dirty="0" err="1">
                <a:solidFill>
                  <a:srgbClr val="FF0000"/>
                </a:solidFill>
              </a:rPr>
              <a:t>mydata.sub</a:t>
            </a:r>
            <a:r>
              <a:rPr lang="en-CA" sz="1100" dirty="0">
                <a:solidFill>
                  <a:srgbClr val="FF0000"/>
                </a:solidFill>
              </a:rPr>
              <a:t>, </a:t>
            </a:r>
            <a:r>
              <a:rPr lang="en-CA" sz="1100" dirty="0" err="1">
                <a:solidFill>
                  <a:srgbClr val="FF0000"/>
                </a:solidFill>
              </a:rPr>
              <a:t>quali.sup</a:t>
            </a:r>
            <a:r>
              <a:rPr lang="en-CA" sz="1100" dirty="0">
                <a:solidFill>
                  <a:srgbClr val="FF0000"/>
                </a:solidFill>
              </a:rPr>
              <a:t> = 23:50, </a:t>
            </a:r>
            <a:r>
              <a:rPr lang="en-CA" sz="1100" dirty="0" err="1">
                <a:solidFill>
                  <a:srgbClr val="FF0000"/>
                </a:solidFill>
              </a:rPr>
              <a:t>quanti.sup</a:t>
            </a:r>
            <a:r>
              <a:rPr lang="en-CA" sz="1100" dirty="0">
                <a:solidFill>
                  <a:srgbClr val="FF0000"/>
                </a:solidFill>
              </a:rPr>
              <a:t> = 7:22, </a:t>
            </a:r>
            <a:r>
              <a:rPr lang="en-CA" sz="1100" dirty="0" err="1">
                <a:solidFill>
                  <a:srgbClr val="FF0000"/>
                </a:solidFill>
              </a:rPr>
              <a:t>ncp</a:t>
            </a:r>
            <a:r>
              <a:rPr lang="en-CA" sz="1100" dirty="0">
                <a:solidFill>
                  <a:srgbClr val="FF0000"/>
                </a:solidFill>
              </a:rPr>
              <a:t>=10, graph=FALSE </a:t>
            </a:r>
            <a:r>
              <a:rPr lang="en-CA" sz="11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CA" sz="1100" dirty="0" err="1" smtClean="0">
                <a:solidFill>
                  <a:srgbClr val="FF0000"/>
                </a:solidFill>
              </a:rPr>
              <a:t>mydata.sub.pca.hcpc</a:t>
            </a:r>
            <a:r>
              <a:rPr lang="en-CA" sz="1100" dirty="0" smtClean="0">
                <a:solidFill>
                  <a:srgbClr val="FF0000"/>
                </a:solidFill>
              </a:rPr>
              <a:t> </a:t>
            </a:r>
            <a:r>
              <a:rPr lang="en-CA" sz="1100" dirty="0">
                <a:solidFill>
                  <a:srgbClr val="FF0000"/>
                </a:solidFill>
              </a:rPr>
              <a:t>&lt;- </a:t>
            </a:r>
            <a:r>
              <a:rPr lang="en-CA" sz="1100" dirty="0" smtClean="0">
                <a:solidFill>
                  <a:srgbClr val="FF0000"/>
                </a:solidFill>
              </a:rPr>
              <a:t>HCPC(</a:t>
            </a:r>
            <a:r>
              <a:rPr lang="en-CA" sz="1100" dirty="0" err="1" smtClean="0">
                <a:solidFill>
                  <a:srgbClr val="FF0000"/>
                </a:solidFill>
              </a:rPr>
              <a:t>mydata.sub.pca</a:t>
            </a:r>
            <a:r>
              <a:rPr lang="en-CA" sz="1100" dirty="0" smtClean="0">
                <a:solidFill>
                  <a:srgbClr val="FF0000"/>
                </a:solidFill>
              </a:rPr>
              <a:t>)   </a:t>
            </a:r>
            <a:r>
              <a:rPr lang="en-US" sz="1100" dirty="0">
                <a:solidFill>
                  <a:srgbClr val="FF0000"/>
                </a:solidFill>
              </a:rPr>
              <a:t># WARNING: </a:t>
            </a:r>
            <a:r>
              <a:rPr lang="en-US" sz="1100" dirty="0" err="1">
                <a:solidFill>
                  <a:srgbClr val="FF0000"/>
                </a:solidFill>
              </a:rPr>
              <a:t>RStudio</a:t>
            </a:r>
            <a:r>
              <a:rPr lang="en-US" sz="1100" dirty="0">
                <a:solidFill>
                  <a:srgbClr val="FF0000"/>
                </a:solidFill>
              </a:rPr>
              <a:t> won't let you interact with the crossbow</a:t>
            </a:r>
            <a:endParaRPr lang="en-CA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100" dirty="0" err="1">
                <a:solidFill>
                  <a:srgbClr val="FF0000"/>
                </a:solidFill>
              </a:rPr>
              <a:t>mydata.sub.famd</a:t>
            </a:r>
            <a:r>
              <a:rPr lang="en-CA" sz="1100" dirty="0">
                <a:solidFill>
                  <a:srgbClr val="FF0000"/>
                </a:solidFill>
              </a:rPr>
              <a:t> &lt;- FAMD(</a:t>
            </a:r>
            <a:r>
              <a:rPr lang="en-CA" sz="1100" dirty="0" err="1">
                <a:solidFill>
                  <a:srgbClr val="FF0000"/>
                </a:solidFill>
              </a:rPr>
              <a:t>mydata.sub</a:t>
            </a:r>
            <a:r>
              <a:rPr lang="en-CA" sz="1100" dirty="0">
                <a:solidFill>
                  <a:srgbClr val="FF0000"/>
                </a:solidFill>
              </a:rPr>
              <a:t>, </a:t>
            </a:r>
            <a:r>
              <a:rPr lang="en-CA" sz="1100" dirty="0" err="1">
                <a:solidFill>
                  <a:srgbClr val="FF0000"/>
                </a:solidFill>
              </a:rPr>
              <a:t>sup.var</a:t>
            </a:r>
            <a:r>
              <a:rPr lang="en-CA" sz="1100" dirty="0">
                <a:solidFill>
                  <a:srgbClr val="FF0000"/>
                </a:solidFill>
              </a:rPr>
              <a:t> = c(0:6, 23:30), </a:t>
            </a:r>
            <a:r>
              <a:rPr lang="en-CA" sz="1100" dirty="0" err="1">
                <a:solidFill>
                  <a:srgbClr val="FF0000"/>
                </a:solidFill>
              </a:rPr>
              <a:t>ncp</a:t>
            </a:r>
            <a:r>
              <a:rPr lang="en-CA" sz="1100" dirty="0">
                <a:solidFill>
                  <a:srgbClr val="FF0000"/>
                </a:solidFill>
              </a:rPr>
              <a:t>=10, graph=FALSE </a:t>
            </a:r>
            <a:r>
              <a:rPr lang="en-CA" sz="11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?FAMD</a:t>
            </a:r>
            <a:endParaRPr lang="en-CA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100" dirty="0" err="1" smtClean="0">
                <a:solidFill>
                  <a:srgbClr val="FF0000"/>
                </a:solidFill>
              </a:rPr>
              <a:t>mydata.sub.famd.hcpc</a:t>
            </a:r>
            <a:r>
              <a:rPr lang="en-CA" sz="1100" dirty="0" smtClean="0">
                <a:solidFill>
                  <a:srgbClr val="FF0000"/>
                </a:solidFill>
              </a:rPr>
              <a:t> </a:t>
            </a:r>
            <a:r>
              <a:rPr lang="en-CA" sz="1100" dirty="0">
                <a:solidFill>
                  <a:srgbClr val="FF0000"/>
                </a:solidFill>
              </a:rPr>
              <a:t>&lt;- HCPC(</a:t>
            </a:r>
            <a:r>
              <a:rPr lang="en-CA" sz="1100" dirty="0" err="1">
                <a:solidFill>
                  <a:srgbClr val="FF0000"/>
                </a:solidFill>
              </a:rPr>
              <a:t>mydata.sub.famd</a:t>
            </a:r>
            <a:r>
              <a:rPr lang="en-CA" sz="1100" dirty="0">
                <a:solidFill>
                  <a:srgbClr val="FF0000"/>
                </a:solidFill>
              </a:rPr>
              <a:t>)</a:t>
            </a:r>
            <a:endParaRPr lang="en-CA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smtClean="0">
                <a:solidFill>
                  <a:srgbClr val="FF0000"/>
                </a:solidFill>
              </a:rPr>
              <a:t>names(</a:t>
            </a:r>
            <a:r>
              <a:rPr lang="en-US" sz="1200" dirty="0" err="1" smtClean="0">
                <a:solidFill>
                  <a:srgbClr val="FF0000"/>
                </a:solidFill>
              </a:rPr>
              <a:t>mydata.sub.pca.hcpc</a:t>
            </a:r>
            <a:r>
              <a:rPr lang="en-US" sz="1200" dirty="0" smtClean="0">
                <a:solidFill>
                  <a:srgbClr val="FF0000"/>
                </a:solidFill>
              </a:rPr>
              <a:t>) # same results for FAMD 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[1] "</a:t>
            </a:r>
            <a:r>
              <a:rPr lang="en-US" sz="1200" dirty="0" err="1">
                <a:solidFill>
                  <a:srgbClr val="FF0000"/>
                </a:solidFill>
              </a:rPr>
              <a:t>data.clust</a:t>
            </a:r>
            <a:r>
              <a:rPr lang="en-US" sz="1200" dirty="0">
                <a:solidFill>
                  <a:srgbClr val="FF0000"/>
                </a:solidFill>
              </a:rPr>
              <a:t>" "</a:t>
            </a:r>
            <a:r>
              <a:rPr lang="en-US" sz="1200" dirty="0" err="1">
                <a:solidFill>
                  <a:srgbClr val="FF0000"/>
                </a:solidFill>
              </a:rPr>
              <a:t>desc.var</a:t>
            </a:r>
            <a:r>
              <a:rPr lang="en-US" sz="1200" dirty="0">
                <a:solidFill>
                  <a:srgbClr val="FF0000"/>
                </a:solidFill>
              </a:rPr>
              <a:t>"   "</a:t>
            </a:r>
            <a:r>
              <a:rPr lang="en-US" sz="1200" dirty="0" err="1">
                <a:solidFill>
                  <a:srgbClr val="FF0000"/>
                </a:solidFill>
              </a:rPr>
              <a:t>desc.axes</a:t>
            </a:r>
            <a:r>
              <a:rPr lang="en-US" sz="1200" dirty="0">
                <a:solidFill>
                  <a:srgbClr val="FF0000"/>
                </a:solidFill>
              </a:rPr>
              <a:t>"  "call"       "</a:t>
            </a:r>
            <a:r>
              <a:rPr lang="en-US" sz="1200" dirty="0" err="1">
                <a:solidFill>
                  <a:srgbClr val="FF0000"/>
                </a:solidFill>
              </a:rPr>
              <a:t>desc.ind</a:t>
            </a:r>
            <a:r>
              <a:rPr lang="en-US" sz="1200" dirty="0">
                <a:solidFill>
                  <a:srgbClr val="FF0000"/>
                </a:solidFill>
              </a:rPr>
              <a:t>" 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Note: </a:t>
            </a:r>
            <a:r>
              <a:rPr lang="en-US" sz="1050" dirty="0"/>
              <a:t>Consolidation of the cluster is done with a k-means </a:t>
            </a:r>
            <a:r>
              <a:rPr lang="en-US" sz="1050" dirty="0" smtClean="0"/>
              <a:t>method, to </a:t>
            </a:r>
            <a:r>
              <a:rPr lang="en-US" sz="1050" dirty="0"/>
              <a:t>make clusters more </a:t>
            </a:r>
            <a:r>
              <a:rPr lang="en-US" sz="1050" dirty="0" smtClean="0"/>
              <a:t>homogeneous. It’s </a:t>
            </a:r>
            <a:r>
              <a:rPr lang="en-US" sz="1050" dirty="0"/>
              <a:t>possible to request HCPC to not consolidate the three, so there will be no consolidation after cutting the </a:t>
            </a:r>
            <a:r>
              <a:rPr lang="en-US" sz="1050" dirty="0" smtClean="0"/>
              <a:t>tree. Use this code:</a:t>
            </a:r>
          </a:p>
          <a:p>
            <a:pPr marL="0" indent="0">
              <a:buNone/>
            </a:pPr>
            <a:r>
              <a:rPr lang="en-CA" sz="1050" dirty="0" err="1">
                <a:solidFill>
                  <a:srgbClr val="FF0000"/>
                </a:solidFill>
              </a:rPr>
              <a:t>mydata.sub.pca.hcpc</a:t>
            </a:r>
            <a:r>
              <a:rPr lang="en-CA" sz="1050" dirty="0">
                <a:solidFill>
                  <a:srgbClr val="FF0000"/>
                </a:solidFill>
              </a:rPr>
              <a:t> &lt;- </a:t>
            </a:r>
            <a:r>
              <a:rPr lang="en-CA" sz="1050" dirty="0" smtClean="0">
                <a:solidFill>
                  <a:srgbClr val="FF0000"/>
                </a:solidFill>
              </a:rPr>
              <a:t>HCPC(</a:t>
            </a:r>
            <a:r>
              <a:rPr lang="en-CA" sz="1050" dirty="0" err="1" smtClean="0">
                <a:solidFill>
                  <a:srgbClr val="FF0000"/>
                </a:solidFill>
              </a:rPr>
              <a:t>mydata.sub.pca</a:t>
            </a:r>
            <a:r>
              <a:rPr lang="en-CA" sz="1050" dirty="0" smtClean="0">
                <a:solidFill>
                  <a:srgbClr val="FF0000"/>
                </a:solidFill>
              </a:rPr>
              <a:t>, </a:t>
            </a:r>
            <a:r>
              <a:rPr lang="en-CA" sz="1050" dirty="0" err="1" smtClean="0">
                <a:solidFill>
                  <a:srgbClr val="FF0000"/>
                </a:solidFill>
              </a:rPr>
              <a:t>consol</a:t>
            </a:r>
            <a:r>
              <a:rPr lang="en-CA" sz="1050" dirty="0" smtClean="0">
                <a:solidFill>
                  <a:srgbClr val="FF0000"/>
                </a:solidFill>
              </a:rPr>
              <a:t>=FALSE)</a:t>
            </a:r>
            <a:endParaRPr lang="en-CA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1050" dirty="0"/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endParaRPr lang="en-US" sz="1200" dirty="0" smtClean="0"/>
          </a:p>
          <a:p>
            <a:endParaRPr lang="en-CA" sz="1800" dirty="0" smtClean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636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PCA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01924"/>
            <a:ext cx="2943225" cy="304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0"/>
            <a:ext cx="2045327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95399"/>
            <a:ext cx="2932578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572000"/>
            <a:ext cx="2704627" cy="2095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10000" y="2057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42827" y="4276725"/>
            <a:ext cx="952974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42827" y="5634516"/>
            <a:ext cx="853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 – Library and Loading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 err="1"/>
              <a:t>rm</a:t>
            </a:r>
            <a:r>
              <a:rPr lang="en-CA" dirty="0"/>
              <a:t>(list = </a:t>
            </a:r>
            <a:r>
              <a:rPr lang="en-CA" dirty="0" err="1"/>
              <a:t>ls</a:t>
            </a:r>
            <a:r>
              <a:rPr lang="en-CA" dirty="0"/>
              <a:t>())</a:t>
            </a:r>
          </a:p>
          <a:p>
            <a:pPr marL="0" indent="0">
              <a:buNone/>
            </a:pPr>
            <a:r>
              <a:rPr lang="en-CA" dirty="0"/>
              <a:t>#install.packages("reshape")</a:t>
            </a:r>
          </a:p>
          <a:p>
            <a:pPr marL="0" indent="0">
              <a:buNone/>
            </a:pPr>
            <a:r>
              <a:rPr lang="en-CA" dirty="0"/>
              <a:t>#install.packages("multcomp")</a:t>
            </a:r>
          </a:p>
          <a:p>
            <a:pPr marL="0" indent="0">
              <a:buNone/>
            </a:pPr>
            <a:r>
              <a:rPr lang="en-CA" dirty="0"/>
              <a:t>#install.packages("vcd")</a:t>
            </a:r>
          </a:p>
          <a:p>
            <a:pPr marL="0" indent="0">
              <a:buNone/>
            </a:pPr>
            <a:r>
              <a:rPr lang="en-CA" dirty="0"/>
              <a:t>#install.packages("</a:t>
            </a:r>
            <a:r>
              <a:rPr lang="en-CA" dirty="0" err="1"/>
              <a:t>Rcpp</a:t>
            </a:r>
            <a:r>
              <a:rPr lang="en-CA" dirty="0"/>
              <a:t>")</a:t>
            </a:r>
          </a:p>
          <a:p>
            <a:pPr marL="0" indent="0">
              <a:buNone/>
            </a:pPr>
            <a:r>
              <a:rPr lang="en-CA" dirty="0"/>
              <a:t>#install.packages("</a:t>
            </a:r>
            <a:r>
              <a:rPr lang="en-CA" dirty="0" err="1"/>
              <a:t>FactoMineR</a:t>
            </a:r>
            <a:r>
              <a:rPr lang="en-CA" dirty="0"/>
              <a:t>")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library(reshape)</a:t>
            </a:r>
          </a:p>
          <a:p>
            <a:pPr marL="0" indent="0">
              <a:buNone/>
            </a:pPr>
            <a:r>
              <a:rPr lang="en-CA" dirty="0"/>
              <a:t>library(</a:t>
            </a:r>
            <a:r>
              <a:rPr lang="en-CA" dirty="0" err="1"/>
              <a:t>multcomp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library(</a:t>
            </a:r>
            <a:r>
              <a:rPr lang="en-CA" dirty="0" err="1"/>
              <a:t>vcd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library(</a:t>
            </a:r>
            <a:r>
              <a:rPr lang="en-CA" dirty="0" err="1"/>
              <a:t>Rcpp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library(</a:t>
            </a:r>
            <a:r>
              <a:rPr lang="en-CA" dirty="0" err="1"/>
              <a:t>FactoMineR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 setting path to access my csv file</a:t>
            </a:r>
          </a:p>
          <a:p>
            <a:pPr marL="0" indent="0">
              <a:buNone/>
            </a:pPr>
            <a:r>
              <a:rPr lang="en-CA" dirty="0" err="1"/>
              <a:t>setwd</a:t>
            </a:r>
            <a:r>
              <a:rPr lang="en-CA" dirty="0"/>
              <a:t>("C:/Users/mtalbot/Documents/RStudioFiles/Work-SEM")</a:t>
            </a:r>
          </a:p>
          <a:p>
            <a:pPr marL="0" indent="0">
              <a:buNone/>
            </a:pPr>
            <a:r>
              <a:rPr lang="en-CA" dirty="0" err="1"/>
              <a:t>mydata</a:t>
            </a:r>
            <a:r>
              <a:rPr lang="en-CA" dirty="0"/>
              <a:t>&lt;- read.csv(file="</a:t>
            </a:r>
            <a:r>
              <a:rPr lang="en-CA" b="1" dirty="0"/>
              <a:t>lcgo_CrossData8.csv</a:t>
            </a:r>
            <a:r>
              <a:rPr lang="en-CA" dirty="0"/>
              <a:t>",head=</a:t>
            </a:r>
            <a:r>
              <a:rPr lang="en-CA" dirty="0" err="1"/>
              <a:t>TRUE,sep</a:t>
            </a:r>
            <a:r>
              <a:rPr lang="en-CA" dirty="0"/>
              <a:t>=",")</a:t>
            </a:r>
          </a:p>
        </p:txBody>
      </p:sp>
      <p:sp>
        <p:nvSpPr>
          <p:cNvPr id="4" name="Oval 3"/>
          <p:cNvSpPr/>
          <p:nvPr/>
        </p:nvSpPr>
        <p:spPr>
          <a:xfrm>
            <a:off x="365760" y="5247778"/>
            <a:ext cx="5611529" cy="259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42535" y="4841507"/>
            <a:ext cx="741145" cy="423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18435" y="4369868"/>
            <a:ext cx="230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Change to match the location of the file in your own PC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FAMD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0" y="1298587"/>
            <a:ext cx="2962275" cy="30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0" y="4577243"/>
            <a:ext cx="2869267" cy="2099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4577243"/>
            <a:ext cx="2095500" cy="209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98587"/>
            <a:ext cx="2966447" cy="30657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10000" y="2057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18505" y="4276725"/>
            <a:ext cx="777295" cy="30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72001" y="5615466"/>
            <a:ext cx="853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PCA - </a:t>
            </a:r>
            <a:r>
              <a:rPr lang="en-US" dirty="0" err="1" smtClean="0"/>
              <a:t>desc.var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20025" cy="1809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mydata.sub.pca.hcpc$desc.var</a:t>
            </a:r>
            <a:r>
              <a:rPr lang="en-US" dirty="0" smtClean="0">
                <a:solidFill>
                  <a:srgbClr val="FF0000"/>
                </a:solidFill>
              </a:rPr>
              <a:t>  # for everything or..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easier to analyze when Category and </a:t>
            </a:r>
            <a:r>
              <a:rPr lang="en-US" dirty="0" err="1">
                <a:solidFill>
                  <a:srgbClr val="FF0000"/>
                </a:solidFill>
              </a:rPr>
              <a:t>quanti</a:t>
            </a:r>
            <a:r>
              <a:rPr lang="en-US" dirty="0">
                <a:solidFill>
                  <a:srgbClr val="FF0000"/>
                </a:solidFill>
              </a:rPr>
              <a:t> of the same dimensions are grouped together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mydata.sub.pca.hcpc$desc.var$quanti</a:t>
            </a:r>
            <a:r>
              <a:rPr lang="en-US" dirty="0">
                <a:solidFill>
                  <a:srgbClr val="FF0000"/>
                </a:solidFill>
              </a:rPr>
              <a:t>$`1`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mydata.sub.pca.hcpc$desc.var$category$`1`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1" y="2068515"/>
            <a:ext cx="3140835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Category$1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28.2 % of </a:t>
            </a:r>
            <a:r>
              <a:rPr lang="en-US" sz="1050" dirty="0" err="1" smtClean="0"/>
              <a:t>F_MidasSuit</a:t>
            </a:r>
            <a:r>
              <a:rPr lang="en-US" sz="1050" dirty="0" smtClean="0"/>
              <a:t> are in category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100 % of all </a:t>
            </a:r>
            <a:r>
              <a:rPr lang="en-US" sz="1050" dirty="0" err="1" smtClean="0"/>
              <a:t>MidasSuit</a:t>
            </a:r>
            <a:r>
              <a:rPr lang="en-US" sz="1050" dirty="0" smtClean="0"/>
              <a:t> responses in category 1 are False (</a:t>
            </a:r>
            <a:r>
              <a:rPr lang="en-US" sz="1050" dirty="0" err="1" smtClean="0"/>
              <a:t>F_midasSuit</a:t>
            </a:r>
            <a:r>
              <a:rPr lang="en-US" sz="105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Global: 75% of respondents did not get the Midas suit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/>
              <a:t>The p-value of </a:t>
            </a:r>
            <a:r>
              <a:rPr lang="en-CA" sz="1050" dirty="0" smtClean="0"/>
              <a:t>the </a:t>
            </a:r>
            <a:r>
              <a:rPr lang="en-US" sz="1050" dirty="0" smtClean="0"/>
              <a:t>test (5.15e-07) </a:t>
            </a:r>
            <a:r>
              <a:rPr lang="en-US" sz="1050" dirty="0"/>
              <a:t>is provided along with the associated v-test </a:t>
            </a:r>
            <a:r>
              <a:rPr lang="en-US" sz="1050" dirty="0" smtClean="0"/>
              <a:t>(5.02).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The v-test corresponds </a:t>
            </a:r>
            <a:r>
              <a:rPr lang="en-US" sz="1050" dirty="0"/>
              <a:t>to the </a:t>
            </a:r>
            <a:r>
              <a:rPr lang="en-US" sz="1050" dirty="0" err="1"/>
              <a:t>quantile</a:t>
            </a:r>
            <a:r>
              <a:rPr lang="en-US" sz="1050" dirty="0"/>
              <a:t> of the normal </a:t>
            </a:r>
            <a:r>
              <a:rPr lang="en-US" sz="1050" dirty="0" smtClean="0"/>
              <a:t>distribution associated with </a:t>
            </a:r>
            <a:r>
              <a:rPr lang="en-US" sz="1050" dirty="0"/>
              <a:t>p-value; the sign indicates an over- or </a:t>
            </a:r>
            <a:r>
              <a:rPr lang="en-US" sz="1050" dirty="0" smtClean="0"/>
              <a:t>underrepresentation.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For example, the </a:t>
            </a:r>
            <a:r>
              <a:rPr lang="en-US" sz="1050" dirty="0" err="1" smtClean="0"/>
              <a:t>indiduals</a:t>
            </a:r>
            <a:r>
              <a:rPr lang="en-US" sz="1050" dirty="0" smtClean="0"/>
              <a:t> who did not get the Midas suit are </a:t>
            </a:r>
            <a:r>
              <a:rPr lang="en-US" sz="1050" dirty="0"/>
              <a:t>most significantly </a:t>
            </a:r>
            <a:r>
              <a:rPr lang="en-US" sz="1050" dirty="0" smtClean="0"/>
              <a:t>characterized </a:t>
            </a:r>
            <a:r>
              <a:rPr lang="en-US" sz="1050" dirty="0"/>
              <a:t>by </a:t>
            </a:r>
            <a:r>
              <a:rPr lang="en-US" sz="1050" dirty="0" smtClean="0"/>
              <a:t>the fact that they did not get any suit (orange highlight).</a:t>
            </a:r>
          </a:p>
          <a:p>
            <a:r>
              <a:rPr lang="en-US" sz="1050" b="1" dirty="0" smtClean="0"/>
              <a:t>Quanti$1</a:t>
            </a: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 positive value of the </a:t>
            </a:r>
            <a:r>
              <a:rPr lang="en-US" sz="1050" dirty="0" err="1" smtClean="0"/>
              <a:t>v.test</a:t>
            </a:r>
            <a:r>
              <a:rPr lang="en-US" sz="1050" dirty="0" smtClean="0"/>
              <a:t> means that the variable takes a high value, a negative value means a low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Mean in category and Overall mean is </a:t>
            </a:r>
            <a:r>
              <a:rPr lang="en-US" sz="1050" dirty="0" smtClean="0"/>
              <a:t>useful </a:t>
            </a:r>
            <a:r>
              <a:rPr lang="en-US" sz="1050" dirty="0" smtClean="0"/>
              <a:t>to see the mean value of individuals in that dimension compared to overall mean.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906715"/>
            <a:ext cx="4881036" cy="2609116"/>
            <a:chOff x="548215" y="2068515"/>
            <a:chExt cx="4881036" cy="2609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215" y="2068515"/>
              <a:ext cx="4881036" cy="2609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48215" y="2253285"/>
              <a:ext cx="4319061" cy="89866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215" y="3448050"/>
              <a:ext cx="1356785" cy="495300"/>
            </a:xfrm>
            <a:prstGeom prst="rect">
              <a:avLst/>
            </a:prstGeom>
            <a:solidFill>
              <a:schemeClr val="accent6">
                <a:alpha val="1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2937" y="3408358"/>
              <a:ext cx="414339" cy="495300"/>
            </a:xfrm>
            <a:prstGeom prst="rect">
              <a:avLst/>
            </a:prstGeom>
            <a:solidFill>
              <a:schemeClr val="accent6">
                <a:alpha val="1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074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PCA – 5 Dims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80"/>
            <a:ext cx="3696996" cy="1923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2840"/>
            <a:ext cx="3696996" cy="1262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343" y="1417638"/>
            <a:ext cx="3872854" cy="158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343" y="3173167"/>
            <a:ext cx="3872854" cy="1945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343" y="5402656"/>
            <a:ext cx="3885743" cy="6476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Group 31"/>
          <p:cNvGrpSpPr/>
          <p:nvPr/>
        </p:nvGrpSpPr>
        <p:grpSpPr>
          <a:xfrm>
            <a:off x="2560320" y="1417638"/>
            <a:ext cx="5979766" cy="4508238"/>
            <a:chOff x="2560320" y="1417638"/>
            <a:chExt cx="5979766" cy="4508238"/>
          </a:xfrm>
        </p:grpSpPr>
        <p:sp>
          <p:nvSpPr>
            <p:cNvPr id="18" name="TextBox 17"/>
            <p:cNvSpPr txBox="1"/>
            <p:nvPr/>
          </p:nvSpPr>
          <p:spPr>
            <a:xfrm>
              <a:off x="2603961" y="1493548"/>
              <a:ext cx="1550236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Did </a:t>
              </a:r>
              <a:r>
                <a:rPr lang="en-US" sz="700" dirty="0"/>
                <a:t>not progress much in the </a:t>
              </a:r>
              <a:r>
                <a:rPr lang="en-US" sz="700" dirty="0" smtClean="0"/>
                <a:t>game </a:t>
              </a:r>
              <a:r>
                <a:rPr lang="en-US" sz="700" b="1" dirty="0" smtClean="0"/>
                <a:t>(compared to the group)</a:t>
              </a:r>
              <a:endParaRPr lang="en-CA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Did </a:t>
              </a:r>
              <a:r>
                <a:rPr lang="en-US" sz="700" dirty="0"/>
                <a:t>not get new suits for </a:t>
              </a:r>
              <a:r>
                <a:rPr lang="en-US" sz="700" dirty="0" smtClean="0"/>
                <a:t>Lara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Purchase decision: beautiful graphic has “some” importance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Did not play Relic Run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Has household income higher than the average</a:t>
              </a:r>
              <a:endParaRPr lang="en-CA" sz="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60320" y="3670842"/>
              <a:ext cx="1584486" cy="106182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Like Tower Defense and Matching </a:t>
              </a:r>
              <a:r>
                <a:rPr lang="en-US" sz="700" dirty="0"/>
                <a:t>P</a:t>
              </a:r>
              <a:r>
                <a:rPr lang="en-US" sz="700" dirty="0" smtClean="0"/>
                <a:t>uzzle game genres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Did not collect </a:t>
              </a:r>
              <a:r>
                <a:rPr lang="en-US" sz="700" dirty="0"/>
                <a:t>E</a:t>
              </a:r>
              <a:r>
                <a:rPr lang="en-US" sz="700" dirty="0" smtClean="0"/>
                <a:t>aster Eggs (break vases)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Did not play LCGO much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Played </a:t>
              </a:r>
              <a:r>
                <a:rPr lang="en-US" sz="700" dirty="0"/>
                <a:t>Relic Run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Buy games with multi-player features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Don’t </a:t>
              </a:r>
              <a:r>
                <a:rPr lang="en-US" sz="700" dirty="0" smtClean="0"/>
                <a:t>play PC/Console games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1769" y="1417638"/>
              <a:ext cx="1735426" cy="149271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Played LCGO slightly more than the </a:t>
              </a:r>
              <a:r>
                <a:rPr lang="en-US" sz="700" dirty="0" smtClean="0"/>
                <a:t>group</a:t>
              </a:r>
              <a:endParaRPr lang="en-US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Don’t like Skill Chance games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Like General Strategy games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Broke more vases than the </a:t>
              </a:r>
              <a:r>
                <a:rPr lang="en-US" sz="700" dirty="0" smtClean="0"/>
                <a:t>group</a:t>
              </a:r>
              <a:endParaRPr lang="en-US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Would recommend LCGO </a:t>
              </a:r>
              <a:endParaRPr lang="en-US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Got the Wet Suit and the Cat Suit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H</a:t>
              </a:r>
              <a:r>
                <a:rPr lang="en-US" sz="700" dirty="0" smtClean="0"/>
                <a:t>ave played TR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Have a high household income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Young adults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Buy games that get good reviews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Purchase decision: a well known brand has some importance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4658" y="3183364"/>
              <a:ext cx="1722537" cy="170816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H</a:t>
              </a:r>
              <a:r>
                <a:rPr lang="en-US" sz="700" dirty="0" smtClean="0"/>
                <a:t>ave </a:t>
              </a:r>
              <a:r>
                <a:rPr lang="en-US" sz="700" dirty="0"/>
                <a:t>played much more than the </a:t>
              </a:r>
              <a:r>
                <a:rPr lang="en-US" sz="700" dirty="0" smtClean="0"/>
                <a:t>average</a:t>
              </a:r>
              <a:endParaRPr lang="en-US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Good LCGO players (progressed well)</a:t>
              </a:r>
              <a:endParaRPr lang="en-US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Broke </a:t>
              </a:r>
              <a:r>
                <a:rPr lang="en-US" sz="700" dirty="0"/>
                <a:t>more vases that the </a:t>
              </a:r>
              <a:r>
                <a:rPr lang="en-US" sz="700" dirty="0" smtClean="0"/>
                <a:t>group</a:t>
              </a:r>
              <a:endParaRPr lang="en-US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D</a:t>
              </a:r>
              <a:r>
                <a:rPr lang="en-US" sz="700" dirty="0" smtClean="0"/>
                <a:t>on’t </a:t>
              </a:r>
              <a:r>
                <a:rPr lang="en-US" sz="700" dirty="0"/>
                <a:t>like General Strategy games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D</a:t>
              </a:r>
              <a:r>
                <a:rPr lang="en-US" sz="700" dirty="0" smtClean="0"/>
                <a:t>on’t </a:t>
              </a:r>
              <a:r>
                <a:rPr lang="en-US" sz="700" dirty="0"/>
                <a:t>like Tower Defense </a:t>
              </a:r>
              <a:r>
                <a:rPr lang="en-US" sz="700" dirty="0" smtClean="0"/>
                <a:t>games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Got some suits, including the last one, but not all of them.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Low education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Old adults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D</a:t>
              </a:r>
              <a:r>
                <a:rPr lang="en-US" sz="700" dirty="0" smtClean="0"/>
                <a:t>on’t normally spend money on premium games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Spend money on F2P games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Discovered LCGO with newspaper/magazines articles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4659" y="5402656"/>
              <a:ext cx="1735427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Spent more time on the game than the group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Broke more vases than the average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 smtClean="0"/>
                <a:t>But would not recommend the gam.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124732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1</a:t>
            </a:r>
            <a:endParaRPr lang="en-CA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" y="347134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2</a:t>
            </a:r>
            <a:endParaRPr lang="en-CA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40536" y="120090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3</a:t>
            </a:r>
            <a:endParaRPr lang="en-CA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46886" y="297838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4</a:t>
            </a:r>
            <a:endParaRPr lang="en-CA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46886" y="5206901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Dim 5</a:t>
            </a:r>
            <a:endParaRPr lang="en-CA" sz="1000" dirty="0"/>
          </a:p>
        </p:txBody>
      </p:sp>
      <p:sp>
        <p:nvSpPr>
          <p:cNvPr id="33" name="Rectangle 32"/>
          <p:cNvSpPr/>
          <p:nvPr/>
        </p:nvSpPr>
        <p:spPr>
          <a:xfrm>
            <a:off x="179941" y="6444762"/>
            <a:ext cx="62314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# Hint: use this to sort categories and </a:t>
            </a:r>
            <a:r>
              <a:rPr lang="en-US" sz="700" dirty="0" err="1" smtClean="0">
                <a:solidFill>
                  <a:srgbClr val="FF0000"/>
                </a:solidFill>
              </a:rPr>
              <a:t>quanti</a:t>
            </a:r>
            <a:r>
              <a:rPr lang="en-US" sz="700" dirty="0" smtClean="0">
                <a:solidFill>
                  <a:srgbClr val="FF0000"/>
                </a:solidFill>
              </a:rPr>
              <a:t> </a:t>
            </a:r>
            <a:r>
              <a:rPr lang="en-US" sz="700" dirty="0" err="1" smtClean="0">
                <a:solidFill>
                  <a:srgbClr val="FF0000"/>
                </a:solidFill>
              </a:rPr>
              <a:t>varaiables</a:t>
            </a:r>
            <a:r>
              <a:rPr lang="en-US" sz="700" dirty="0" smtClean="0">
                <a:solidFill>
                  <a:srgbClr val="FF0000"/>
                </a:solidFill>
              </a:rPr>
              <a:t> by </a:t>
            </a:r>
            <a:r>
              <a:rPr lang="en-US" sz="700" dirty="0" err="1" smtClean="0">
                <a:solidFill>
                  <a:srgbClr val="FF0000"/>
                </a:solidFill>
              </a:rPr>
              <a:t>v.test</a:t>
            </a:r>
            <a:r>
              <a:rPr lang="en-US" sz="700" dirty="0" smtClean="0">
                <a:solidFill>
                  <a:srgbClr val="FF0000"/>
                </a:solidFill>
              </a:rPr>
              <a:t> in absolute decreasing order</a:t>
            </a:r>
            <a:endParaRPr lang="en-CA" sz="700" dirty="0" smtClean="0">
              <a:solidFill>
                <a:srgbClr val="FF0000"/>
              </a:solidFill>
            </a:endParaRPr>
          </a:p>
          <a:p>
            <a:r>
              <a:rPr lang="en-CA" sz="700" dirty="0" smtClean="0">
                <a:solidFill>
                  <a:srgbClr val="FF0000"/>
                </a:solidFill>
              </a:rPr>
              <a:t>mydata.sub.pca.hcpc$desc.var$category</a:t>
            </a:r>
            <a:r>
              <a:rPr lang="en-CA" sz="700" dirty="0">
                <a:solidFill>
                  <a:srgbClr val="FF0000"/>
                </a:solidFill>
              </a:rPr>
              <a:t>$`2`[order(-abs(mydata.sub.pca.hcpc$desc.var$category$`2`[,5</a:t>
            </a:r>
            <a:r>
              <a:rPr lang="en-CA" sz="700" dirty="0" smtClean="0">
                <a:solidFill>
                  <a:srgbClr val="FF0000"/>
                </a:solidFill>
              </a:rPr>
              <a:t>])),] </a:t>
            </a:r>
          </a:p>
          <a:p>
            <a:r>
              <a:rPr lang="en-CA" sz="700" dirty="0" smtClean="0">
                <a:solidFill>
                  <a:srgbClr val="FF0000"/>
                </a:solidFill>
              </a:rPr>
              <a:t>mydata.sub.pca.hcpc$desc.var$quanti$`2`[order(-abs(mydata.sub.pca.hcpc$desc.var$quanti$`2`[,1])),] </a:t>
            </a:r>
            <a:endParaRPr lang="en-CA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PCA - </a:t>
            </a:r>
            <a:r>
              <a:rPr lang="en-US" dirty="0" err="1" smtClean="0"/>
              <a:t>desc.ind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55" y="1417638"/>
            <a:ext cx="3015090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7960" y="1907582"/>
            <a:ext cx="32480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$para : individual who are the closest to the center of gravity the dimension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$ </a:t>
            </a:r>
            <a:r>
              <a:rPr lang="en-US" sz="1050" dirty="0" err="1" smtClean="0"/>
              <a:t>dist</a:t>
            </a:r>
            <a:r>
              <a:rPr lang="en-US" sz="1050" dirty="0" smtClean="0"/>
              <a:t> : individuals who are the farthest  of the other dimensions. These individuals are very specific the dimension.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Here, individuals 33, 30, 34, 25 and 24 are at the center of dimension 1, however, individuals 1, 11, 4, 10 and 8 are very specific to that dimension.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Let’s look at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27919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Dim1 - para: players 1, 11, 4, 10 and 8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1" y="1635051"/>
            <a:ext cx="8764497" cy="4299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750" y="1889345"/>
            <a:ext cx="8764497" cy="472855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89750" y="3605100"/>
            <a:ext cx="8719300" cy="104945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89749" y="4946650"/>
            <a:ext cx="8719301" cy="6501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1651" y="1511940"/>
            <a:ext cx="69215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000" dirty="0" err="1">
                <a:solidFill>
                  <a:srgbClr val="FF0000"/>
                </a:solidFill>
              </a:rPr>
              <a:t>data.frame</a:t>
            </a:r>
            <a:r>
              <a:rPr lang="en-CA" sz="1000" dirty="0">
                <a:solidFill>
                  <a:srgbClr val="FF0000"/>
                </a:solidFill>
              </a:rPr>
              <a:t>(t(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[11,]),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[4,]),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[10,]),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[8,]))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751" y="2463721"/>
            <a:ext cx="8719301" cy="65013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FAMD – 3 Dims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2" y="1384655"/>
            <a:ext cx="3648437" cy="3436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1087475"/>
            <a:ext cx="3871098" cy="3728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76" b="52778"/>
          <a:stretch/>
        </p:blipFill>
        <p:spPr>
          <a:xfrm>
            <a:off x="331973" y="5085564"/>
            <a:ext cx="3645668" cy="1086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" t="47394" r="1256"/>
          <a:stretch/>
        </p:blipFill>
        <p:spPr>
          <a:xfrm>
            <a:off x="4040281" y="5023630"/>
            <a:ext cx="3602579" cy="12104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080" y="4953000"/>
            <a:ext cx="7467599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2361593" y="1407496"/>
            <a:ext cx="1550236" cy="2569934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Spent more time on LCGO than the group – worked harder?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Less influenced by the brand TR than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Normally not into videogames ( see game genre ratings)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Lower NPS and Satisfaction than the group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First time exposed to TR/LC brand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Don’t play PC/Console games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High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High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50+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Well known brand has low influence on the decision to get a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Good reviews has an influence on the decision to get a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Spend $1 per week on games on average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6946698" y="1149292"/>
            <a:ext cx="1581152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Influence by the brand TR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Play videogames. Favorite genre: General Strategy. Least favorite genre: Combat City builder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More Satisfied and higher NPS than the rest of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Progressed more than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Sends in money on premium and F2P games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Play PC/Console games but not excessively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Between 21 and 50 </a:t>
            </a:r>
            <a:r>
              <a:rPr lang="en-US" sz="700" dirty="0" err="1"/>
              <a:t>y.o</a:t>
            </a:r>
            <a:r>
              <a:rPr lang="en-US" sz="7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Educated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Mostly 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Average low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Reviews and App Store Featuring do not influence them to purchase a </a:t>
            </a:r>
            <a:r>
              <a:rPr lang="en-US" sz="700" dirty="0" smtClean="0"/>
              <a:t>game</a:t>
            </a:r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527" y="4977705"/>
            <a:ext cx="1581152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Like all genres more than the group, but brain puzzle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Played LCGO less than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Spend much more time playing Premium and F2P games than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Spend much more money than the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They have learned about LCGO from </a:t>
            </a:r>
            <a:r>
              <a:rPr lang="en-US" sz="700" dirty="0" smtClean="0"/>
              <a:t>YouTube </a:t>
            </a:r>
            <a:r>
              <a:rPr lang="en-US" sz="7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They are </a:t>
            </a:r>
            <a:r>
              <a:rPr lang="en-US" sz="700" dirty="0" smtClean="0"/>
              <a:t>high school </a:t>
            </a:r>
            <a:r>
              <a:rPr lang="en-US" sz="700" dirty="0"/>
              <a:t>teenagers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They like multiplayer </a:t>
            </a:r>
            <a:r>
              <a:rPr lang="en-US" sz="700" dirty="0" smtClean="0"/>
              <a:t>games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516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 on FAMD – </a:t>
            </a:r>
            <a:r>
              <a:rPr lang="en-US" dirty="0" err="1" smtClean="0"/>
              <a:t>desc.ind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839373"/>
            <a:ext cx="3156753" cy="3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Dim1 – </a:t>
            </a:r>
            <a:r>
              <a:rPr lang="en-US" sz="3600" dirty="0" err="1" smtClean="0"/>
              <a:t>dist</a:t>
            </a:r>
            <a:r>
              <a:rPr lang="en-US" sz="3600" dirty="0" smtClean="0"/>
              <a:t>: players 199, 16, 67, 24, 196</a:t>
            </a:r>
            <a:endParaRPr lang="en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95166"/>
            <a:ext cx="8664787" cy="4324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879" y="1527628"/>
            <a:ext cx="66167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000" dirty="0" err="1">
                <a:solidFill>
                  <a:srgbClr val="FF0000"/>
                </a:solidFill>
              </a:rPr>
              <a:t>data.frame</a:t>
            </a:r>
            <a:r>
              <a:rPr lang="en-CA" sz="1000" dirty="0">
                <a:solidFill>
                  <a:srgbClr val="FF0000"/>
                </a:solidFill>
              </a:rPr>
              <a:t>(t(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[199,]),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[16,]),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[67,]),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[24,]), t(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[196,]))</a:t>
            </a:r>
          </a:p>
        </p:txBody>
      </p:sp>
    </p:spTree>
    <p:extLst>
      <p:ext uri="{BB962C8B-B14F-4D97-AF65-F5344CB8AC3E}">
        <p14:creationId xmlns:p14="http://schemas.microsoft.com/office/powerpoint/2010/main" val="2862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and Rename Columns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500" dirty="0" smtClean="0"/>
              <a:t>######################################</a:t>
            </a:r>
          </a:p>
          <a:p>
            <a:pPr marL="0" indent="0">
              <a:buNone/>
            </a:pPr>
            <a:r>
              <a:rPr lang="en-US" sz="500" dirty="0" smtClean="0"/>
              <a:t># Rename</a:t>
            </a:r>
          </a:p>
          <a:p>
            <a:pPr marL="0" indent="0">
              <a:buNone/>
            </a:pPr>
            <a:r>
              <a:rPr lang="en-US" sz="500" dirty="0"/>
              <a:t>######################################</a:t>
            </a:r>
          </a:p>
          <a:p>
            <a:pPr marL="0" indent="0">
              <a:buNone/>
            </a:pPr>
            <a:endParaRPr lang="en-CA" sz="500" dirty="0" smtClean="0"/>
          </a:p>
          <a:p>
            <a:pPr marL="0" indent="0">
              <a:buNone/>
            </a:pPr>
            <a:r>
              <a:rPr lang="en-CA" sz="500" dirty="0" smtClean="0"/>
              <a:t>names(</a:t>
            </a:r>
            <a:r>
              <a:rPr lang="en-CA" sz="500" dirty="0" err="1" smtClean="0"/>
              <a:t>mydata</a:t>
            </a:r>
            <a:r>
              <a:rPr lang="en-CA" sz="500" dirty="0"/>
              <a:t>) &lt;-</a:t>
            </a:r>
          </a:p>
          <a:p>
            <a:pPr marL="0" indent="0">
              <a:buNone/>
            </a:pPr>
            <a:r>
              <a:rPr lang="en-CA" sz="500" dirty="0"/>
              <a:t>  c(</a:t>
            </a:r>
          </a:p>
          <a:p>
            <a:pPr marL="0" indent="0">
              <a:buNone/>
            </a:pPr>
            <a:r>
              <a:rPr lang="en-CA" sz="500" dirty="0"/>
              <a:t>    "EMAIL"</a:t>
            </a:r>
          </a:p>
          <a:p>
            <a:pPr marL="0" indent="0">
              <a:buNone/>
            </a:pPr>
            <a:r>
              <a:rPr lang="en-CA" sz="500" dirty="0"/>
              <a:t>    ,"FEEDBACK TAG"</a:t>
            </a:r>
          </a:p>
          <a:p>
            <a:pPr marL="0" indent="0">
              <a:buNone/>
            </a:pPr>
            <a:r>
              <a:rPr lang="en-CA" sz="500" dirty="0"/>
              <a:t>    ,"LCGO VERSION"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s__UID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lastestPuzzleID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nbOfDistinctPuzzlesPlayed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totalTimePlayed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nbSuccesses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nbFailures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nbBrokenVases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purchasedHints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purchasedSuits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BomberSuit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,"Area51Suit"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AntarcticaSuit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WetSuit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CatSuit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MidasSuit</a:t>
            </a:r>
            <a:r>
              <a:rPr lang="en-CA" sz="500" dirty="0"/>
              <a:t>"</a:t>
            </a:r>
          </a:p>
          <a:p>
            <a:pPr marL="0" indent="0">
              <a:buNone/>
            </a:pPr>
            <a:r>
              <a:rPr lang="en-CA" sz="500" dirty="0"/>
              <a:t>    ,"LANGUAGE"</a:t>
            </a:r>
          </a:p>
          <a:p>
            <a:pPr marL="0" indent="0">
              <a:buNone/>
            </a:pPr>
            <a:r>
              <a:rPr lang="en-CA" sz="500" dirty="0"/>
              <a:t>    ,"TOKEN"</a:t>
            </a:r>
          </a:p>
          <a:p>
            <a:pPr marL="0" indent="0">
              <a:buNone/>
            </a:pPr>
            <a:r>
              <a:rPr lang="en-CA" sz="500" dirty="0"/>
              <a:t>    ,"COMPLETE"</a:t>
            </a:r>
          </a:p>
          <a:p>
            <a:pPr marL="0" indent="0">
              <a:buNone/>
            </a:pPr>
            <a:r>
              <a:rPr lang="en-CA" sz="500" dirty="0"/>
              <a:t>    ,"TS"</a:t>
            </a:r>
          </a:p>
          <a:p>
            <a:pPr marL="0" indent="0">
              <a:buNone/>
            </a:pPr>
            <a:r>
              <a:rPr lang="en-CA" sz="500" dirty="0"/>
              <a:t>    ,"PROGRESS"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Hitman.GO.Influence</a:t>
            </a:r>
            <a:r>
              <a:rPr lang="en-CA" sz="500" dirty="0"/>
              <a:t>"                                                                 </a:t>
            </a:r>
            <a:r>
              <a:rPr lang="en-CA" sz="500" dirty="0" smtClean="0"/>
              <a:t>   </a:t>
            </a:r>
            <a:endParaRPr lang="en-CA" sz="500" dirty="0"/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Tomb.Raider.Influence</a:t>
            </a:r>
            <a:r>
              <a:rPr lang="en-CA" sz="500" dirty="0"/>
              <a:t>"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Graphics.Influence</a:t>
            </a:r>
            <a:r>
              <a:rPr lang="en-CA" sz="500" dirty="0"/>
              <a:t>"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Turn.based.puzzle.Influence</a:t>
            </a:r>
            <a:r>
              <a:rPr lang="en-CA" sz="500" dirty="0"/>
              <a:t>"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,"Satisfaction"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,"NPS"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,"HavePlayedLC.TR.B4"                       </a:t>
            </a:r>
          </a:p>
          <a:p>
            <a:pPr marL="0" indent="0">
              <a:buNone/>
            </a:pPr>
            <a:r>
              <a:rPr lang="en-CA" sz="500" dirty="0"/>
              <a:t>    ,"HavePlayed.TR.2013.PC.Console"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HavePlayed.TR.Mobile</a:t>
            </a:r>
            <a:r>
              <a:rPr lang="en-CA" sz="500" dirty="0"/>
              <a:t>"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HavePlayed.Hitman.GO</a:t>
            </a:r>
            <a:r>
              <a:rPr lang="en-CA" sz="500" dirty="0"/>
              <a:t>"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Watched.LC.Movie</a:t>
            </a:r>
            <a:r>
              <a:rPr lang="en-CA" sz="500" dirty="0"/>
              <a:t>"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WhereFirstHearOfLC</a:t>
            </a:r>
            <a:r>
              <a:rPr lang="en-CA" sz="500" dirty="0"/>
              <a:t>"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Combat.City.Builder</a:t>
            </a:r>
            <a:r>
              <a:rPr lang="en-CA" sz="500" dirty="0"/>
              <a:t>"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Brain.Puzzle</a:t>
            </a:r>
            <a:r>
              <a:rPr lang="en-CA" sz="500" dirty="0"/>
              <a:t>"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Physic.Puzzle</a:t>
            </a:r>
            <a:r>
              <a:rPr lang="en-CA" sz="500" dirty="0"/>
              <a:t>"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Card.Battle</a:t>
            </a:r>
            <a:r>
              <a:rPr lang="en-CA" sz="500" dirty="0"/>
              <a:t>"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ActionFighting</a:t>
            </a:r>
            <a:r>
              <a:rPr lang="en-CA" sz="500" dirty="0"/>
              <a:t>"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,"Shooter"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General.Strategy</a:t>
            </a:r>
            <a:r>
              <a:rPr lang="en-CA" sz="500" dirty="0"/>
              <a:t>"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Tower.Defense</a:t>
            </a:r>
            <a:r>
              <a:rPr lang="en-CA" sz="500" dirty="0"/>
              <a:t>"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Matching.Puzzle</a:t>
            </a:r>
            <a:r>
              <a:rPr lang="en-CA" sz="500" dirty="0"/>
              <a:t>"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SkillChance</a:t>
            </a:r>
            <a:r>
              <a:rPr lang="en-CA" sz="500" dirty="0"/>
              <a:t>"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Premium.gamesWeekPlaytime</a:t>
            </a:r>
            <a:r>
              <a:rPr lang="en-CA" sz="500" dirty="0"/>
              <a:t>"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,"F2P.gamesWeekPlaytime"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PC.or.ConsoleWeekPlaytime</a:t>
            </a:r>
            <a:r>
              <a:rPr lang="en-CA" sz="500" dirty="0"/>
              <a:t>"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Premium.games.WeekSpending</a:t>
            </a:r>
            <a:r>
              <a:rPr lang="en-CA" sz="500" dirty="0"/>
              <a:t>"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,"F2P.WeekSpending"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,"P1"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,"P2"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,"P3"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,"P4"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,"P5"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,"Gender"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,"Age"    </a:t>
            </a:r>
          </a:p>
          <a:p>
            <a:pPr marL="0" indent="0">
              <a:buNone/>
            </a:pPr>
            <a:r>
              <a:rPr lang="en-CA" sz="500" dirty="0"/>
              <a:t>    ,"Education"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HouseholdIncome</a:t>
            </a:r>
            <a:r>
              <a:rPr lang="en-CA" sz="500" dirty="0"/>
              <a:t>"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)</a:t>
            </a:r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500" dirty="0" smtClean="0"/>
              <a:t>############################################</a:t>
            </a:r>
          </a:p>
          <a:p>
            <a:pPr marL="0" indent="0">
              <a:buNone/>
            </a:pPr>
            <a:r>
              <a:rPr lang="en-US" sz="500" dirty="0" smtClean="0"/>
              <a:t># Cast  and Reduce</a:t>
            </a:r>
          </a:p>
          <a:p>
            <a:pPr marL="0" indent="0">
              <a:buNone/>
            </a:pPr>
            <a:r>
              <a:rPr lang="en-US" sz="500" dirty="0"/>
              <a:t>############################################</a:t>
            </a:r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r>
              <a:rPr lang="en-CA" sz="500" dirty="0"/>
              <a:t># remove undesirable dimensions from </a:t>
            </a:r>
            <a:r>
              <a:rPr lang="en-CA" sz="500" dirty="0" err="1"/>
              <a:t>mydata</a:t>
            </a:r>
            <a:r>
              <a:rPr lang="en-CA" sz="500" dirty="0"/>
              <a:t> and cast dimensions as numerical or categorical (factor)</a:t>
            </a:r>
          </a:p>
          <a:p>
            <a:pPr marL="0" indent="0">
              <a:buNone/>
            </a:pPr>
            <a:r>
              <a:rPr lang="en-CA" sz="500" dirty="0" err="1"/>
              <a:t>mydata.sub</a:t>
            </a:r>
            <a:r>
              <a:rPr lang="en-CA" sz="500" dirty="0"/>
              <a:t> &lt;- </a:t>
            </a:r>
            <a:r>
              <a:rPr lang="en-CA" sz="500" dirty="0" err="1"/>
              <a:t>data.frame</a:t>
            </a:r>
            <a:r>
              <a:rPr lang="en-CA" sz="500" dirty="0"/>
              <a:t>(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mydata$lastestPuzzleID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mydata$nbOfDistinctPuzzlesPlayed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mydata$totalTimePlayed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mydata$nbSuccesses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mydata$nbFailures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mydata$nbBrokenVases</a:t>
            </a:r>
            <a:r>
              <a:rPr lang="en-CA" sz="500" dirty="0" smtClean="0"/>
              <a:t>),</a:t>
            </a:r>
            <a:endParaRPr lang="en-CA" sz="500" dirty="0"/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mydata$Hitman.GO.Influence</a:t>
            </a:r>
            <a:r>
              <a:rPr lang="en-CA" sz="500" dirty="0"/>
              <a:t>) / 0.4,  </a:t>
            </a:r>
            <a:r>
              <a:rPr lang="en-CA" sz="500" dirty="0" smtClean="0"/>
              <a:t> </a:t>
            </a:r>
            <a:r>
              <a:rPr lang="en-CA" sz="500" dirty="0"/>
              <a:t># </a:t>
            </a:r>
            <a:r>
              <a:rPr lang="en-CA" sz="500" dirty="0" smtClean="0"/>
              <a:t>scaling/10</a:t>
            </a:r>
            <a:endParaRPr lang="en-CA" sz="500" dirty="0"/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mydata$Tomb.Raider.Influence</a:t>
            </a:r>
            <a:r>
              <a:rPr lang="en-CA" sz="500" dirty="0"/>
              <a:t>) / 0.4,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mydata$Graphics.Influence</a:t>
            </a:r>
            <a:r>
              <a:rPr lang="en-CA" sz="500" dirty="0"/>
              <a:t>) / 0.4,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mydata$Turn.based.puzzle.Influence</a:t>
            </a:r>
            <a:r>
              <a:rPr lang="en-CA" sz="500" dirty="0"/>
              <a:t>) / 0.4,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mydata$Satisfaction</a:t>
            </a:r>
            <a:r>
              <a:rPr lang="en-CA" sz="500" dirty="0"/>
              <a:t>) / 0.6,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mydata$NPS</a:t>
            </a:r>
            <a:r>
              <a:rPr lang="en-CA" sz="500" dirty="0"/>
              <a:t>),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mydata$Combat.City.Builder</a:t>
            </a:r>
            <a:r>
              <a:rPr lang="en-CA" sz="500" dirty="0"/>
              <a:t>) / 0.4,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mydata$Brain.Puzzle</a:t>
            </a:r>
            <a:r>
              <a:rPr lang="en-CA" sz="500" dirty="0"/>
              <a:t>) / 0.4,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mydata$Physic.Puzzle</a:t>
            </a:r>
            <a:r>
              <a:rPr lang="en-CA" sz="500" dirty="0"/>
              <a:t>)/ 0.4,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mydata$Card.Battle</a:t>
            </a:r>
            <a:r>
              <a:rPr lang="en-CA" sz="500" dirty="0"/>
              <a:t>) / 0.4,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mydata$ActionFighting</a:t>
            </a:r>
            <a:r>
              <a:rPr lang="en-CA" sz="500" dirty="0"/>
              <a:t>) / 0.4,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mydata$Shooter</a:t>
            </a:r>
            <a:r>
              <a:rPr lang="en-CA" sz="500" dirty="0"/>
              <a:t>) / 0.4,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mydata$General.Strategy</a:t>
            </a:r>
            <a:r>
              <a:rPr lang="en-CA" sz="500" dirty="0"/>
              <a:t>) / 0.4,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mydata$Tower.Defense</a:t>
            </a:r>
            <a:r>
              <a:rPr lang="en-CA" sz="500" dirty="0"/>
              <a:t>) / 0.4,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mydata$Matching.Puzzle</a:t>
            </a:r>
            <a:r>
              <a:rPr lang="en-CA" sz="500" dirty="0"/>
              <a:t>) / 0.4,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as.numeric</a:t>
            </a:r>
            <a:r>
              <a:rPr lang="en-CA" sz="500" dirty="0"/>
              <a:t>(</a:t>
            </a:r>
            <a:r>
              <a:rPr lang="en-CA" sz="500" dirty="0" err="1"/>
              <a:t>mydata$SkillChance</a:t>
            </a:r>
            <a:r>
              <a:rPr lang="en-CA" sz="500" dirty="0"/>
              <a:t>) / 0.4,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mydata$purchasedHints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mydata$purchasedSuits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mydata$BomberSuit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(mydata$Area51Suit),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mydata$AntarcticaSuit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mydata$WetSuit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mydata$CatSuit</a:t>
            </a:r>
            <a:r>
              <a:rPr lang="en-CA" sz="500" dirty="0"/>
              <a:t>),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mydata$MidasSuit</a:t>
            </a:r>
            <a:r>
              <a:rPr lang="en-CA" sz="500" dirty="0" smtClean="0"/>
              <a:t>),                                             </a:t>
            </a:r>
            <a:r>
              <a:rPr lang="en-CA" sz="500" dirty="0" err="1" smtClean="0"/>
              <a:t>as.factor</a:t>
            </a:r>
            <a:r>
              <a:rPr lang="en-CA" sz="500" dirty="0" smtClean="0"/>
              <a:t>(mydata$HavePlayedLC.TR.B4</a:t>
            </a:r>
            <a:r>
              <a:rPr lang="en-CA" sz="500" dirty="0"/>
              <a:t>),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(mydata$HavePlayed.TR.2013.PC.Console),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mydata$HavePlayed.TR.Mobile</a:t>
            </a:r>
            <a:r>
              <a:rPr lang="en-CA" sz="500" dirty="0"/>
              <a:t>),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mydata$HavePlayed.Hitman.GO</a:t>
            </a:r>
            <a:r>
              <a:rPr lang="en-CA" sz="500" dirty="0"/>
              <a:t>),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mydata$Watched.LC.Movie</a:t>
            </a:r>
            <a:r>
              <a:rPr lang="en-CA" sz="500" dirty="0"/>
              <a:t>),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mydata$WhereFirstHearOfLC</a:t>
            </a:r>
            <a:r>
              <a:rPr lang="en-CA" sz="500" dirty="0"/>
              <a:t>),                                                                            </a:t>
            </a:r>
            <a:r>
              <a:rPr lang="en-CA" sz="500" dirty="0" smtClean="0"/>
              <a:t>                                         </a:t>
            </a:r>
            <a:r>
              <a:rPr lang="en-CA" sz="500" dirty="0" err="1" smtClean="0"/>
              <a:t>as.factor</a:t>
            </a:r>
            <a:r>
              <a:rPr lang="en-CA" sz="500" dirty="0" smtClean="0"/>
              <a:t>(</a:t>
            </a:r>
            <a:r>
              <a:rPr lang="en-CA" sz="500" dirty="0" err="1" smtClean="0"/>
              <a:t>mydata$Premium.gamesWeekPlaytime</a:t>
            </a:r>
            <a:r>
              <a:rPr lang="en-CA" sz="500" dirty="0"/>
              <a:t>),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(mydata$F2P.gamesWeekPlaytime),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mydata$PC.or.ConsoleWeekPlaytime</a:t>
            </a:r>
            <a:r>
              <a:rPr lang="en-CA" sz="500" dirty="0"/>
              <a:t>),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mydata$Premium.games.WeekSpending</a:t>
            </a:r>
            <a:r>
              <a:rPr lang="en-CA" sz="500" dirty="0"/>
              <a:t>),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(mydata$F2P.WeekSpending),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(mydata$P1),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(mydata$P2),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(mydata$P3),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(mydata$P4),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(mydata$P5),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mydata$Gender</a:t>
            </a:r>
            <a:r>
              <a:rPr lang="en-CA" sz="500" dirty="0"/>
              <a:t>),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mydata$Age</a:t>
            </a:r>
            <a:r>
              <a:rPr lang="en-CA" sz="500" dirty="0"/>
              <a:t>),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mydata$Education</a:t>
            </a:r>
            <a:r>
              <a:rPr lang="en-CA" sz="500" dirty="0"/>
              <a:t>),                       </a:t>
            </a:r>
          </a:p>
          <a:p>
            <a:pPr marL="0" indent="0">
              <a:buNone/>
            </a:pPr>
            <a:r>
              <a:rPr lang="en-CA" sz="500" dirty="0" err="1"/>
              <a:t>as.factor</a:t>
            </a:r>
            <a:r>
              <a:rPr lang="en-CA" sz="500" dirty="0"/>
              <a:t>(</a:t>
            </a:r>
            <a:r>
              <a:rPr lang="en-CA" sz="500" dirty="0" err="1"/>
              <a:t>mydata$HouseholdIncome</a:t>
            </a:r>
            <a:r>
              <a:rPr lang="en-CA" sz="500" dirty="0"/>
              <a:t>) </a:t>
            </a:r>
          </a:p>
          <a:p>
            <a:pPr marL="0" indent="0">
              <a:buNone/>
            </a:pPr>
            <a:r>
              <a:rPr lang="en-CA" sz="500" dirty="0"/>
              <a:t>)</a:t>
            </a:r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500" dirty="0" smtClean="0"/>
              <a:t>############################################</a:t>
            </a:r>
          </a:p>
          <a:p>
            <a:pPr marL="0" indent="0">
              <a:buNone/>
            </a:pPr>
            <a:r>
              <a:rPr lang="en-US" sz="500" dirty="0" smtClean="0"/>
              <a:t># Rename </a:t>
            </a:r>
            <a:endParaRPr lang="en-CA" sz="500" dirty="0" smtClean="0"/>
          </a:p>
          <a:p>
            <a:pPr marL="0" indent="0">
              <a:buNone/>
            </a:pPr>
            <a:r>
              <a:rPr lang="en-US" sz="500" dirty="0"/>
              <a:t>############################################</a:t>
            </a:r>
          </a:p>
          <a:p>
            <a:pPr marL="0" indent="0">
              <a:buNone/>
            </a:pPr>
            <a:r>
              <a:rPr lang="en-CA" sz="500" dirty="0" smtClean="0"/>
              <a:t>names(</a:t>
            </a:r>
            <a:r>
              <a:rPr lang="en-CA" sz="500" dirty="0" err="1" smtClean="0"/>
              <a:t>mydata.sub</a:t>
            </a:r>
            <a:r>
              <a:rPr lang="en-CA" sz="500" dirty="0"/>
              <a:t>) &lt;-</a:t>
            </a:r>
          </a:p>
          <a:p>
            <a:pPr marL="0" indent="0">
              <a:buNone/>
            </a:pPr>
            <a:r>
              <a:rPr lang="en-CA" sz="500" dirty="0"/>
              <a:t>  c(</a:t>
            </a:r>
          </a:p>
          <a:p>
            <a:pPr marL="0" indent="0">
              <a:buNone/>
            </a:pPr>
            <a:r>
              <a:rPr lang="en-CA" sz="500" dirty="0"/>
              <a:t>    ##### quantitative ##### 123</a:t>
            </a:r>
          </a:p>
          <a:p>
            <a:pPr marL="0" indent="0">
              <a:buNone/>
            </a:pPr>
            <a:r>
              <a:rPr lang="en-CA" sz="500" dirty="0"/>
              <a:t>    "</a:t>
            </a:r>
            <a:r>
              <a:rPr lang="en-CA" sz="500" dirty="0" err="1"/>
              <a:t>lastestPuzzleID</a:t>
            </a:r>
            <a:r>
              <a:rPr lang="en-CA" sz="500" dirty="0"/>
              <a:t>"                 </a:t>
            </a:r>
            <a:r>
              <a:rPr lang="en-CA" sz="500" dirty="0" smtClean="0"/>
              <a:t>	# </a:t>
            </a:r>
            <a:r>
              <a:rPr lang="en-CA" sz="500" dirty="0"/>
              <a:t>1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nbOfDistinctPuzzlesPlayed</a:t>
            </a:r>
            <a:r>
              <a:rPr lang="en-CA" sz="500" dirty="0"/>
              <a:t>"      </a:t>
            </a:r>
            <a:r>
              <a:rPr lang="en-CA" sz="500" dirty="0" smtClean="0"/>
              <a:t>	# </a:t>
            </a:r>
            <a:r>
              <a:rPr lang="en-CA" sz="500" dirty="0"/>
              <a:t>2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totalTimePlayed</a:t>
            </a:r>
            <a:r>
              <a:rPr lang="en-CA" sz="500" dirty="0"/>
              <a:t>"                </a:t>
            </a:r>
            <a:r>
              <a:rPr lang="en-CA" sz="500" dirty="0" smtClean="0"/>
              <a:t>	# </a:t>
            </a:r>
            <a:r>
              <a:rPr lang="en-CA" sz="500" dirty="0"/>
              <a:t>3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nbSuccesses</a:t>
            </a:r>
            <a:r>
              <a:rPr lang="en-CA" sz="500" dirty="0"/>
              <a:t>"                    </a:t>
            </a:r>
            <a:r>
              <a:rPr lang="en-CA" sz="500" dirty="0" smtClean="0"/>
              <a:t>	# </a:t>
            </a:r>
            <a:r>
              <a:rPr lang="en-CA" sz="500" dirty="0"/>
              <a:t>4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nbFailures</a:t>
            </a:r>
            <a:r>
              <a:rPr lang="en-CA" sz="500" dirty="0"/>
              <a:t>"                     </a:t>
            </a:r>
            <a:r>
              <a:rPr lang="en-CA" sz="500" dirty="0" smtClean="0"/>
              <a:t>	# </a:t>
            </a:r>
            <a:r>
              <a:rPr lang="en-CA" sz="500" dirty="0"/>
              <a:t>5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nbBrokenVases</a:t>
            </a:r>
            <a:r>
              <a:rPr lang="en-CA" sz="500" dirty="0"/>
              <a:t>"                  </a:t>
            </a:r>
            <a:r>
              <a:rPr lang="en-CA" sz="500" dirty="0" smtClean="0"/>
              <a:t>	# 6</a:t>
            </a:r>
            <a:endParaRPr lang="en-CA" sz="500" dirty="0"/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Hitman.GO.Influence</a:t>
            </a:r>
            <a:r>
              <a:rPr lang="en-CA" sz="500" dirty="0"/>
              <a:t>"            </a:t>
            </a:r>
            <a:r>
              <a:rPr lang="en-CA" sz="500" dirty="0" smtClean="0"/>
              <a:t>	# </a:t>
            </a:r>
            <a:r>
              <a:rPr lang="en-CA" sz="500" dirty="0"/>
              <a:t>7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Tomb.Raider.Influence</a:t>
            </a:r>
            <a:r>
              <a:rPr lang="en-CA" sz="500" dirty="0"/>
              <a:t>"          </a:t>
            </a:r>
            <a:r>
              <a:rPr lang="en-CA" sz="500" dirty="0" smtClean="0"/>
              <a:t>	# </a:t>
            </a:r>
            <a:r>
              <a:rPr lang="en-CA" sz="500" dirty="0"/>
              <a:t>8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Graphics.Influence</a:t>
            </a:r>
            <a:r>
              <a:rPr lang="en-CA" sz="500" dirty="0"/>
              <a:t>"             </a:t>
            </a:r>
            <a:r>
              <a:rPr lang="en-CA" sz="500" dirty="0" smtClean="0"/>
              <a:t>	# </a:t>
            </a:r>
            <a:r>
              <a:rPr lang="en-CA" sz="500" dirty="0"/>
              <a:t>9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Turn.based.puzzle.Influence</a:t>
            </a:r>
            <a:r>
              <a:rPr lang="en-CA" sz="500" dirty="0"/>
              <a:t>"    #10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,"Satisfaction"                   </a:t>
            </a:r>
            <a:r>
              <a:rPr lang="en-CA" sz="500" dirty="0" smtClean="0"/>
              <a:t>	#</a:t>
            </a:r>
            <a:r>
              <a:rPr lang="en-CA" sz="500" dirty="0"/>
              <a:t>11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,"NPS"                            </a:t>
            </a:r>
            <a:r>
              <a:rPr lang="en-CA" sz="500" dirty="0" smtClean="0"/>
              <a:t>	#12</a:t>
            </a:r>
            <a:endParaRPr lang="en-CA" sz="500" dirty="0"/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Combat.City.Builder</a:t>
            </a:r>
            <a:r>
              <a:rPr lang="en-CA" sz="500" dirty="0"/>
              <a:t>"            </a:t>
            </a:r>
            <a:r>
              <a:rPr lang="en-CA" sz="500" dirty="0" smtClean="0"/>
              <a:t>	#</a:t>
            </a:r>
            <a:r>
              <a:rPr lang="en-CA" sz="500" dirty="0"/>
              <a:t>13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Brain.Puzzle</a:t>
            </a:r>
            <a:r>
              <a:rPr lang="en-CA" sz="500" dirty="0"/>
              <a:t>"                   </a:t>
            </a:r>
            <a:r>
              <a:rPr lang="en-CA" sz="500" dirty="0" smtClean="0"/>
              <a:t>	#</a:t>
            </a:r>
            <a:r>
              <a:rPr lang="en-CA" sz="500" dirty="0"/>
              <a:t>14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Physic.Puzzle</a:t>
            </a:r>
            <a:r>
              <a:rPr lang="en-CA" sz="500" dirty="0"/>
              <a:t>"                  </a:t>
            </a:r>
            <a:r>
              <a:rPr lang="en-CA" sz="500" dirty="0" smtClean="0"/>
              <a:t>	#</a:t>
            </a:r>
            <a:r>
              <a:rPr lang="en-CA" sz="500" dirty="0"/>
              <a:t>15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Card.Battle</a:t>
            </a:r>
            <a:r>
              <a:rPr lang="en-CA" sz="500" dirty="0"/>
              <a:t>"                    </a:t>
            </a:r>
            <a:r>
              <a:rPr lang="en-CA" sz="500" dirty="0" smtClean="0"/>
              <a:t>	#</a:t>
            </a:r>
            <a:r>
              <a:rPr lang="en-CA" sz="500" dirty="0"/>
              <a:t>16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ActionFighting</a:t>
            </a:r>
            <a:r>
              <a:rPr lang="en-CA" sz="500" dirty="0"/>
              <a:t>"                 </a:t>
            </a:r>
            <a:r>
              <a:rPr lang="en-CA" sz="500" dirty="0" smtClean="0"/>
              <a:t>	#</a:t>
            </a:r>
            <a:r>
              <a:rPr lang="en-CA" sz="500" dirty="0"/>
              <a:t>17                      </a:t>
            </a:r>
          </a:p>
          <a:p>
            <a:pPr marL="0" indent="0">
              <a:buNone/>
            </a:pPr>
            <a:r>
              <a:rPr lang="en-CA" sz="500" dirty="0"/>
              <a:t>    ,"Shooter"                        </a:t>
            </a:r>
            <a:r>
              <a:rPr lang="en-CA" sz="500" dirty="0" smtClean="0"/>
              <a:t>	#</a:t>
            </a:r>
            <a:r>
              <a:rPr lang="en-CA" sz="500" dirty="0"/>
              <a:t>18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General.Strategy</a:t>
            </a:r>
            <a:r>
              <a:rPr lang="en-CA" sz="500" dirty="0"/>
              <a:t>"               </a:t>
            </a:r>
            <a:r>
              <a:rPr lang="en-CA" sz="500" dirty="0" smtClean="0"/>
              <a:t>	#</a:t>
            </a:r>
            <a:r>
              <a:rPr lang="en-CA" sz="500" dirty="0"/>
              <a:t>19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Tower.Defense</a:t>
            </a:r>
            <a:r>
              <a:rPr lang="en-CA" sz="500" dirty="0"/>
              <a:t>"                  </a:t>
            </a:r>
            <a:r>
              <a:rPr lang="en-CA" sz="500" dirty="0" smtClean="0"/>
              <a:t>	#</a:t>
            </a:r>
            <a:r>
              <a:rPr lang="en-CA" sz="500" dirty="0"/>
              <a:t>20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Matching.Puzzle</a:t>
            </a:r>
            <a:r>
              <a:rPr lang="en-CA" sz="500" dirty="0"/>
              <a:t>"                </a:t>
            </a:r>
            <a:r>
              <a:rPr lang="en-CA" sz="500" dirty="0" smtClean="0"/>
              <a:t>	#</a:t>
            </a:r>
            <a:r>
              <a:rPr lang="en-CA" sz="500" dirty="0"/>
              <a:t>21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SkillChance</a:t>
            </a:r>
            <a:r>
              <a:rPr lang="en-CA" sz="500" dirty="0"/>
              <a:t>"                    </a:t>
            </a:r>
            <a:r>
              <a:rPr lang="en-CA" sz="500" dirty="0" smtClean="0"/>
              <a:t>	#</a:t>
            </a:r>
            <a:r>
              <a:rPr lang="en-CA" sz="500" dirty="0"/>
              <a:t>22</a:t>
            </a:r>
          </a:p>
          <a:p>
            <a:pPr marL="0" indent="0">
              <a:buNone/>
            </a:pPr>
            <a:r>
              <a:rPr lang="en-CA" sz="500" dirty="0"/>
              <a:t>    </a:t>
            </a:r>
          </a:p>
          <a:p>
            <a:pPr marL="0" indent="0">
              <a:buNone/>
            </a:pPr>
            <a:r>
              <a:rPr lang="en-CA" sz="500" dirty="0"/>
              <a:t>    ##### Qualitative #### ABC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purchasedHints</a:t>
            </a:r>
            <a:r>
              <a:rPr lang="en-CA" sz="500" dirty="0"/>
              <a:t>"                 </a:t>
            </a:r>
            <a:r>
              <a:rPr lang="en-CA" sz="500" dirty="0" smtClean="0"/>
              <a:t>	#</a:t>
            </a:r>
            <a:r>
              <a:rPr lang="en-CA" sz="500" dirty="0"/>
              <a:t>23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purchasedSuits</a:t>
            </a:r>
            <a:r>
              <a:rPr lang="en-CA" sz="500" dirty="0"/>
              <a:t>"                 </a:t>
            </a:r>
            <a:r>
              <a:rPr lang="en-CA" sz="500" dirty="0" smtClean="0"/>
              <a:t>	#</a:t>
            </a:r>
            <a:r>
              <a:rPr lang="en-CA" sz="500" dirty="0"/>
              <a:t>24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BomberSuit</a:t>
            </a:r>
            <a:r>
              <a:rPr lang="en-CA" sz="500" dirty="0"/>
              <a:t>"                     </a:t>
            </a:r>
            <a:r>
              <a:rPr lang="en-CA" sz="500" dirty="0" smtClean="0"/>
              <a:t>	#</a:t>
            </a:r>
            <a:r>
              <a:rPr lang="en-CA" sz="500" dirty="0"/>
              <a:t>25</a:t>
            </a:r>
          </a:p>
          <a:p>
            <a:pPr marL="0" indent="0">
              <a:buNone/>
            </a:pPr>
            <a:r>
              <a:rPr lang="en-CA" sz="500" dirty="0"/>
              <a:t>    ,"Area51Suit"                     </a:t>
            </a:r>
            <a:r>
              <a:rPr lang="en-CA" sz="500" dirty="0" smtClean="0"/>
              <a:t>	#</a:t>
            </a:r>
            <a:r>
              <a:rPr lang="en-CA" sz="500" dirty="0"/>
              <a:t>26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AntarcticaSuit</a:t>
            </a:r>
            <a:r>
              <a:rPr lang="en-CA" sz="500" dirty="0"/>
              <a:t>"                 </a:t>
            </a:r>
            <a:r>
              <a:rPr lang="en-CA" sz="500" dirty="0" smtClean="0"/>
              <a:t>	#</a:t>
            </a:r>
            <a:r>
              <a:rPr lang="en-CA" sz="500" dirty="0"/>
              <a:t>27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WetSuit</a:t>
            </a:r>
            <a:r>
              <a:rPr lang="en-CA" sz="500" dirty="0"/>
              <a:t>"                        </a:t>
            </a:r>
            <a:r>
              <a:rPr lang="en-CA" sz="500" dirty="0" smtClean="0"/>
              <a:t>	#</a:t>
            </a:r>
            <a:r>
              <a:rPr lang="en-CA" sz="500" dirty="0"/>
              <a:t>28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CatSuit</a:t>
            </a:r>
            <a:r>
              <a:rPr lang="en-CA" sz="500" dirty="0"/>
              <a:t>"                        </a:t>
            </a:r>
            <a:r>
              <a:rPr lang="en-CA" sz="500" dirty="0" smtClean="0"/>
              <a:t>	#</a:t>
            </a:r>
            <a:r>
              <a:rPr lang="en-CA" sz="500" dirty="0"/>
              <a:t>29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MidasSuit</a:t>
            </a:r>
            <a:r>
              <a:rPr lang="en-CA" sz="500" dirty="0"/>
              <a:t>"                      </a:t>
            </a:r>
            <a:r>
              <a:rPr lang="en-CA" sz="500" dirty="0" smtClean="0"/>
              <a:t>	#30                      </a:t>
            </a:r>
            <a:endParaRPr lang="en-CA" sz="500" dirty="0"/>
          </a:p>
          <a:p>
            <a:pPr marL="0" indent="0">
              <a:buNone/>
            </a:pPr>
            <a:r>
              <a:rPr lang="en-CA" sz="500" dirty="0"/>
              <a:t>    ,"HavePlayedLC.TR.B4"             </a:t>
            </a:r>
            <a:r>
              <a:rPr lang="en-CA" sz="500" dirty="0" smtClean="0"/>
              <a:t>	#</a:t>
            </a:r>
            <a:r>
              <a:rPr lang="en-CA" sz="500" dirty="0"/>
              <a:t>31          </a:t>
            </a:r>
          </a:p>
          <a:p>
            <a:pPr marL="0" indent="0">
              <a:buNone/>
            </a:pPr>
            <a:r>
              <a:rPr lang="en-CA" sz="500" dirty="0"/>
              <a:t>    ,"HavePlayed.TR.2013.PC.Console"  #32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HavePlayed.TR.Mobile</a:t>
            </a:r>
            <a:r>
              <a:rPr lang="en-CA" sz="500" dirty="0"/>
              <a:t>"           </a:t>
            </a:r>
            <a:r>
              <a:rPr lang="en-CA" sz="500" dirty="0" smtClean="0"/>
              <a:t>	#</a:t>
            </a:r>
            <a:r>
              <a:rPr lang="en-CA" sz="500" dirty="0"/>
              <a:t>33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HavePlayed.Hitman.GO</a:t>
            </a:r>
            <a:r>
              <a:rPr lang="en-CA" sz="500" dirty="0"/>
              <a:t>"           </a:t>
            </a:r>
            <a:r>
              <a:rPr lang="en-CA" sz="500" dirty="0" smtClean="0"/>
              <a:t>	#</a:t>
            </a:r>
            <a:r>
              <a:rPr lang="en-CA" sz="500" dirty="0"/>
              <a:t>34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Watched.LC.Movie</a:t>
            </a:r>
            <a:r>
              <a:rPr lang="en-CA" sz="500" dirty="0"/>
              <a:t>"               </a:t>
            </a:r>
            <a:r>
              <a:rPr lang="en-CA" sz="500" dirty="0" smtClean="0"/>
              <a:t>	#</a:t>
            </a:r>
            <a:r>
              <a:rPr lang="en-CA" sz="500" dirty="0"/>
              <a:t>35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WhereFirstHearOfLC</a:t>
            </a:r>
            <a:r>
              <a:rPr lang="en-CA" sz="500" dirty="0"/>
              <a:t>"             </a:t>
            </a:r>
            <a:r>
              <a:rPr lang="en-CA" sz="500" dirty="0" smtClean="0"/>
              <a:t>	#</a:t>
            </a:r>
            <a:r>
              <a:rPr lang="en-CA" sz="500" dirty="0"/>
              <a:t>36                                                               </a:t>
            </a:r>
            <a:r>
              <a:rPr lang="en-CA" sz="500" dirty="0" smtClean="0"/>
              <a:t>                                   </a:t>
            </a:r>
            <a:endParaRPr lang="en-CA" sz="500" dirty="0"/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Premium.gamesWeekPlaytime</a:t>
            </a:r>
            <a:r>
              <a:rPr lang="en-CA" sz="500" dirty="0"/>
              <a:t>"      #37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,"F2P.gamesWeekPlaytime"          </a:t>
            </a:r>
            <a:r>
              <a:rPr lang="en-CA" sz="500" dirty="0" smtClean="0"/>
              <a:t>#</a:t>
            </a:r>
            <a:r>
              <a:rPr lang="en-CA" sz="500" dirty="0"/>
              <a:t>38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PC.or.ConsoleWeekPlaytime</a:t>
            </a:r>
            <a:r>
              <a:rPr lang="en-CA" sz="500" dirty="0"/>
              <a:t>"      #39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Premium.games.WeekSpending</a:t>
            </a:r>
            <a:r>
              <a:rPr lang="en-CA" sz="500" dirty="0"/>
              <a:t>"     #40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,"F2P.WeekSpending"              </a:t>
            </a:r>
            <a:r>
              <a:rPr lang="en-CA" sz="500" dirty="0" smtClean="0"/>
              <a:t>	 </a:t>
            </a:r>
            <a:r>
              <a:rPr lang="en-CA" sz="500" dirty="0"/>
              <a:t>#41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,"P1"                             </a:t>
            </a:r>
            <a:r>
              <a:rPr lang="en-CA" sz="500" dirty="0" smtClean="0"/>
              <a:t>	#</a:t>
            </a:r>
            <a:r>
              <a:rPr lang="en-CA" sz="500" dirty="0"/>
              <a:t>42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,"P2"                             </a:t>
            </a:r>
            <a:r>
              <a:rPr lang="en-CA" sz="500" dirty="0" smtClean="0"/>
              <a:t>	#</a:t>
            </a:r>
            <a:r>
              <a:rPr lang="en-CA" sz="500" dirty="0"/>
              <a:t>43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,"P3"                             </a:t>
            </a:r>
            <a:r>
              <a:rPr lang="en-CA" sz="500" dirty="0" smtClean="0"/>
              <a:t>	#</a:t>
            </a:r>
            <a:r>
              <a:rPr lang="en-CA" sz="500" dirty="0"/>
              <a:t>44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,"P4"                             </a:t>
            </a:r>
            <a:r>
              <a:rPr lang="en-CA" sz="500" dirty="0" smtClean="0"/>
              <a:t>	#</a:t>
            </a:r>
            <a:r>
              <a:rPr lang="en-CA" sz="500" dirty="0"/>
              <a:t>45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,"P5"                             </a:t>
            </a:r>
            <a:r>
              <a:rPr lang="en-CA" sz="500" dirty="0" smtClean="0"/>
              <a:t>	#</a:t>
            </a:r>
            <a:r>
              <a:rPr lang="en-CA" sz="500" dirty="0"/>
              <a:t>46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,"Gender"                         </a:t>
            </a:r>
            <a:r>
              <a:rPr lang="en-CA" sz="500" dirty="0" smtClean="0"/>
              <a:t>	#</a:t>
            </a:r>
            <a:r>
              <a:rPr lang="en-CA" sz="500" dirty="0"/>
              <a:t>47                                                                            </a:t>
            </a:r>
          </a:p>
          <a:p>
            <a:pPr marL="0" indent="0">
              <a:buNone/>
            </a:pPr>
            <a:r>
              <a:rPr lang="en-CA" sz="500" dirty="0"/>
              <a:t>    ,"Age"                           </a:t>
            </a:r>
            <a:r>
              <a:rPr lang="en-CA" sz="500" dirty="0" smtClean="0"/>
              <a:t>	 </a:t>
            </a:r>
            <a:r>
              <a:rPr lang="en-CA" sz="500" dirty="0"/>
              <a:t>#48</a:t>
            </a:r>
          </a:p>
          <a:p>
            <a:pPr marL="0" indent="0">
              <a:buNone/>
            </a:pPr>
            <a:r>
              <a:rPr lang="en-CA" sz="500" dirty="0"/>
              <a:t>    ,"Education"                      </a:t>
            </a:r>
            <a:r>
              <a:rPr lang="en-CA" sz="500" dirty="0" smtClean="0"/>
              <a:t>	#</a:t>
            </a:r>
            <a:r>
              <a:rPr lang="en-CA" sz="500" dirty="0"/>
              <a:t>49 </a:t>
            </a:r>
          </a:p>
          <a:p>
            <a:pPr marL="0" indent="0">
              <a:buNone/>
            </a:pPr>
            <a:r>
              <a:rPr lang="en-CA" sz="500" dirty="0"/>
              <a:t>    ,"</a:t>
            </a:r>
            <a:r>
              <a:rPr lang="en-CA" sz="500" dirty="0" err="1"/>
              <a:t>HouseholdIncome</a:t>
            </a:r>
            <a:r>
              <a:rPr lang="en-CA" sz="500" dirty="0"/>
              <a:t>"                </a:t>
            </a:r>
            <a:r>
              <a:rPr lang="en-CA" sz="500" dirty="0" smtClean="0"/>
              <a:t>	#</a:t>
            </a:r>
            <a:r>
              <a:rPr lang="en-CA" sz="500" dirty="0"/>
              <a:t>50                          </a:t>
            </a:r>
          </a:p>
          <a:p>
            <a:pPr marL="0" indent="0">
              <a:buNone/>
            </a:pPr>
            <a:r>
              <a:rPr lang="en-CA" sz="500" dirty="0"/>
              <a:t>  )</a:t>
            </a:r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endParaRPr lang="en-CA" sz="600" dirty="0"/>
          </a:p>
        </p:txBody>
      </p:sp>
    </p:spTree>
    <p:extLst>
      <p:ext uri="{BB962C8B-B14F-4D97-AF65-F5344CB8AC3E}">
        <p14:creationId xmlns:p14="http://schemas.microsoft.com/office/powerpoint/2010/main" val="7372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7" y="2021305"/>
            <a:ext cx="8426290" cy="34254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the Data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78897" y="2021305"/>
            <a:ext cx="556599" cy="513173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716535" y="17490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BI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264" y="1751757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Survey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42085" y="1888139"/>
            <a:ext cx="57606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40470" y="1888139"/>
            <a:ext cx="60682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10050" y="1606550"/>
            <a:ext cx="0" cy="9441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0930" y="5696460"/>
            <a:ext cx="6074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 err="1" smtClean="0"/>
              <a:t>LatestPuzzleID</a:t>
            </a:r>
            <a:r>
              <a:rPr lang="en-US" sz="1000" i="1" dirty="0" smtClean="0"/>
              <a:t> is categorical but transformed into values because number increases with player’s progression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 err="1" smtClean="0"/>
              <a:t>TotalTimePlayed</a:t>
            </a:r>
            <a:r>
              <a:rPr lang="en-US" sz="1000" i="1" dirty="0" smtClean="0"/>
              <a:t> in hours</a:t>
            </a:r>
          </a:p>
          <a:p>
            <a:endParaRPr lang="en-CA" sz="1000" i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014085" y="2550745"/>
            <a:ext cx="0" cy="5537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50994" y="243280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BI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75497" y="244090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Survey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431664" y="2564016"/>
            <a:ext cx="57606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08209" y="2555916"/>
            <a:ext cx="60682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05206" y="301120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BI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8935" y="3013872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Survey Data</a:t>
            </a:r>
            <a:endParaRPr lang="en-CA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0756" y="3157628"/>
            <a:ext cx="57606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829141" y="3157628"/>
            <a:ext cx="606820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97378" y="3180385"/>
            <a:ext cx="0" cy="1889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3131" y="1580972"/>
            <a:ext cx="158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summary(</a:t>
            </a:r>
            <a:r>
              <a:rPr lang="en-CA" sz="1200" dirty="0" err="1">
                <a:solidFill>
                  <a:srgbClr val="FF0000"/>
                </a:solidFill>
              </a:rPr>
              <a:t>mydata.sub</a:t>
            </a:r>
            <a:r>
              <a:rPr lang="en-CA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430" y="3425914"/>
            <a:ext cx="9041130" cy="204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FactoMineR</a:t>
            </a:r>
            <a:r>
              <a:rPr lang="en-US" sz="2400" dirty="0" smtClean="0"/>
              <a:t> offers a rich library</a:t>
            </a:r>
          </a:p>
          <a:p>
            <a:pPr marL="0" indent="0">
              <a:buNone/>
            </a:pPr>
            <a:r>
              <a:rPr lang="en-US" sz="2400" dirty="0" smtClean="0"/>
              <a:t>We will only examine PCA and HCPC and a little of FAMD.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CA" sz="2400" dirty="0" smtClean="0"/>
              <a:t>PCA </a:t>
            </a:r>
            <a:r>
              <a:rPr lang="en-CA" sz="2400" dirty="0"/>
              <a:t>(</a:t>
            </a:r>
            <a:r>
              <a:rPr lang="en-CA" sz="2400" dirty="0" smtClean="0"/>
              <a:t>Principal </a:t>
            </a:r>
            <a:r>
              <a:rPr lang="en-CA" sz="2400" dirty="0"/>
              <a:t>Analysis for Quantitative Data)</a:t>
            </a:r>
          </a:p>
          <a:p>
            <a:r>
              <a:rPr lang="en-CA" sz="2400" dirty="0" smtClean="0"/>
              <a:t>FAMD </a:t>
            </a:r>
            <a:r>
              <a:rPr lang="en-CA" sz="2400" dirty="0"/>
              <a:t>(Factor analysis on Mixed data for a mixture of Quantitative and Categorical data)</a:t>
            </a:r>
          </a:p>
          <a:p>
            <a:r>
              <a:rPr lang="en-CA" sz="2400" dirty="0" smtClean="0"/>
              <a:t>HCPC </a:t>
            </a:r>
            <a:r>
              <a:rPr lang="en-CA" sz="2400" dirty="0"/>
              <a:t>(Hierarchical Clustering on Principal Components</a:t>
            </a:r>
            <a:r>
              <a:rPr lang="en-CA" sz="2400" dirty="0" smtClean="0"/>
              <a:t>)</a:t>
            </a:r>
          </a:p>
          <a:p>
            <a:endParaRPr lang="en-US" sz="2400" dirty="0"/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</a:rPr>
              <a:t>MCA (Multiple Correspondence Analysis for Categorical data)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87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6218">
            <a:off x="4626776" y="1474835"/>
            <a:ext cx="3914363" cy="2306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PCA Intuition</a:t>
            </a:r>
            <a:endParaRPr lang="en-CA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rcRect l="-18187" r="-18187"/>
          <a:stretch>
            <a:fillRect/>
          </a:stretch>
        </p:blipFill>
        <p:spPr>
          <a:xfrm>
            <a:off x="-678047" y="1533278"/>
            <a:ext cx="4998550" cy="2749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44" y="4282287"/>
            <a:ext cx="906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A Dimension réduction </a:t>
            </a:r>
            <a:r>
              <a:rPr lang="en-US" dirty="0" smtClean="0"/>
              <a:t>method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PCA </a:t>
            </a:r>
            <a:r>
              <a:rPr lang="fr-CA" dirty="0" err="1" smtClean="0"/>
              <a:t>scales</a:t>
            </a:r>
            <a:r>
              <a:rPr lang="fr-CA" dirty="0" smtClean="0"/>
              <a:t> and </a:t>
            </a:r>
            <a:r>
              <a:rPr lang="en-US" dirty="0" smtClean="0"/>
              <a:t>rotates</a:t>
            </a:r>
            <a:r>
              <a:rPr lang="fr-CA" dirty="0" smtClean="0"/>
              <a:t> and </a:t>
            </a:r>
            <a:r>
              <a:rPr lang="en-US" dirty="0" smtClean="0"/>
              <a:t>projects</a:t>
            </a:r>
            <a:r>
              <a:rPr lang="fr-CA" dirty="0" smtClean="0"/>
              <a:t> </a:t>
            </a:r>
            <a:r>
              <a:rPr lang="fr-CA" dirty="0"/>
              <a:t>the data </a:t>
            </a:r>
            <a:r>
              <a:rPr lang="fr-CA" dirty="0" smtClean="0"/>
              <a:t>on orthogonal axes (the new dimensions) in </a:t>
            </a:r>
            <a:r>
              <a:rPr lang="fr-CA" dirty="0" err="1" smtClean="0"/>
              <a:t>order</a:t>
            </a:r>
            <a:r>
              <a:rPr lang="fr-CA" dirty="0" smtClean="0"/>
              <a:t> to </a:t>
            </a:r>
            <a:r>
              <a:rPr lang="en-US" dirty="0" smtClean="0"/>
              <a:t>maximize</a:t>
            </a:r>
            <a:r>
              <a:rPr lang="fr-CA" dirty="0" smtClean="0"/>
              <a:t> the variance in the data.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 err="1" smtClean="0"/>
              <a:t>Hypothesis</a:t>
            </a:r>
            <a:r>
              <a:rPr lang="fr-CA" dirty="0" smtClean="0"/>
              <a:t>: </a:t>
            </a:r>
            <a:r>
              <a:rPr lang="fr-CA" dirty="0" err="1" smtClean="0"/>
              <a:t>higher</a:t>
            </a:r>
            <a:r>
              <a:rPr lang="fr-CA" dirty="0" smtClean="0"/>
              <a:t> variance = </a:t>
            </a:r>
            <a:r>
              <a:rPr lang="fr-CA" dirty="0" err="1" smtClean="0"/>
              <a:t>richer</a:t>
            </a:r>
            <a:r>
              <a:rPr lang="fr-CA" dirty="0" smtClean="0"/>
              <a:t>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The PC axis are </a:t>
            </a:r>
            <a:r>
              <a:rPr lang="en-US" dirty="0" smtClean="0"/>
              <a:t>derived</a:t>
            </a:r>
            <a:r>
              <a:rPr lang="fr-CA" dirty="0" smtClean="0"/>
              <a:t> </a:t>
            </a:r>
            <a:r>
              <a:rPr lang="en-US" dirty="0" smtClean="0"/>
              <a:t>from</a:t>
            </a:r>
            <a:r>
              <a:rPr lang="fr-CA" dirty="0" smtClean="0"/>
              <a:t> SVD, </a:t>
            </a:r>
            <a:r>
              <a:rPr lang="en-US" dirty="0" smtClean="0"/>
              <a:t>which </a:t>
            </a:r>
            <a:r>
              <a:rPr lang="en-US" dirty="0"/>
              <a:t>extracts the associated eigenvectors and </a:t>
            </a:r>
            <a:r>
              <a:rPr lang="en-US" dirty="0" smtClean="0"/>
              <a:t>eigenvalues from </a:t>
            </a:r>
            <a:r>
              <a:rPr lang="fr-CA" dirty="0" smtClean="0"/>
              <a:t>the </a:t>
            </a:r>
            <a:r>
              <a:rPr lang="en-US" dirty="0" err="1"/>
              <a:t>diagonalization</a:t>
            </a:r>
            <a:r>
              <a:rPr lang="en-US" dirty="0"/>
              <a:t> of the correlation matrix </a:t>
            </a:r>
            <a:r>
              <a:rPr lang="en-US" dirty="0" smtClean="0"/>
              <a:t>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Eigenvectors are </a:t>
            </a:r>
            <a:r>
              <a:rPr lang="en-US" dirty="0" smtClean="0"/>
              <a:t>vectors that represent the </a:t>
            </a:r>
            <a:r>
              <a:rPr lang="en-US" dirty="0"/>
              <a:t>direction </a:t>
            </a:r>
            <a:r>
              <a:rPr lang="en-US" dirty="0" smtClean="0"/>
              <a:t>Eigenvalues are the length of the Eigenvectors and represent the variance of the dimension.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 – </a:t>
            </a:r>
            <a:r>
              <a:rPr lang="fr-CA" dirty="0" err="1" smtClean="0"/>
              <a:t>Compute</a:t>
            </a:r>
            <a:r>
              <a:rPr lang="fr-CA" dirty="0" smtClean="0"/>
              <a:t> PCA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800" dirty="0"/>
              <a:t>names(</a:t>
            </a:r>
            <a:r>
              <a:rPr lang="en-CA" sz="800" dirty="0" err="1"/>
              <a:t>mydata.sub</a:t>
            </a:r>
            <a:r>
              <a:rPr lang="en-CA" sz="800" dirty="0"/>
              <a:t>) &lt;-</a:t>
            </a:r>
          </a:p>
          <a:p>
            <a:pPr marL="0" indent="0">
              <a:buNone/>
            </a:pPr>
            <a:r>
              <a:rPr lang="en-CA" sz="800" dirty="0"/>
              <a:t>  c(</a:t>
            </a:r>
          </a:p>
          <a:p>
            <a:pPr marL="0" indent="0">
              <a:buNone/>
            </a:pPr>
            <a:r>
              <a:rPr lang="en-CA" sz="800" dirty="0"/>
              <a:t>    ##### quantitative ##### 123</a:t>
            </a:r>
          </a:p>
          <a:p>
            <a:pPr marL="0" indent="0">
              <a:buNone/>
            </a:pPr>
            <a:r>
              <a:rPr lang="en-CA" sz="800" dirty="0"/>
              <a:t>    "</a:t>
            </a:r>
            <a:r>
              <a:rPr lang="en-CA" sz="800" dirty="0" err="1"/>
              <a:t>lastestPuzzleID</a:t>
            </a:r>
            <a:r>
              <a:rPr lang="en-CA" sz="800" dirty="0"/>
              <a:t>"                 	# 1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nbOfDistinctPuzzlesPlayed</a:t>
            </a:r>
            <a:r>
              <a:rPr lang="en-CA" sz="800" dirty="0"/>
              <a:t>"      	# 2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totalTimePlayed</a:t>
            </a:r>
            <a:r>
              <a:rPr lang="en-CA" sz="800" dirty="0"/>
              <a:t>"                	# 3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nbSuccesses</a:t>
            </a:r>
            <a:r>
              <a:rPr lang="en-CA" sz="800" dirty="0"/>
              <a:t>"                    	# 4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nbFailures</a:t>
            </a:r>
            <a:r>
              <a:rPr lang="en-CA" sz="800" dirty="0"/>
              <a:t>"                     	# 5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nbBrokenVases</a:t>
            </a:r>
            <a:r>
              <a:rPr lang="en-CA" sz="800" dirty="0"/>
              <a:t>"                  	# 6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Hitman.GO.Influence</a:t>
            </a:r>
            <a:r>
              <a:rPr lang="en-CA" sz="800" dirty="0"/>
              <a:t>"            	# 7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Tomb.Raider.Influence</a:t>
            </a:r>
            <a:r>
              <a:rPr lang="en-CA" sz="800" dirty="0"/>
              <a:t>"          	# 8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Graphics.Influence</a:t>
            </a:r>
            <a:r>
              <a:rPr lang="en-CA" sz="800" dirty="0"/>
              <a:t>"             	# 9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Turn.based.puzzle.Influence</a:t>
            </a:r>
            <a:r>
              <a:rPr lang="en-CA" sz="800" dirty="0"/>
              <a:t>"    #10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,"Satisfaction"                   	#11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,"NPS"                            	#12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Combat.City.Builder</a:t>
            </a:r>
            <a:r>
              <a:rPr lang="en-CA" sz="800" dirty="0"/>
              <a:t>"            	#13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Brain.Puzzle</a:t>
            </a:r>
            <a:r>
              <a:rPr lang="en-CA" sz="800" dirty="0"/>
              <a:t>"                   	#14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Physic.Puzzle</a:t>
            </a:r>
            <a:r>
              <a:rPr lang="en-CA" sz="800" dirty="0"/>
              <a:t>"                  	#15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Card.Battle</a:t>
            </a:r>
            <a:r>
              <a:rPr lang="en-CA" sz="800" dirty="0"/>
              <a:t>"                    	#16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ActionFighting</a:t>
            </a:r>
            <a:r>
              <a:rPr lang="en-CA" sz="800" dirty="0"/>
              <a:t>"                 	#17                      </a:t>
            </a:r>
          </a:p>
          <a:p>
            <a:pPr marL="0" indent="0">
              <a:buNone/>
            </a:pPr>
            <a:r>
              <a:rPr lang="en-CA" sz="800" dirty="0"/>
              <a:t>    ,"Shooter"                        	#18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General.Strategy</a:t>
            </a:r>
            <a:r>
              <a:rPr lang="en-CA" sz="800" dirty="0"/>
              <a:t>"               	#19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Tower.Defense</a:t>
            </a:r>
            <a:r>
              <a:rPr lang="en-CA" sz="800" dirty="0"/>
              <a:t>"                  	#20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Matching.Puzzle</a:t>
            </a:r>
            <a:r>
              <a:rPr lang="en-CA" sz="800" dirty="0"/>
              <a:t>"                	#21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SkillChance</a:t>
            </a:r>
            <a:r>
              <a:rPr lang="en-CA" sz="800" dirty="0"/>
              <a:t>"                    	#22</a:t>
            </a:r>
          </a:p>
          <a:p>
            <a:pPr marL="0" indent="0">
              <a:buNone/>
            </a:pPr>
            <a:r>
              <a:rPr lang="en-CA" sz="800" dirty="0"/>
              <a:t>    </a:t>
            </a:r>
          </a:p>
          <a:p>
            <a:pPr marL="0" indent="0">
              <a:buNone/>
            </a:pPr>
            <a:r>
              <a:rPr lang="en-CA" sz="800" dirty="0"/>
              <a:t>    ##### Qualitative #### ABC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purchasedHints</a:t>
            </a:r>
            <a:r>
              <a:rPr lang="en-CA" sz="800" dirty="0"/>
              <a:t>"                 	#23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purchasedSuits</a:t>
            </a:r>
            <a:r>
              <a:rPr lang="en-CA" sz="800" dirty="0"/>
              <a:t>"                 	#24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BomberSuit</a:t>
            </a:r>
            <a:r>
              <a:rPr lang="en-CA" sz="800" dirty="0"/>
              <a:t>"                     	#25</a:t>
            </a:r>
          </a:p>
          <a:p>
            <a:pPr marL="0" indent="0">
              <a:buNone/>
            </a:pPr>
            <a:r>
              <a:rPr lang="en-CA" sz="800" dirty="0"/>
              <a:t>    ,"Area51Suit"                     	#26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AntarcticaSuit</a:t>
            </a:r>
            <a:r>
              <a:rPr lang="en-CA" sz="800" dirty="0"/>
              <a:t>"                 	#27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WetSuit</a:t>
            </a:r>
            <a:r>
              <a:rPr lang="en-CA" sz="800" dirty="0"/>
              <a:t>"                        	#28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CatSuit</a:t>
            </a:r>
            <a:r>
              <a:rPr lang="en-CA" sz="800" dirty="0"/>
              <a:t>"                        	#29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MidasSuit</a:t>
            </a:r>
            <a:r>
              <a:rPr lang="en-CA" sz="800" dirty="0"/>
              <a:t>"                      	#30                      </a:t>
            </a:r>
          </a:p>
          <a:p>
            <a:pPr marL="0" indent="0">
              <a:buNone/>
            </a:pPr>
            <a:r>
              <a:rPr lang="en-CA" sz="800" dirty="0"/>
              <a:t>    ,"HavePlayedLC.TR.B4"             	#31          </a:t>
            </a:r>
          </a:p>
          <a:p>
            <a:pPr marL="0" indent="0">
              <a:buNone/>
            </a:pPr>
            <a:r>
              <a:rPr lang="en-CA" sz="800" dirty="0"/>
              <a:t>    ,"HavePlayed.TR.2013.PC.Console"  #32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HavePlayed.TR.Mobile</a:t>
            </a:r>
            <a:r>
              <a:rPr lang="en-CA" sz="800" dirty="0"/>
              <a:t>"           	#33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HavePlayed.Hitman.GO</a:t>
            </a:r>
            <a:r>
              <a:rPr lang="en-CA" sz="800" dirty="0"/>
              <a:t>"           	#34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Watched.LC.Movie</a:t>
            </a:r>
            <a:r>
              <a:rPr lang="en-CA" sz="800" dirty="0"/>
              <a:t>"               	#35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WhereFirstHearOfLC</a:t>
            </a:r>
            <a:r>
              <a:rPr lang="en-CA" sz="800" dirty="0"/>
              <a:t>"             	#36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Premium.gamesWeekPlaytime</a:t>
            </a:r>
            <a:r>
              <a:rPr lang="en-CA" sz="800" dirty="0"/>
              <a:t>"      #37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,"F2P.gamesWeekPlaytime"          #38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PC.or.ConsoleWeekPlaytime</a:t>
            </a:r>
            <a:r>
              <a:rPr lang="en-CA" sz="800" dirty="0"/>
              <a:t>"      #39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Premium.games.WeekSpending</a:t>
            </a:r>
            <a:r>
              <a:rPr lang="en-CA" sz="800" dirty="0"/>
              <a:t>"     #40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,"F2P.WeekSpending"              	 #41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,"P1"                             	#42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,"P2"                             	#43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,"P3"                             	#44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,"P4"                             	#45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,"P5"                             	#46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,"Gender"                         	#47                                                                            </a:t>
            </a:r>
          </a:p>
          <a:p>
            <a:pPr marL="0" indent="0">
              <a:buNone/>
            </a:pPr>
            <a:r>
              <a:rPr lang="en-CA" sz="800" dirty="0"/>
              <a:t>    ,"Age"                           	 #48</a:t>
            </a:r>
          </a:p>
          <a:p>
            <a:pPr marL="0" indent="0">
              <a:buNone/>
            </a:pPr>
            <a:r>
              <a:rPr lang="en-CA" sz="800" dirty="0"/>
              <a:t>    ,"Education"                      	#49 </a:t>
            </a:r>
          </a:p>
          <a:p>
            <a:pPr marL="0" indent="0">
              <a:buNone/>
            </a:pPr>
            <a:r>
              <a:rPr lang="en-CA" sz="800" dirty="0"/>
              <a:t>    ,"</a:t>
            </a:r>
            <a:r>
              <a:rPr lang="en-CA" sz="800" dirty="0" err="1"/>
              <a:t>HouseholdIncome</a:t>
            </a:r>
            <a:r>
              <a:rPr lang="en-CA" sz="800" dirty="0"/>
              <a:t>"                	#50                          </a:t>
            </a:r>
          </a:p>
          <a:p>
            <a:pPr marL="0" indent="0">
              <a:buNone/>
            </a:pPr>
            <a:r>
              <a:rPr lang="en-CA" sz="800" dirty="0"/>
              <a:t>  )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67338" y="1600200"/>
            <a:ext cx="59038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err="1">
                <a:solidFill>
                  <a:srgbClr val="FF0000"/>
                </a:solidFill>
              </a:rPr>
              <a:t>mydata.sub.pca</a:t>
            </a:r>
            <a:r>
              <a:rPr lang="en-CA" sz="1000" dirty="0">
                <a:solidFill>
                  <a:srgbClr val="FF0000"/>
                </a:solidFill>
              </a:rPr>
              <a:t> &lt;- PCA(</a:t>
            </a:r>
            <a:r>
              <a:rPr lang="en-CA" sz="1000" dirty="0" err="1">
                <a:solidFill>
                  <a:srgbClr val="FF0000"/>
                </a:solidFill>
              </a:rPr>
              <a:t>mydata.sub</a:t>
            </a:r>
            <a:r>
              <a:rPr lang="en-CA" sz="1000" dirty="0">
                <a:solidFill>
                  <a:srgbClr val="FF0000"/>
                </a:solidFill>
              </a:rPr>
              <a:t>, </a:t>
            </a:r>
            <a:r>
              <a:rPr lang="en-CA" sz="1000" dirty="0" err="1">
                <a:solidFill>
                  <a:srgbClr val="FF0000"/>
                </a:solidFill>
              </a:rPr>
              <a:t>quali.sup</a:t>
            </a:r>
            <a:r>
              <a:rPr lang="en-CA" sz="1000" dirty="0">
                <a:solidFill>
                  <a:srgbClr val="FF0000"/>
                </a:solidFill>
              </a:rPr>
              <a:t> = 23:50</a:t>
            </a:r>
            <a:r>
              <a:rPr lang="en-CA" sz="1000" dirty="0" smtClean="0">
                <a:solidFill>
                  <a:srgbClr val="FF0000"/>
                </a:solidFill>
              </a:rPr>
              <a:t>,  </a:t>
            </a:r>
            <a:r>
              <a:rPr lang="en-CA" sz="1000" dirty="0">
                <a:solidFill>
                  <a:srgbClr val="FF0000"/>
                </a:solidFill>
              </a:rPr>
              <a:t>graph=FALSE </a:t>
            </a:r>
            <a:r>
              <a:rPr lang="en-CA" sz="1000" dirty="0" smtClean="0">
                <a:solidFill>
                  <a:srgbClr val="FF0000"/>
                </a:solidFill>
              </a:rPr>
              <a:t>)</a:t>
            </a:r>
          </a:p>
          <a:p>
            <a:endParaRPr lang="fr-CA" sz="1000" dirty="0">
              <a:solidFill>
                <a:srgbClr val="FF0000"/>
              </a:solidFill>
            </a:endParaRPr>
          </a:p>
          <a:p>
            <a:r>
              <a:rPr lang="fr-CA" sz="1000" dirty="0" smtClean="0">
                <a:solidFill>
                  <a:srgbClr val="FF0000"/>
                </a:solidFill>
              </a:rPr>
              <a:t>?PCA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748" y="1417638"/>
            <a:ext cx="1441174" cy="4708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96954" y="3558209"/>
            <a:ext cx="1202637" cy="2315817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045724" y="1565910"/>
            <a:ext cx="916387" cy="288907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6" y="2553363"/>
            <a:ext cx="5676190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4" y="1487212"/>
            <a:ext cx="8943011" cy="4883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3357" y="2651824"/>
            <a:ext cx="29519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22 Dimensions therefore total </a:t>
            </a:r>
            <a:r>
              <a:rPr lang="en-US" sz="1100" dirty="0"/>
              <a:t>v</a:t>
            </a:r>
            <a:r>
              <a:rPr lang="en-US" sz="1100" dirty="0" smtClean="0"/>
              <a:t>ariance =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Since data is scaled (columns mean == 0 and variance == 1), then total variance == number of dimensions</a:t>
            </a:r>
          </a:p>
          <a:p>
            <a:r>
              <a:rPr lang="en-US" sz="1100" dirty="0" smtClean="0"/>
              <a:t>Rule of thumb, Dimensions that contribute to less than 1 can be dropped</a:t>
            </a:r>
          </a:p>
          <a:p>
            <a:endParaRPr lang="en-CA" sz="1100" dirty="0"/>
          </a:p>
        </p:txBody>
      </p:sp>
      <p:sp>
        <p:nvSpPr>
          <p:cNvPr id="7" name="Rectangle 6"/>
          <p:cNvSpPr/>
          <p:nvPr/>
        </p:nvSpPr>
        <p:spPr>
          <a:xfrm>
            <a:off x="1272206" y="1709531"/>
            <a:ext cx="2812776" cy="99392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9196" y="1254482"/>
            <a:ext cx="16401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050" dirty="0" err="1">
                <a:solidFill>
                  <a:srgbClr val="FF0000"/>
                </a:solidFill>
              </a:rPr>
              <a:t>summary</a:t>
            </a:r>
            <a:r>
              <a:rPr lang="fr-CA" sz="1050" dirty="0">
                <a:solidFill>
                  <a:srgbClr val="FF0000"/>
                </a:solidFill>
              </a:rPr>
              <a:t>(</a:t>
            </a:r>
            <a:r>
              <a:rPr lang="fr-CA" sz="1050" dirty="0" err="1">
                <a:solidFill>
                  <a:srgbClr val="FF0000"/>
                </a:solidFill>
              </a:rPr>
              <a:t>mydata.sub.pca</a:t>
            </a:r>
            <a:r>
              <a:rPr lang="fr-CA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4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summary</a:t>
            </a:r>
            <a:r>
              <a:rPr lang="fr-CA" dirty="0" smtClean="0"/>
              <a:t>(</a:t>
            </a:r>
            <a:r>
              <a:rPr lang="fr-CA" dirty="0" err="1" smtClean="0"/>
              <a:t>mydata.sub.pca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4" y="1487212"/>
            <a:ext cx="8943011" cy="4883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3357" y="2651824"/>
            <a:ext cx="29519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We see that the first 7 dimensions account for 68% of the variance.</a:t>
            </a:r>
          </a:p>
          <a:p>
            <a:endParaRPr lang="en-US" sz="1100" dirty="0"/>
          </a:p>
          <a:p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US" sz="1100" dirty="0" smtClean="0"/>
              <a:t>We see that the last 7 dimensions account for 9% of the variance</a:t>
            </a:r>
            <a:endParaRPr lang="en-CA" sz="1100" dirty="0"/>
          </a:p>
        </p:txBody>
      </p:sp>
      <p:sp>
        <p:nvSpPr>
          <p:cNvPr id="7" name="Rectangle 6"/>
          <p:cNvSpPr/>
          <p:nvPr/>
        </p:nvSpPr>
        <p:spPr>
          <a:xfrm>
            <a:off x="1272206" y="1808923"/>
            <a:ext cx="2812776" cy="99392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7" y="2725620"/>
            <a:ext cx="2714286" cy="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500" y="3642230"/>
            <a:ext cx="2657143" cy="3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82145" y="2203869"/>
            <a:ext cx="1143003" cy="99392"/>
          </a:xfrm>
          <a:prstGeom prst="rect">
            <a:avLst/>
          </a:prstGeom>
          <a:solidFill>
            <a:schemeClr val="accent6">
              <a:lumMod val="75000"/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345017" y="1779801"/>
            <a:ext cx="1590261" cy="128514"/>
          </a:xfrm>
          <a:prstGeom prst="rect">
            <a:avLst/>
          </a:prstGeom>
          <a:solidFill>
            <a:schemeClr val="accent6">
              <a:lumMod val="75000"/>
              <a:alpha val="1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6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2482</Words>
  <Application>Microsoft Office PowerPoint</Application>
  <PresentationFormat>On-screen Show (4:3)</PresentationFormat>
  <Paragraphs>515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CMR10</vt:lpstr>
      <vt:lpstr>Courier New</vt:lpstr>
      <vt:lpstr>Office Theme</vt:lpstr>
      <vt:lpstr>Towards the construction of Personas with PCA on Multi-source Data</vt:lpstr>
      <vt:lpstr>R – Library and Loading Data</vt:lpstr>
      <vt:lpstr>Remove and Rename Columns</vt:lpstr>
      <vt:lpstr>Summary of the Data</vt:lpstr>
      <vt:lpstr>FactoMineR</vt:lpstr>
      <vt:lpstr>PCA Intuition</vt:lpstr>
      <vt:lpstr>R – Compute PCA</vt:lpstr>
      <vt:lpstr>summary(mydata.sub.pca)</vt:lpstr>
      <vt:lpstr>summary(mydata.sub.pca)</vt:lpstr>
      <vt:lpstr>summary(mydata.sub.pca)</vt:lpstr>
      <vt:lpstr>summary(mydata.sub.pca)</vt:lpstr>
      <vt:lpstr>summary(mydata.sub.pca)</vt:lpstr>
      <vt:lpstr>summary(mydata.sub.pca)</vt:lpstr>
      <vt:lpstr>Correlation Circle</vt:lpstr>
      <vt:lpstr>?plot.PCA</vt:lpstr>
      <vt:lpstr>Correlation Circle – cos2</vt:lpstr>
      <vt:lpstr>Individuals</vt:lpstr>
      <vt:lpstr>HCPC</vt:lpstr>
      <vt:lpstr>HCPC on PCA</vt:lpstr>
      <vt:lpstr>HCPC on FAMD</vt:lpstr>
      <vt:lpstr>HCPC on PCA - desc.var</vt:lpstr>
      <vt:lpstr>HCPC on PCA – 5 Dims</vt:lpstr>
      <vt:lpstr>HCPC on PCA - desc.ind</vt:lpstr>
      <vt:lpstr>Dim1 - para: players 1, 11, 4, 10 and 8</vt:lpstr>
      <vt:lpstr>HCPC on FAMD – 3 Dims</vt:lpstr>
      <vt:lpstr>HCPC on FAMD – desc.ind</vt:lpstr>
      <vt:lpstr>Dim1 – dist: players 199, 16, 67, 24, 196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Talbot</dc:creator>
  <cp:lastModifiedBy>Martin Talbot</cp:lastModifiedBy>
  <cp:revision>141</cp:revision>
  <dcterms:created xsi:type="dcterms:W3CDTF">2016-01-10T21:43:09Z</dcterms:created>
  <dcterms:modified xsi:type="dcterms:W3CDTF">2016-02-01T18:21:50Z</dcterms:modified>
</cp:coreProperties>
</file>