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90" r:id="rId2"/>
    <p:sldId id="291" r:id="rId3"/>
    <p:sldId id="292" r:id="rId4"/>
    <p:sldId id="293" r:id="rId5"/>
    <p:sldId id="294" r:id="rId6"/>
    <p:sldId id="296" r:id="rId7"/>
    <p:sldId id="295" r:id="rId8"/>
    <p:sldId id="297"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FFCC"/>
    <a:srgbClr val="FFFF99"/>
    <a:srgbClr val="C0C0C0"/>
    <a:srgbClr val="669999"/>
    <a:srgbClr val="6666CC"/>
    <a:srgbClr val="33CC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4660" autoAdjust="0"/>
  </p:normalViewPr>
  <p:slideViewPr>
    <p:cSldViewPr>
      <p:cViewPr varScale="1">
        <p:scale>
          <a:sx n="110" d="100"/>
          <a:sy n="110" d="100"/>
        </p:scale>
        <p:origin x="1543"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B1CDD98-8F61-4A78-A6C5-5C63333796C9}" type="datetimeFigureOut">
              <a:rPr lang="en-US"/>
              <a:pPr>
                <a:defRPr/>
              </a:pPr>
              <a:t>8/20/2018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FA5F254-F7B1-4E2B-8A37-157DFE1553D2}" type="slidenum">
              <a:rPr lang="en-US"/>
              <a:pPr>
                <a:defRPr/>
              </a:pPr>
              <a:t>‹#›</a:t>
            </a:fld>
            <a:endParaRPr lang="en-US"/>
          </a:p>
        </p:txBody>
      </p:sp>
    </p:spTree>
    <p:extLst>
      <p:ext uri="{BB962C8B-B14F-4D97-AF65-F5344CB8AC3E}">
        <p14:creationId xmlns:p14="http://schemas.microsoft.com/office/powerpoint/2010/main" val="42589729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DFDC590-4704-449C-8251-30A880ECA11D}" type="slidenum">
              <a:rPr lang="en-US"/>
              <a:pPr>
                <a:defRPr/>
              </a:pPr>
              <a:t>‹#›</a:t>
            </a:fld>
            <a:endParaRPr lang="en-US"/>
          </a:p>
        </p:txBody>
      </p:sp>
    </p:spTree>
    <p:extLst>
      <p:ext uri="{BB962C8B-B14F-4D97-AF65-F5344CB8AC3E}">
        <p14:creationId xmlns:p14="http://schemas.microsoft.com/office/powerpoint/2010/main" val="21598149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1</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72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2</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817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3</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3459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4</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66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5</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051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6</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244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7</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76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F64F03-CFFF-48DC-85BF-11FEE717AB35}" type="slidenum">
              <a:rPr lang="en-US" altLang="en-US" smtClean="0"/>
              <a:pPr>
                <a:spcBef>
                  <a:spcPct val="0"/>
                </a:spcBef>
              </a:pPr>
              <a:t>8</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72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D42AC8E-230D-46B3-AEFC-7ECC07F1B815}" type="datetime10">
              <a:rPr lang="en-US"/>
              <a:pPr>
                <a:defRPr/>
              </a:pPr>
              <a:t>19:12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6" name="Rectangle 6"/>
          <p:cNvSpPr>
            <a:spLocks noGrp="1" noChangeArrowheads="1"/>
          </p:cNvSpPr>
          <p:nvPr>
            <p:ph type="sldNum" sz="quarter" idx="12"/>
          </p:nvPr>
        </p:nvSpPr>
        <p:spPr>
          <a:ln/>
        </p:spPr>
        <p:txBody>
          <a:bodyPr/>
          <a:lstStyle>
            <a:lvl1pPr>
              <a:defRPr/>
            </a:lvl1pPr>
          </a:lstStyle>
          <a:p>
            <a:pPr>
              <a:defRPr/>
            </a:pPr>
            <a:fld id="{8A506DB2-FDD3-4A5A-A22C-FF67F9632B5D}" type="slidenum">
              <a:rPr lang="en-US"/>
              <a:pPr>
                <a:defRPr/>
              </a:pPr>
              <a:t>‹#›</a:t>
            </a:fld>
            <a:endParaRPr lang="en-US"/>
          </a:p>
        </p:txBody>
      </p:sp>
    </p:spTree>
    <p:extLst>
      <p:ext uri="{BB962C8B-B14F-4D97-AF65-F5344CB8AC3E}">
        <p14:creationId xmlns:p14="http://schemas.microsoft.com/office/powerpoint/2010/main" val="153249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C660140-0441-423B-956D-835E7D6A2F53}" type="datetime10">
              <a:rPr lang="en-US"/>
              <a:pPr>
                <a:defRPr/>
              </a:pPr>
              <a:t>19:12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6" name="Rectangle 6"/>
          <p:cNvSpPr>
            <a:spLocks noGrp="1" noChangeArrowheads="1"/>
          </p:cNvSpPr>
          <p:nvPr>
            <p:ph type="sldNum" sz="quarter" idx="12"/>
          </p:nvPr>
        </p:nvSpPr>
        <p:spPr>
          <a:ln/>
        </p:spPr>
        <p:txBody>
          <a:bodyPr/>
          <a:lstStyle>
            <a:lvl1pPr>
              <a:defRPr/>
            </a:lvl1pPr>
          </a:lstStyle>
          <a:p>
            <a:pPr>
              <a:defRPr/>
            </a:pPr>
            <a:fld id="{95A6AD91-7E3A-40E7-8C4F-9BC48F10FB12}" type="slidenum">
              <a:rPr lang="en-US"/>
              <a:pPr>
                <a:defRPr/>
              </a:pPr>
              <a:t>‹#›</a:t>
            </a:fld>
            <a:endParaRPr lang="en-US"/>
          </a:p>
        </p:txBody>
      </p:sp>
    </p:spTree>
    <p:extLst>
      <p:ext uri="{BB962C8B-B14F-4D97-AF65-F5344CB8AC3E}">
        <p14:creationId xmlns:p14="http://schemas.microsoft.com/office/powerpoint/2010/main" val="277871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BD09322-9BE0-4840-AEAE-3A23F0D0EE77}" type="datetime10">
              <a:rPr lang="en-US"/>
              <a:pPr>
                <a:defRPr/>
              </a:pPr>
              <a:t>19:12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6" name="Rectangle 6"/>
          <p:cNvSpPr>
            <a:spLocks noGrp="1" noChangeArrowheads="1"/>
          </p:cNvSpPr>
          <p:nvPr>
            <p:ph type="sldNum" sz="quarter" idx="12"/>
          </p:nvPr>
        </p:nvSpPr>
        <p:spPr>
          <a:ln/>
        </p:spPr>
        <p:txBody>
          <a:bodyPr/>
          <a:lstStyle>
            <a:lvl1pPr>
              <a:defRPr/>
            </a:lvl1pPr>
          </a:lstStyle>
          <a:p>
            <a:pPr>
              <a:defRPr/>
            </a:pPr>
            <a:fld id="{A93724A8-3D3C-41C6-89E4-AA6CD30E8552}" type="slidenum">
              <a:rPr lang="en-US"/>
              <a:pPr>
                <a:defRPr/>
              </a:pPr>
              <a:t>‹#›</a:t>
            </a:fld>
            <a:endParaRPr lang="en-US"/>
          </a:p>
        </p:txBody>
      </p:sp>
    </p:spTree>
    <p:extLst>
      <p:ext uri="{BB962C8B-B14F-4D97-AF65-F5344CB8AC3E}">
        <p14:creationId xmlns:p14="http://schemas.microsoft.com/office/powerpoint/2010/main" val="480722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Peymer Anatoly</a:t>
            </a:r>
          </a:p>
        </p:txBody>
      </p:sp>
      <p:sp>
        <p:nvSpPr>
          <p:cNvPr id="5" name="Rectangle 6"/>
          <p:cNvSpPr>
            <a:spLocks noGrp="1" noChangeArrowheads="1"/>
          </p:cNvSpPr>
          <p:nvPr>
            <p:ph type="sldNum" sz="quarter" idx="12"/>
          </p:nvPr>
        </p:nvSpPr>
        <p:spPr/>
        <p:txBody>
          <a:bodyPr/>
          <a:lstStyle>
            <a:lvl1pPr>
              <a:defRPr/>
            </a:lvl1pPr>
          </a:lstStyle>
          <a:p>
            <a:pPr>
              <a:defRPr/>
            </a:pPr>
            <a:fld id="{A28AE4DE-D8FD-43E7-AEFD-588527A7728D}" type="slidenum">
              <a:rPr lang="en-US"/>
              <a:pPr>
                <a:defRPr/>
              </a:pPr>
              <a:t>‹#›</a:t>
            </a:fld>
            <a:endParaRPr lang="en-US"/>
          </a:p>
        </p:txBody>
      </p:sp>
    </p:spTree>
    <p:extLst>
      <p:ext uri="{BB962C8B-B14F-4D97-AF65-F5344CB8AC3E}">
        <p14:creationId xmlns:p14="http://schemas.microsoft.com/office/powerpoint/2010/main" val="3573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D7C1898-7A23-4101-9781-1EFB3E0BD769}" type="datetime10">
              <a:rPr lang="en-US"/>
              <a:pPr>
                <a:defRPr/>
              </a:pPr>
              <a:t>19:12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6" name="Rectangle 6"/>
          <p:cNvSpPr>
            <a:spLocks noGrp="1" noChangeArrowheads="1"/>
          </p:cNvSpPr>
          <p:nvPr>
            <p:ph type="sldNum" sz="quarter" idx="12"/>
          </p:nvPr>
        </p:nvSpPr>
        <p:spPr>
          <a:ln/>
        </p:spPr>
        <p:txBody>
          <a:bodyPr/>
          <a:lstStyle>
            <a:lvl1pPr>
              <a:defRPr/>
            </a:lvl1pPr>
          </a:lstStyle>
          <a:p>
            <a:pPr>
              <a:defRPr/>
            </a:pPr>
            <a:fld id="{7FB8378F-B4F8-424A-B914-528F74AA0990}" type="slidenum">
              <a:rPr lang="en-US"/>
              <a:pPr>
                <a:defRPr/>
              </a:pPr>
              <a:t>‹#›</a:t>
            </a:fld>
            <a:endParaRPr lang="en-US"/>
          </a:p>
        </p:txBody>
      </p:sp>
    </p:spTree>
    <p:extLst>
      <p:ext uri="{BB962C8B-B14F-4D97-AF65-F5344CB8AC3E}">
        <p14:creationId xmlns:p14="http://schemas.microsoft.com/office/powerpoint/2010/main" val="154754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676DB45-EACF-4D53-A192-1FF2F251C8AD}" type="datetime10">
              <a:rPr lang="en-US"/>
              <a:pPr>
                <a:defRPr/>
              </a:pPr>
              <a:t>19:12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6" name="Rectangle 6"/>
          <p:cNvSpPr>
            <a:spLocks noGrp="1" noChangeArrowheads="1"/>
          </p:cNvSpPr>
          <p:nvPr>
            <p:ph type="sldNum" sz="quarter" idx="12"/>
          </p:nvPr>
        </p:nvSpPr>
        <p:spPr>
          <a:ln/>
        </p:spPr>
        <p:txBody>
          <a:bodyPr/>
          <a:lstStyle>
            <a:lvl1pPr>
              <a:defRPr/>
            </a:lvl1pPr>
          </a:lstStyle>
          <a:p>
            <a:pPr>
              <a:defRPr/>
            </a:pPr>
            <a:fld id="{5469F6B8-2BFF-4C11-9A01-E0F143B2EFBD}" type="slidenum">
              <a:rPr lang="en-US"/>
              <a:pPr>
                <a:defRPr/>
              </a:pPr>
              <a:t>‹#›</a:t>
            </a:fld>
            <a:endParaRPr lang="en-US"/>
          </a:p>
        </p:txBody>
      </p:sp>
    </p:spTree>
    <p:extLst>
      <p:ext uri="{BB962C8B-B14F-4D97-AF65-F5344CB8AC3E}">
        <p14:creationId xmlns:p14="http://schemas.microsoft.com/office/powerpoint/2010/main" val="14025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3D6FCA8-7011-4A68-BD56-EF7070CC1988}" type="datetime10">
              <a:rPr lang="en-US"/>
              <a:pPr>
                <a:defRPr/>
              </a:pPr>
              <a:t>19:12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7" name="Rectangle 6"/>
          <p:cNvSpPr>
            <a:spLocks noGrp="1" noChangeArrowheads="1"/>
          </p:cNvSpPr>
          <p:nvPr>
            <p:ph type="sldNum" sz="quarter" idx="12"/>
          </p:nvPr>
        </p:nvSpPr>
        <p:spPr>
          <a:ln/>
        </p:spPr>
        <p:txBody>
          <a:bodyPr/>
          <a:lstStyle>
            <a:lvl1pPr>
              <a:defRPr/>
            </a:lvl1pPr>
          </a:lstStyle>
          <a:p>
            <a:pPr>
              <a:defRPr/>
            </a:pPr>
            <a:fld id="{38990EA6-72B8-4B30-96B6-2D5D49EC7EAA}" type="slidenum">
              <a:rPr lang="en-US"/>
              <a:pPr>
                <a:defRPr/>
              </a:pPr>
              <a:t>‹#›</a:t>
            </a:fld>
            <a:endParaRPr lang="en-US"/>
          </a:p>
        </p:txBody>
      </p:sp>
    </p:spTree>
    <p:extLst>
      <p:ext uri="{BB962C8B-B14F-4D97-AF65-F5344CB8AC3E}">
        <p14:creationId xmlns:p14="http://schemas.microsoft.com/office/powerpoint/2010/main" val="415804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1609272-E5EB-4385-83EE-567633AA304A}" type="datetime10">
              <a:rPr lang="en-US"/>
              <a:pPr>
                <a:defRPr/>
              </a:pPr>
              <a:t>19:12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9" name="Rectangle 6"/>
          <p:cNvSpPr>
            <a:spLocks noGrp="1" noChangeArrowheads="1"/>
          </p:cNvSpPr>
          <p:nvPr>
            <p:ph type="sldNum" sz="quarter" idx="12"/>
          </p:nvPr>
        </p:nvSpPr>
        <p:spPr>
          <a:ln/>
        </p:spPr>
        <p:txBody>
          <a:bodyPr/>
          <a:lstStyle>
            <a:lvl1pPr>
              <a:defRPr/>
            </a:lvl1pPr>
          </a:lstStyle>
          <a:p>
            <a:pPr>
              <a:defRPr/>
            </a:pPr>
            <a:fld id="{C1126326-91E0-4898-9FA3-4018BAB54AB2}" type="slidenum">
              <a:rPr lang="en-US"/>
              <a:pPr>
                <a:defRPr/>
              </a:pPr>
              <a:t>‹#›</a:t>
            </a:fld>
            <a:endParaRPr lang="en-US"/>
          </a:p>
        </p:txBody>
      </p:sp>
    </p:spTree>
    <p:extLst>
      <p:ext uri="{BB962C8B-B14F-4D97-AF65-F5344CB8AC3E}">
        <p14:creationId xmlns:p14="http://schemas.microsoft.com/office/powerpoint/2010/main" val="339016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582097B-6B86-466C-A84F-3A5F13841EC4}" type="datetime10">
              <a:rPr lang="en-US"/>
              <a:pPr>
                <a:defRPr/>
              </a:pPr>
              <a:t>19:12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5" name="Rectangle 6"/>
          <p:cNvSpPr>
            <a:spLocks noGrp="1" noChangeArrowheads="1"/>
          </p:cNvSpPr>
          <p:nvPr>
            <p:ph type="sldNum" sz="quarter" idx="12"/>
          </p:nvPr>
        </p:nvSpPr>
        <p:spPr>
          <a:ln/>
        </p:spPr>
        <p:txBody>
          <a:bodyPr/>
          <a:lstStyle>
            <a:lvl1pPr>
              <a:defRPr/>
            </a:lvl1pPr>
          </a:lstStyle>
          <a:p>
            <a:pPr>
              <a:defRPr/>
            </a:pPr>
            <a:fld id="{662C99EA-5B17-4620-B814-03445DB4F84B}" type="slidenum">
              <a:rPr lang="en-US"/>
              <a:pPr>
                <a:defRPr/>
              </a:pPr>
              <a:t>‹#›</a:t>
            </a:fld>
            <a:endParaRPr lang="en-US"/>
          </a:p>
        </p:txBody>
      </p:sp>
    </p:spTree>
    <p:extLst>
      <p:ext uri="{BB962C8B-B14F-4D97-AF65-F5344CB8AC3E}">
        <p14:creationId xmlns:p14="http://schemas.microsoft.com/office/powerpoint/2010/main" val="24915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26EA346-4450-4416-9E24-FC91603E95AF}" type="datetime10">
              <a:rPr lang="en-US"/>
              <a:pPr>
                <a:defRPr/>
              </a:pPr>
              <a:t>19:12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4" name="Rectangle 6"/>
          <p:cNvSpPr>
            <a:spLocks noGrp="1" noChangeArrowheads="1"/>
          </p:cNvSpPr>
          <p:nvPr>
            <p:ph type="sldNum" sz="quarter" idx="12"/>
          </p:nvPr>
        </p:nvSpPr>
        <p:spPr>
          <a:ln/>
        </p:spPr>
        <p:txBody>
          <a:bodyPr/>
          <a:lstStyle>
            <a:lvl1pPr>
              <a:defRPr/>
            </a:lvl1pPr>
          </a:lstStyle>
          <a:p>
            <a:pPr>
              <a:defRPr/>
            </a:pPr>
            <a:fld id="{E0F296E3-F58B-43E8-A59F-98D86F2164F9}" type="slidenum">
              <a:rPr lang="en-US"/>
              <a:pPr>
                <a:defRPr/>
              </a:pPr>
              <a:t>‹#›</a:t>
            </a:fld>
            <a:endParaRPr lang="en-US"/>
          </a:p>
        </p:txBody>
      </p:sp>
    </p:spTree>
    <p:extLst>
      <p:ext uri="{BB962C8B-B14F-4D97-AF65-F5344CB8AC3E}">
        <p14:creationId xmlns:p14="http://schemas.microsoft.com/office/powerpoint/2010/main" val="61853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1AFEC93-4A10-4736-9AB5-1D2060308675}" type="datetime10">
              <a:rPr lang="en-US"/>
              <a:pPr>
                <a:defRPr/>
              </a:pPr>
              <a:t>19:12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7" name="Rectangle 6"/>
          <p:cNvSpPr>
            <a:spLocks noGrp="1" noChangeArrowheads="1"/>
          </p:cNvSpPr>
          <p:nvPr>
            <p:ph type="sldNum" sz="quarter" idx="12"/>
          </p:nvPr>
        </p:nvSpPr>
        <p:spPr>
          <a:ln/>
        </p:spPr>
        <p:txBody>
          <a:bodyPr/>
          <a:lstStyle>
            <a:lvl1pPr>
              <a:defRPr/>
            </a:lvl1pPr>
          </a:lstStyle>
          <a:p>
            <a:pPr>
              <a:defRPr/>
            </a:pPr>
            <a:fld id="{3D06EBBF-1486-42D8-8CDF-B02739C9410D}" type="slidenum">
              <a:rPr lang="en-US"/>
              <a:pPr>
                <a:defRPr/>
              </a:pPr>
              <a:t>‹#›</a:t>
            </a:fld>
            <a:endParaRPr lang="en-US"/>
          </a:p>
        </p:txBody>
      </p:sp>
    </p:spTree>
    <p:extLst>
      <p:ext uri="{BB962C8B-B14F-4D97-AF65-F5344CB8AC3E}">
        <p14:creationId xmlns:p14="http://schemas.microsoft.com/office/powerpoint/2010/main" val="280994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904201B-547D-4A9C-BF1F-FBA77A08AD74}" type="datetime10">
              <a:rPr lang="en-US"/>
              <a:pPr>
                <a:defRPr/>
              </a:pPr>
              <a:t>19:12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Peymer Anatoly</a:t>
            </a:r>
          </a:p>
        </p:txBody>
      </p:sp>
      <p:sp>
        <p:nvSpPr>
          <p:cNvPr id="7" name="Rectangle 6"/>
          <p:cNvSpPr>
            <a:spLocks noGrp="1" noChangeArrowheads="1"/>
          </p:cNvSpPr>
          <p:nvPr>
            <p:ph type="sldNum" sz="quarter" idx="12"/>
          </p:nvPr>
        </p:nvSpPr>
        <p:spPr>
          <a:ln/>
        </p:spPr>
        <p:txBody>
          <a:bodyPr/>
          <a:lstStyle>
            <a:lvl1pPr>
              <a:defRPr/>
            </a:lvl1pPr>
          </a:lstStyle>
          <a:p>
            <a:pPr>
              <a:defRPr/>
            </a:pPr>
            <a:fld id="{652CD64E-050E-4D0E-B41A-678B044CA817}" type="slidenum">
              <a:rPr lang="en-US"/>
              <a:pPr>
                <a:defRPr/>
              </a:pPr>
              <a:t>‹#›</a:t>
            </a:fld>
            <a:endParaRPr lang="en-US"/>
          </a:p>
        </p:txBody>
      </p:sp>
    </p:spTree>
    <p:extLst>
      <p:ext uri="{BB962C8B-B14F-4D97-AF65-F5344CB8AC3E}">
        <p14:creationId xmlns:p14="http://schemas.microsoft.com/office/powerpoint/2010/main" val="271731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fld id="{1F257C40-AF88-44E4-84E6-3D31090475EE}" type="datetime10">
              <a:rPr lang="en-US"/>
              <a:pPr>
                <a:defRPr/>
              </a:pPr>
              <a:t>19:12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C0C0C0"/>
                </a:solidFill>
                <a:latin typeface="Arial" charset="0"/>
                <a:cs typeface="Arial" charset="0"/>
              </a:defRPr>
            </a:lvl1pPr>
          </a:lstStyle>
          <a:p>
            <a:pPr>
              <a:defRPr/>
            </a:pPr>
            <a:r>
              <a:rPr lang="en-US"/>
              <a:t>Peymer Anatoly</a:t>
            </a:r>
          </a:p>
        </p:txBody>
      </p:sp>
      <p:sp>
        <p:nvSpPr>
          <p:cNvPr id="1030" name="Rectangle 6"/>
          <p:cNvSpPr>
            <a:spLocks noGrp="1" noChangeArrowheads="1"/>
          </p:cNvSpPr>
          <p:nvPr>
            <p:ph type="sldNum" sz="quarter" idx="4"/>
          </p:nvPr>
        </p:nvSpPr>
        <p:spPr bwMode="auto">
          <a:xfrm>
            <a:off x="8413750" y="6443663"/>
            <a:ext cx="609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EE2987A-2E4A-4DF6-B625-A1BDD55C7C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1</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Text Box 15"/>
          <p:cNvSpPr txBox="1">
            <a:spLocks noChangeArrowheads="1"/>
          </p:cNvSpPr>
          <p:nvPr/>
        </p:nvSpPr>
        <p:spPr bwMode="auto">
          <a:xfrm>
            <a:off x="2286000" y="2286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he-IL" altLang="en-US" sz="1800"/>
          </a:p>
        </p:txBody>
      </p:sp>
      <p:sp>
        <p:nvSpPr>
          <p:cNvPr id="5129" name="Rectangle 16"/>
          <p:cNvSpPr>
            <a:spLocks noChangeArrowheads="1"/>
          </p:cNvSpPr>
          <p:nvPr/>
        </p:nvSpPr>
        <p:spPr bwMode="auto">
          <a:xfrm>
            <a:off x="2981325" y="263525"/>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a:solidFill>
                  <a:schemeClr val="bg1"/>
                </a:solidFill>
              </a:rPr>
              <a:t>Project</a:t>
            </a:r>
            <a:endParaRPr lang="en-US" altLang="en-US" sz="4400" b="1">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957387" y="1558925"/>
            <a:ext cx="5248275" cy="11430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r>
              <a:rPr lang="he-IL" sz="2400" b="1" dirty="0">
                <a:solidFill>
                  <a:schemeClr val="tx1"/>
                </a:solidFill>
                <a:latin typeface="David" panose="020E0502060401010101" pitchFamily="34" charset="-79"/>
                <a:cs typeface="David" panose="020E0502060401010101" pitchFamily="34" charset="-79"/>
              </a:rPr>
              <a:t>מגמה:       הנדסת תוכנה</a:t>
            </a:r>
            <a:endParaRPr lang="en-US" sz="2400" b="1" dirty="0">
              <a:solidFill>
                <a:schemeClr val="tx1"/>
              </a:solidFill>
              <a:latin typeface="David" panose="020E0502060401010101" pitchFamily="34" charset="-79"/>
              <a:cs typeface="David" panose="020E0502060401010101" pitchFamily="34" charset="-79"/>
            </a:endParaRPr>
          </a:p>
          <a:p>
            <a:pPr algn="r" rtl="1"/>
            <a:r>
              <a:rPr lang="he-IL" sz="2400" b="1" dirty="0">
                <a:solidFill>
                  <a:schemeClr val="tx1"/>
                </a:solidFill>
                <a:latin typeface="David" panose="020E0502060401010101" pitchFamily="34" charset="-79"/>
                <a:cs typeface="David" panose="020E0502060401010101" pitchFamily="34" charset="-79"/>
              </a:rPr>
              <a:t>התמחות:   תכנון ותכנות מערכות</a:t>
            </a:r>
            <a:endParaRPr lang="en-US" sz="2400" b="1" dirty="0">
              <a:solidFill>
                <a:schemeClr val="tx1"/>
              </a:solidFill>
              <a:latin typeface="David" panose="020E0502060401010101" pitchFamily="34" charset="-79"/>
              <a:cs typeface="David" panose="020E0502060401010101" pitchFamily="34" charset="-79"/>
            </a:endParaRPr>
          </a:p>
          <a:p>
            <a:pPr algn="r" rtl="1"/>
            <a:r>
              <a:rPr lang="he-IL" sz="2400" b="1" dirty="0">
                <a:solidFill>
                  <a:schemeClr val="tx1"/>
                </a:solidFill>
                <a:latin typeface="David" panose="020E0502060401010101" pitchFamily="34" charset="-79"/>
                <a:cs typeface="David" panose="020E0502060401010101" pitchFamily="34" charset="-79"/>
              </a:rPr>
              <a:t>החלופה</a:t>
            </a:r>
            <a:r>
              <a:rPr lang="en-US" sz="2400" b="1" dirty="0">
                <a:solidFill>
                  <a:schemeClr val="tx1"/>
                </a:solidFill>
                <a:latin typeface="David" panose="020E0502060401010101" pitchFamily="34" charset="-79"/>
                <a:cs typeface="David" panose="020E0502060401010101" pitchFamily="34" charset="-79"/>
              </a:rPr>
              <a:t>: </a:t>
            </a:r>
            <a:r>
              <a:rPr lang="he-IL" sz="2400" b="1" dirty="0">
                <a:solidFill>
                  <a:schemeClr val="tx1"/>
                </a:solidFill>
                <a:latin typeface="David" panose="020E0502060401010101" pitchFamily="34" charset="-79"/>
                <a:cs typeface="David" panose="020E0502060401010101" pitchFamily="34" charset="-79"/>
              </a:rPr>
              <a:t>    </a:t>
            </a:r>
            <a:r>
              <a:rPr lang="en-US" sz="2400" b="1" dirty="0">
                <a:solidFill>
                  <a:schemeClr val="tx1"/>
                </a:solidFill>
                <a:latin typeface="David" panose="020E0502060401010101" pitchFamily="34" charset="-79"/>
                <a:cs typeface="David" panose="020E0502060401010101" pitchFamily="34" charset="-79"/>
              </a:rPr>
              <a:t>Cyber </a:t>
            </a:r>
          </a:p>
        </p:txBody>
      </p:sp>
      <p:pic>
        <p:nvPicPr>
          <p:cNvPr id="8194" name="Picture 2" descr="http://www.theeye.ru/wp-content/uploads/2010/12/kontext-300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91122"/>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2.bp.blogspot.com/--5rCYXaylyg/UtGrmGH-hRI/AAAAAAAABFM/k0Cnv45G2K8/s1600/%D0%A1+%D1%87%D0%B5%D0%B3%D0%BE+%D0%BD%D0%B0%D1%87%D0%B0%D1%82%D1%8C+%D0%B7%D0%B0%D1%80%D0%B0%D0%B1%D0%BE%D1%82%D0%BE%D0%BA+%D0%B2+%D0%B8%D0%BD%D1%82%D0%B5%D1%80%D0%BD%D0%B5%D1%82%D0%B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7320" y="3555540"/>
            <a:ext cx="2857500" cy="2400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2</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Text Box 15"/>
          <p:cNvSpPr txBox="1">
            <a:spLocks noChangeArrowheads="1"/>
          </p:cNvSpPr>
          <p:nvPr/>
        </p:nvSpPr>
        <p:spPr bwMode="auto">
          <a:xfrm>
            <a:off x="2286000" y="2286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he-IL" altLang="en-US" sz="1800"/>
          </a:p>
        </p:txBody>
      </p:sp>
      <p:sp>
        <p:nvSpPr>
          <p:cNvPr id="5129" name="Rectangle 16"/>
          <p:cNvSpPr>
            <a:spLocks noChangeArrowheads="1"/>
          </p:cNvSpPr>
          <p:nvPr/>
        </p:nvSpPr>
        <p:spPr bwMode="auto">
          <a:xfrm>
            <a:off x="2981325" y="263525"/>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a:solidFill>
                  <a:schemeClr val="bg1"/>
                </a:solidFill>
              </a:rPr>
              <a:t>Project</a:t>
            </a:r>
            <a:endParaRPr lang="en-US" altLang="en-US" sz="4400" b="1">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735138" y="1565275"/>
            <a:ext cx="5692774" cy="369332"/>
          </a:xfrm>
          <a:prstGeom prst="rect">
            <a:avLst/>
          </a:prstGeom>
          <a:solidFill>
            <a:schemeClr val="bg1">
              <a:lumMod val="85000"/>
            </a:schemeClr>
          </a:solidFill>
        </p:spPr>
        <p:txBody>
          <a:bodyPr wrap="square">
            <a:spAutoFit/>
          </a:bodyPr>
          <a:lstStyle/>
          <a:p>
            <a:pPr algn="ctr"/>
            <a:r>
              <a:rPr lang="en-US" b="1" dirty="0"/>
              <a:t>Top-down and Bottom-up Project Management</a:t>
            </a:r>
          </a:p>
        </p:txBody>
      </p:sp>
      <p:sp>
        <p:nvSpPr>
          <p:cNvPr id="6" name="Rectangle 5"/>
          <p:cNvSpPr/>
          <p:nvPr/>
        </p:nvSpPr>
        <p:spPr>
          <a:xfrm>
            <a:off x="914400" y="2360474"/>
            <a:ext cx="7315200" cy="1754326"/>
          </a:xfrm>
          <a:prstGeom prst="rect">
            <a:avLst/>
          </a:prstGeom>
          <a:solidFill>
            <a:schemeClr val="bg1">
              <a:lumMod val="95000"/>
            </a:schemeClr>
          </a:solidFill>
        </p:spPr>
        <p:txBody>
          <a:bodyPr wrap="square">
            <a:spAutoFit/>
          </a:bodyPr>
          <a:lstStyle/>
          <a:p>
            <a:pPr algn="r" rtl="1"/>
            <a:r>
              <a:rPr lang="he-IL" dirty="0">
                <a:latin typeface="David" panose="020E0502060401010101" pitchFamily="34" charset="-79"/>
                <a:cs typeface="David" panose="020E0502060401010101" pitchFamily="34" charset="-79"/>
              </a:rPr>
              <a:t>במודל </a:t>
            </a:r>
            <a:r>
              <a:rPr lang="he-IL" b="1" dirty="0">
                <a:latin typeface="David" panose="020E0502060401010101" pitchFamily="34" charset="-79"/>
                <a:cs typeface="David" panose="020E0502060401010101" pitchFamily="34" charset="-79"/>
              </a:rPr>
              <a:t>מעלה-מטה</a:t>
            </a:r>
            <a:r>
              <a:rPr lang="he-IL" dirty="0">
                <a:latin typeface="David" panose="020E0502060401010101" pitchFamily="34" charset="-79"/>
                <a:cs typeface="David" panose="020E0502060401010101" pitchFamily="34" charset="-79"/>
              </a:rPr>
              <a:t> מנוסחת תחילה סקירת מערכת בקווים כלליים בלי להיכנס לפרטים של שום חלק ממנה. לאחר מכן מנוסח כל חלק של המערכת לפרטיו, ואז כל פרט חדש עשוי להיות מנוסח שוב תוך שמגדירים אותו לפרטים נוספים עד שכל המפרט מפורט דיו כדי לתקף את המודל. מודל מעלה-מטה מעוצב לעתים קרובות תוך הסתייעות ב"קופסאות שחורות" שמקלות את מימוש סקירת המערכת, אך באופן שאין בו די להבנת המנגנון שביסוד המערכת.</a:t>
            </a:r>
            <a:endParaRPr lang="en-US" dirty="0">
              <a:latin typeface="David" panose="020E0502060401010101" pitchFamily="34" charset="-79"/>
              <a:cs typeface="David" panose="020E0502060401010101" pitchFamily="34" charset="-79"/>
            </a:endParaRPr>
          </a:p>
        </p:txBody>
      </p:sp>
      <p:sp>
        <p:nvSpPr>
          <p:cNvPr id="7" name="Rectangle 6"/>
          <p:cNvSpPr/>
          <p:nvPr/>
        </p:nvSpPr>
        <p:spPr>
          <a:xfrm>
            <a:off x="914400" y="4390072"/>
            <a:ext cx="7315200" cy="1477328"/>
          </a:xfrm>
          <a:prstGeom prst="rect">
            <a:avLst/>
          </a:prstGeom>
          <a:solidFill>
            <a:schemeClr val="bg1">
              <a:lumMod val="95000"/>
            </a:schemeClr>
          </a:solidFill>
        </p:spPr>
        <p:txBody>
          <a:bodyPr wrap="square">
            <a:spAutoFit/>
          </a:bodyPr>
          <a:lstStyle/>
          <a:p>
            <a:pPr algn="r" rtl="1"/>
            <a:r>
              <a:rPr lang="he-IL" dirty="0">
                <a:latin typeface="David" panose="020E0502060401010101" pitchFamily="34" charset="-79"/>
                <a:cs typeface="David" panose="020E0502060401010101" pitchFamily="34" charset="-79"/>
              </a:rPr>
              <a:t>במודל </a:t>
            </a:r>
            <a:r>
              <a:rPr lang="he-IL" b="1" dirty="0">
                <a:latin typeface="David" panose="020E0502060401010101" pitchFamily="34" charset="-79"/>
                <a:cs typeface="David" panose="020E0502060401010101" pitchFamily="34" charset="-79"/>
              </a:rPr>
              <a:t>מטה-מעלה</a:t>
            </a:r>
            <a:r>
              <a:rPr lang="he-IL" dirty="0">
                <a:latin typeface="David" panose="020E0502060401010101" pitchFamily="34" charset="-79"/>
                <a:cs typeface="David" panose="020E0502060401010101" pitchFamily="34" charset="-79"/>
              </a:rPr>
              <a:t> מוגדרים תחילה החלקים הפרטיים של המערכת לפרטיהם, ואז מצורפים החלקים יחדיו לרכיבים גדולים יותר, שבתורם מצורפים גם הם עד להשגתה של המערכת השלמה. אסטרטגיות שמבוססות על זרימת מידע מטה-מעלה עשויות להראות כחיוניות ומספקות עקב היותן מבוססות על ידיעת כל הגורמים שעשויים להשפיע על חלקיה היסודיים של המערכת.</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93396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3</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Text Box 15"/>
          <p:cNvSpPr txBox="1">
            <a:spLocks noChangeArrowheads="1"/>
          </p:cNvSpPr>
          <p:nvPr/>
        </p:nvSpPr>
        <p:spPr bwMode="auto">
          <a:xfrm>
            <a:off x="2286000" y="2286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he-IL" altLang="en-US" sz="1800"/>
          </a:p>
        </p:txBody>
      </p:sp>
      <p:sp>
        <p:nvSpPr>
          <p:cNvPr id="5129" name="Rectangle 16"/>
          <p:cNvSpPr>
            <a:spLocks noChangeArrowheads="1"/>
          </p:cNvSpPr>
          <p:nvPr/>
        </p:nvSpPr>
        <p:spPr bwMode="auto">
          <a:xfrm>
            <a:off x="2981325" y="263525"/>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a:solidFill>
                  <a:schemeClr val="bg1"/>
                </a:solidFill>
              </a:rPr>
              <a:t>Project</a:t>
            </a:r>
            <a:endParaRPr lang="en-US" altLang="en-US" sz="4400" b="1">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735138" y="1565275"/>
            <a:ext cx="5692774" cy="369332"/>
          </a:xfrm>
          <a:prstGeom prst="rect">
            <a:avLst/>
          </a:prstGeom>
          <a:solidFill>
            <a:schemeClr val="bg1">
              <a:lumMod val="85000"/>
            </a:schemeClr>
          </a:solidFill>
        </p:spPr>
        <p:txBody>
          <a:bodyPr wrap="square">
            <a:spAutoFit/>
          </a:bodyPr>
          <a:lstStyle/>
          <a:p>
            <a:pPr algn="ctr"/>
            <a:r>
              <a:rPr lang="en-US" b="1" dirty="0"/>
              <a:t>Top-down and Bottom-up Project Management</a:t>
            </a:r>
          </a:p>
        </p:txBody>
      </p:sp>
      <p:sp>
        <p:nvSpPr>
          <p:cNvPr id="4" name="Rectangle 3"/>
          <p:cNvSpPr/>
          <p:nvPr/>
        </p:nvSpPr>
        <p:spPr>
          <a:xfrm>
            <a:off x="914400" y="2209800"/>
            <a:ext cx="7315200" cy="369332"/>
          </a:xfrm>
          <a:prstGeom prst="rect">
            <a:avLst/>
          </a:prstGeom>
          <a:solidFill>
            <a:schemeClr val="bg1">
              <a:lumMod val="95000"/>
            </a:schemeClr>
          </a:solidFill>
        </p:spPr>
        <p:txBody>
          <a:bodyPr wrap="square">
            <a:spAutoFit/>
          </a:bodyPr>
          <a:lstStyle/>
          <a:p>
            <a:pPr algn="r" rtl="1"/>
            <a:r>
              <a:rPr lang="he-IL" dirty="0">
                <a:latin typeface="David" panose="020E0502060401010101" pitchFamily="34" charset="-79"/>
                <a:cs typeface="David" panose="020E0502060401010101" pitchFamily="34" charset="-79"/>
              </a:rPr>
              <a:t>מלמעלה למטה גישה </a:t>
            </a:r>
            <a:r>
              <a:rPr lang="he-IL" dirty="0" smtClean="0">
                <a:latin typeface="David" panose="020E0502060401010101" pitchFamily="34" charset="-79"/>
                <a:cs typeface="David" panose="020E0502060401010101" pitchFamily="34" charset="-79"/>
              </a:rPr>
              <a:t>פופולרית </a:t>
            </a:r>
            <a:r>
              <a:rPr lang="he-IL" dirty="0">
                <a:latin typeface="David" panose="020E0502060401010101" pitchFamily="34" charset="-79"/>
                <a:cs typeface="David" panose="020E0502060401010101" pitchFamily="34" charset="-79"/>
              </a:rPr>
              <a:t>מאוד בניהול </a:t>
            </a:r>
            <a:r>
              <a:rPr lang="he-IL" dirty="0" smtClean="0">
                <a:latin typeface="David" panose="020E0502060401010101" pitchFamily="34" charset="-79"/>
                <a:cs typeface="David" panose="020E0502060401010101" pitchFamily="34" charset="-79"/>
              </a:rPr>
              <a:t>פרויקטים.</a:t>
            </a:r>
            <a:endParaRPr lang="en-US" dirty="0">
              <a:latin typeface="David" panose="020E0502060401010101" pitchFamily="34" charset="-79"/>
              <a:cs typeface="David" panose="020E0502060401010101" pitchFamily="34" charset="-79"/>
            </a:endParaRPr>
          </a:p>
        </p:txBody>
      </p:sp>
      <p:sp>
        <p:nvSpPr>
          <p:cNvPr id="5" name="Rectangle 4"/>
          <p:cNvSpPr/>
          <p:nvPr/>
        </p:nvSpPr>
        <p:spPr>
          <a:xfrm>
            <a:off x="914400" y="2743200"/>
            <a:ext cx="7315200" cy="646331"/>
          </a:xfrm>
          <a:prstGeom prst="rect">
            <a:avLst/>
          </a:prstGeom>
          <a:solidFill>
            <a:schemeClr val="bg1">
              <a:lumMod val="95000"/>
            </a:schemeClr>
          </a:solidFill>
        </p:spPr>
        <p:txBody>
          <a:bodyPr wrap="square">
            <a:spAutoFit/>
          </a:bodyPr>
          <a:lstStyle/>
          <a:p>
            <a:pPr algn="r" rtl="1"/>
            <a:r>
              <a:rPr lang="he-IL" dirty="0">
                <a:latin typeface="David" panose="020E0502060401010101" pitchFamily="34" charset="-79"/>
                <a:cs typeface="David" panose="020E0502060401010101" pitchFamily="34" charset="-79"/>
              </a:rPr>
              <a:t>הדרך הטובה ביותר היא למצוא איזון בין שתי הגישות הפוכות ולקחת את שיטות העבודה הטובות ביותר משניהם.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210783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4</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Rectangle 16"/>
          <p:cNvSpPr>
            <a:spLocks noChangeArrowheads="1"/>
          </p:cNvSpPr>
          <p:nvPr/>
        </p:nvSpPr>
        <p:spPr bwMode="auto">
          <a:xfrm>
            <a:off x="2981325" y="152400"/>
            <a:ext cx="3200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dirty="0">
                <a:solidFill>
                  <a:schemeClr val="bg1"/>
                </a:solidFill>
              </a:rPr>
              <a:t>Project</a:t>
            </a:r>
            <a:endParaRPr lang="en-US" altLang="en-US" sz="4400" b="1" dirty="0">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735138" y="1565275"/>
            <a:ext cx="5692774" cy="369332"/>
          </a:xfrm>
          <a:prstGeom prst="rect">
            <a:avLst/>
          </a:prstGeom>
          <a:solidFill>
            <a:schemeClr val="bg1">
              <a:lumMod val="85000"/>
            </a:schemeClr>
          </a:solidFill>
        </p:spPr>
        <p:txBody>
          <a:bodyPr wrap="square">
            <a:spAutoFit/>
          </a:bodyPr>
          <a:lstStyle/>
          <a:p>
            <a:pPr algn="ctr"/>
            <a:r>
              <a:rPr lang="en-US" b="1" dirty="0"/>
              <a:t>Top-down and Bottom-up Project Management</a:t>
            </a:r>
          </a:p>
        </p:txBody>
      </p:sp>
      <p:sp>
        <p:nvSpPr>
          <p:cNvPr id="4" name="Rectangle 3"/>
          <p:cNvSpPr/>
          <p:nvPr/>
        </p:nvSpPr>
        <p:spPr>
          <a:xfrm>
            <a:off x="914400" y="4867870"/>
            <a:ext cx="7315200" cy="923330"/>
          </a:xfrm>
          <a:prstGeom prst="rect">
            <a:avLst/>
          </a:prstGeom>
          <a:solidFill>
            <a:schemeClr val="bg1">
              <a:lumMod val="95000"/>
            </a:schemeClr>
          </a:solidFill>
        </p:spPr>
        <p:txBody>
          <a:bodyPr wrap="square">
            <a:spAutoFit/>
          </a:bodyPr>
          <a:lstStyle/>
          <a:p>
            <a:pPr algn="r" rtl="1"/>
            <a:r>
              <a:rPr lang="he-IL" dirty="0" smtClean="0">
                <a:latin typeface="David" panose="020E0502060401010101" pitchFamily="34" charset="-79"/>
                <a:cs typeface="David" panose="020E0502060401010101" pitchFamily="34" charset="-79"/>
              </a:rPr>
              <a:t>לא יודעה איך להתחיל.</a:t>
            </a:r>
          </a:p>
          <a:p>
            <a:pPr algn="r" rtl="1"/>
            <a:r>
              <a:rPr lang="he-IL" dirty="0">
                <a:latin typeface="David" panose="020E0502060401010101" pitchFamily="34" charset="-79"/>
                <a:cs typeface="David" panose="020E0502060401010101" pitchFamily="34" charset="-79"/>
              </a:rPr>
              <a:t>	</a:t>
            </a:r>
            <a:r>
              <a:rPr lang="he-IL" dirty="0" smtClean="0">
                <a:latin typeface="David" panose="020E0502060401010101" pitchFamily="34" charset="-79"/>
                <a:cs typeface="David" panose="020E0502060401010101" pitchFamily="34" charset="-79"/>
              </a:rPr>
              <a:t>תתחיל ממה שיודעה !!!</a:t>
            </a:r>
          </a:p>
          <a:p>
            <a:pPr algn="r" rtl="1"/>
            <a:r>
              <a:rPr lang="he-IL" dirty="0">
                <a:latin typeface="David" panose="020E0502060401010101" pitchFamily="34" charset="-79"/>
                <a:cs typeface="David" panose="020E0502060401010101" pitchFamily="34" charset="-79"/>
              </a:rPr>
              <a:t>	</a:t>
            </a:r>
            <a:r>
              <a:rPr lang="he-IL" dirty="0" smtClean="0">
                <a:latin typeface="David" panose="020E0502060401010101" pitchFamily="34" charset="-79"/>
                <a:cs typeface="David" panose="020E0502060401010101" pitchFamily="34" charset="-79"/>
              </a:rPr>
              <a:t>אל תתחיל כל פעם מהתחלה – לנשות לשפר את הקוד !!!</a:t>
            </a:r>
            <a:endParaRPr lang="en-US" dirty="0">
              <a:latin typeface="David" panose="020E0502060401010101" pitchFamily="34" charset="-79"/>
              <a:cs typeface="David" panose="020E0502060401010101" pitchFamily="34" charset="-79"/>
            </a:endParaRPr>
          </a:p>
        </p:txBody>
      </p:sp>
      <p:sp>
        <p:nvSpPr>
          <p:cNvPr id="16" name="Rectangle 15"/>
          <p:cNvSpPr/>
          <p:nvPr/>
        </p:nvSpPr>
        <p:spPr>
          <a:xfrm>
            <a:off x="913600" y="2133600"/>
            <a:ext cx="7315200" cy="2031325"/>
          </a:xfrm>
          <a:prstGeom prst="rect">
            <a:avLst/>
          </a:prstGeom>
          <a:solidFill>
            <a:schemeClr val="bg1">
              <a:lumMod val="95000"/>
            </a:schemeClr>
          </a:solidFill>
        </p:spPr>
        <p:txBody>
          <a:bodyPr wrap="square">
            <a:spAutoFit/>
          </a:bodyPr>
          <a:lstStyle/>
          <a:p>
            <a:pPr algn="r" rtl="1"/>
            <a:r>
              <a:rPr lang="he-IL" dirty="0" smtClean="0">
                <a:latin typeface="David" panose="020E0502060401010101" pitchFamily="34" charset="-79"/>
                <a:cs typeface="David" panose="020E0502060401010101" pitchFamily="34" charset="-79"/>
              </a:rPr>
              <a:t>מה אני רוצה לעשות ?!</a:t>
            </a:r>
          </a:p>
          <a:p>
            <a:pPr algn="r" rtl="1"/>
            <a:r>
              <a:rPr lang="he-IL" dirty="0" smtClean="0">
                <a:latin typeface="David" panose="020E0502060401010101" pitchFamily="34" charset="-79"/>
                <a:cs typeface="David" panose="020E0502060401010101" pitchFamily="34" charset="-79"/>
              </a:rPr>
              <a:t>לכתוב או לחכור ?!</a:t>
            </a:r>
          </a:p>
          <a:p>
            <a:pPr algn="r" rtl="1"/>
            <a:r>
              <a:rPr lang="he-IL" dirty="0" smtClean="0">
                <a:latin typeface="David" panose="020E0502060401010101" pitchFamily="34" charset="-79"/>
                <a:cs typeface="David" panose="020E0502060401010101" pitchFamily="34" charset="-79"/>
              </a:rPr>
              <a:t>לכתוב באיזו שפת תכנות ?!</a:t>
            </a:r>
          </a:p>
          <a:p>
            <a:pPr algn="r" rtl="1"/>
            <a:r>
              <a:rPr lang="he-IL" dirty="0" smtClean="0">
                <a:latin typeface="David" panose="020E0502060401010101" pitchFamily="34" charset="-79"/>
                <a:cs typeface="David" panose="020E0502060401010101" pitchFamily="34" charset="-79"/>
              </a:rPr>
              <a:t>יש ממשק או לא !?</a:t>
            </a:r>
          </a:p>
          <a:p>
            <a:pPr algn="r" rtl="1"/>
            <a:r>
              <a:rPr lang="he-IL" dirty="0" smtClean="0">
                <a:latin typeface="David" panose="020E0502060401010101" pitchFamily="34" charset="-79"/>
                <a:cs typeface="David" panose="020E0502060401010101" pitchFamily="34" charset="-79"/>
              </a:rPr>
              <a:t>אם יש ממשק - מה הוא !?</a:t>
            </a:r>
          </a:p>
          <a:p>
            <a:pPr algn="r" rtl="1"/>
            <a:r>
              <a:rPr lang="he-IL" dirty="0" smtClean="0">
                <a:latin typeface="David" panose="020E0502060401010101" pitchFamily="34" charset="-79"/>
                <a:cs typeface="David" panose="020E0502060401010101" pitchFamily="34" charset="-79"/>
              </a:rPr>
              <a:t>יש לי מקורות מידע !?</a:t>
            </a:r>
          </a:p>
          <a:p>
            <a:pPr algn="r" rtl="1"/>
            <a:r>
              <a:rPr lang="he-IL" dirty="0" smtClean="0">
                <a:latin typeface="David" panose="020E0502060401010101" pitchFamily="34" charset="-79"/>
                <a:cs typeface="David" panose="020E0502060401010101" pitchFamily="34" charset="-79"/>
              </a:rPr>
              <a:t>מי יכול </a:t>
            </a:r>
            <a:r>
              <a:rPr lang="he-IL" smtClean="0">
                <a:latin typeface="David" panose="020E0502060401010101" pitchFamily="34" charset="-79"/>
                <a:cs typeface="David" panose="020E0502060401010101" pitchFamily="34" charset="-79"/>
              </a:rPr>
              <a:t>לעזור לי?</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32705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5</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Rectangle 16"/>
          <p:cNvSpPr>
            <a:spLocks noChangeArrowheads="1"/>
          </p:cNvSpPr>
          <p:nvPr/>
        </p:nvSpPr>
        <p:spPr bwMode="auto">
          <a:xfrm>
            <a:off x="2981325" y="152400"/>
            <a:ext cx="3200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dirty="0">
                <a:solidFill>
                  <a:schemeClr val="bg1"/>
                </a:solidFill>
              </a:rPr>
              <a:t>Project</a:t>
            </a:r>
            <a:endParaRPr lang="en-US" altLang="en-US" sz="4400" b="1" dirty="0">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162425" y="2261861"/>
            <a:ext cx="838200" cy="769441"/>
          </a:xfrm>
          <a:prstGeom prst="rect">
            <a:avLst/>
          </a:prstGeom>
          <a:noFill/>
        </p:spPr>
        <p:txBody>
          <a:bodyPr wrap="square" rtlCol="0">
            <a:spAutoFit/>
          </a:bodyPr>
          <a:lstStyle/>
          <a:p>
            <a:pPr algn="ctr"/>
            <a:r>
              <a:rPr lang="en-US" sz="4400" dirty="0" smtClean="0"/>
              <a:t>©</a:t>
            </a:r>
            <a:endParaRPr lang="en-US" sz="4400" dirty="0"/>
          </a:p>
        </p:txBody>
      </p:sp>
      <p:sp>
        <p:nvSpPr>
          <p:cNvPr id="6" name="Rectangle 5"/>
          <p:cNvSpPr/>
          <p:nvPr/>
        </p:nvSpPr>
        <p:spPr>
          <a:xfrm>
            <a:off x="3615755" y="1600201"/>
            <a:ext cx="1967205" cy="646331"/>
          </a:xfrm>
          <a:prstGeom prst="rect">
            <a:avLst/>
          </a:prstGeom>
          <a:solidFill>
            <a:schemeClr val="bg1">
              <a:lumMod val="85000"/>
            </a:schemeClr>
          </a:solidFill>
        </p:spPr>
        <p:txBody>
          <a:bodyPr wrap="none">
            <a:spAutoFit/>
          </a:bodyPr>
          <a:lstStyle/>
          <a:p>
            <a:pPr algn="ctr"/>
            <a:r>
              <a:rPr lang="en-US" dirty="0">
                <a:solidFill>
                  <a:srgbClr val="000000"/>
                </a:solidFill>
                <a:latin typeface="Linux Libertine"/>
              </a:rPr>
              <a:t>Copyright </a:t>
            </a:r>
            <a:r>
              <a:rPr lang="en-US" dirty="0" smtClean="0">
                <a:solidFill>
                  <a:srgbClr val="000000"/>
                </a:solidFill>
                <a:latin typeface="Linux Libertine"/>
              </a:rPr>
              <a:t>symbol</a:t>
            </a:r>
            <a:br>
              <a:rPr lang="en-US" dirty="0" smtClean="0">
                <a:solidFill>
                  <a:srgbClr val="000000"/>
                </a:solidFill>
                <a:latin typeface="Linux Libertine"/>
              </a:rPr>
            </a:br>
            <a:r>
              <a:rPr lang="he-IL" b="1" dirty="0">
                <a:solidFill>
                  <a:srgbClr val="222222"/>
                </a:solidFill>
                <a:latin typeface="David" panose="020E0502060401010101" pitchFamily="34" charset="-79"/>
                <a:cs typeface="David" panose="020E0502060401010101" pitchFamily="34" charset="-79"/>
              </a:rPr>
              <a:t>סמל זכויות </a:t>
            </a:r>
            <a:r>
              <a:rPr lang="he-IL" b="1" dirty="0" smtClean="0">
                <a:solidFill>
                  <a:srgbClr val="222222"/>
                </a:solidFill>
                <a:latin typeface="David" panose="020E0502060401010101" pitchFamily="34" charset="-79"/>
                <a:cs typeface="David" panose="020E0502060401010101" pitchFamily="34" charset="-79"/>
              </a:rPr>
              <a:t>יוצרים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209344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6</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Rectangle 16"/>
          <p:cNvSpPr>
            <a:spLocks noChangeArrowheads="1"/>
          </p:cNvSpPr>
          <p:nvPr/>
        </p:nvSpPr>
        <p:spPr bwMode="auto">
          <a:xfrm>
            <a:off x="2981325" y="152400"/>
            <a:ext cx="3200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dirty="0">
                <a:solidFill>
                  <a:schemeClr val="bg1"/>
                </a:solidFill>
              </a:rPr>
              <a:t>Project</a:t>
            </a:r>
            <a:endParaRPr lang="en-US" altLang="en-US" sz="4400" b="1" dirty="0">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143000" y="2286001"/>
            <a:ext cx="6841714" cy="2743202"/>
          </a:xfrm>
          <a:prstGeom prst="rect">
            <a:avLst/>
          </a:prstGeom>
        </p:spPr>
      </p:pic>
      <p:sp>
        <p:nvSpPr>
          <p:cNvPr id="3" name="Rectangle 2"/>
          <p:cNvSpPr/>
          <p:nvPr/>
        </p:nvSpPr>
        <p:spPr>
          <a:xfrm>
            <a:off x="1295400" y="4724400"/>
            <a:ext cx="3200400" cy="3048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129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7</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Rectangle 16"/>
          <p:cNvSpPr>
            <a:spLocks noChangeArrowheads="1"/>
          </p:cNvSpPr>
          <p:nvPr/>
        </p:nvSpPr>
        <p:spPr bwMode="auto">
          <a:xfrm>
            <a:off x="2981325" y="152400"/>
            <a:ext cx="3200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dirty="0">
                <a:solidFill>
                  <a:schemeClr val="bg1"/>
                </a:solidFill>
              </a:rPr>
              <a:t>Project</a:t>
            </a:r>
            <a:endParaRPr lang="en-US" altLang="en-US" sz="4400" b="1" dirty="0">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696933" y="2089149"/>
            <a:ext cx="5750134" cy="4295776"/>
          </a:xfrm>
          <a:prstGeom prst="rect">
            <a:avLst/>
          </a:prstGeom>
        </p:spPr>
      </p:pic>
      <p:sp>
        <p:nvSpPr>
          <p:cNvPr id="12" name="Rectangle 11"/>
          <p:cNvSpPr/>
          <p:nvPr/>
        </p:nvSpPr>
        <p:spPr>
          <a:xfrm>
            <a:off x="1735138" y="3124200"/>
            <a:ext cx="4894262" cy="3048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694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3733800" y="6400800"/>
            <a:ext cx="1676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smtClean="0">
                <a:solidFill>
                  <a:srgbClr val="C0C0C0"/>
                </a:solidFill>
              </a:rPr>
              <a:t>Peymer Anatoly</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EEDE92-8C88-4318-92AD-200743819FF7}" type="slidenum">
              <a:rPr lang="en-US" altLang="en-US" sz="1400" smtClean="0"/>
              <a:pPr>
                <a:spcBef>
                  <a:spcPct val="0"/>
                </a:spcBef>
                <a:buFontTx/>
                <a:buNone/>
              </a:pPr>
              <a:t>8</a:t>
            </a:fld>
            <a:endParaRPr lang="en-US" altLang="en-US" sz="1400" smtClean="0"/>
          </a:p>
        </p:txBody>
      </p:sp>
      <p:sp>
        <p:nvSpPr>
          <p:cNvPr id="5124" name="AutoShape 13"/>
          <p:cNvSpPr>
            <a:spLocks noChangeArrowheads="1"/>
          </p:cNvSpPr>
          <p:nvPr/>
        </p:nvSpPr>
        <p:spPr bwMode="auto">
          <a:xfrm>
            <a:off x="152400" y="457200"/>
            <a:ext cx="8839200" cy="6248400"/>
          </a:xfrm>
          <a:prstGeom prst="roundRect">
            <a:avLst>
              <a:gd name="adj" fmla="val 16667"/>
            </a:avLst>
          </a:prstGeom>
          <a:noFill/>
          <a:ln w="38100">
            <a:solidFill>
              <a:srgbClr val="66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5" name="Rectangle 10"/>
          <p:cNvSpPr>
            <a:spLocks noChangeArrowheads="1"/>
          </p:cNvSpPr>
          <p:nvPr/>
        </p:nvSpPr>
        <p:spPr bwMode="auto">
          <a:xfrm>
            <a:off x="0" y="152400"/>
            <a:ext cx="8077200" cy="1219200"/>
          </a:xfrm>
          <a:prstGeom prst="rect">
            <a:avLst/>
          </a:prstGeom>
          <a:solidFill>
            <a:srgbClr val="66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6" name="Oval 5"/>
          <p:cNvSpPr>
            <a:spLocks noChangeArrowheads="1"/>
          </p:cNvSpPr>
          <p:nvPr/>
        </p:nvSpPr>
        <p:spPr bwMode="auto">
          <a:xfrm>
            <a:off x="7467600" y="152400"/>
            <a:ext cx="1219200" cy="1219200"/>
          </a:xfrm>
          <a:prstGeom prst="ellipse">
            <a:avLst/>
          </a:pr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5127" name="Line 11"/>
          <p:cNvSpPr>
            <a:spLocks noChangeShapeType="1"/>
          </p:cNvSpPr>
          <p:nvPr/>
        </p:nvSpPr>
        <p:spPr bwMode="auto">
          <a:xfrm>
            <a:off x="0" y="1219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Rectangle 16"/>
          <p:cNvSpPr>
            <a:spLocks noChangeArrowheads="1"/>
          </p:cNvSpPr>
          <p:nvPr/>
        </p:nvSpPr>
        <p:spPr bwMode="auto">
          <a:xfrm>
            <a:off x="2981325" y="152400"/>
            <a:ext cx="3200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dirty="0">
                <a:solidFill>
                  <a:schemeClr val="bg1"/>
                </a:solidFill>
              </a:rPr>
              <a:t>Project</a:t>
            </a:r>
            <a:endParaRPr lang="en-US" altLang="en-US" sz="4400" b="1" dirty="0">
              <a:solidFill>
                <a:schemeClr val="tx2"/>
              </a:solidFill>
            </a:endParaRPr>
          </a:p>
        </p:txBody>
      </p:sp>
      <p:sp>
        <p:nvSpPr>
          <p:cNvPr id="15" name="Rectangle 14"/>
          <p:cNvSpPr/>
          <p:nvPr/>
        </p:nvSpPr>
        <p:spPr>
          <a:xfrm>
            <a:off x="152400" y="228600"/>
            <a:ext cx="158273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100</a:t>
            </a:r>
          </a:p>
        </p:txBody>
      </p:sp>
      <p:pic>
        <p:nvPicPr>
          <p:cNvPr id="5132" name="Picture 16" descr="http://geektime.com/wp-content/uploads/2013/07/Eighty-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303213"/>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14400" y="1600200"/>
            <a:ext cx="7315200" cy="646331"/>
          </a:xfrm>
          <a:prstGeom prst="rect">
            <a:avLst/>
          </a:prstGeom>
          <a:solidFill>
            <a:schemeClr val="bg1">
              <a:lumMod val="95000"/>
            </a:schemeClr>
          </a:solidFill>
        </p:spPr>
        <p:txBody>
          <a:bodyPr wrap="square" rtlCol="0">
            <a:spAutoFit/>
          </a:bodyPr>
          <a:lstStyle/>
          <a:p>
            <a:pPr algn="r" rtl="1"/>
            <a:r>
              <a:rPr lang="he-IL" dirty="0" smtClean="0">
                <a:latin typeface="David" panose="020E0502060401010101" pitchFamily="34" charset="-79"/>
                <a:cs typeface="David" panose="020E0502060401010101" pitchFamily="34" charset="-79"/>
              </a:rPr>
              <a:t>אני רוצה לכתוב ספר!</a:t>
            </a:r>
            <a:r>
              <a:rPr lang="en-US" dirty="0" smtClean="0">
                <a:latin typeface="David" panose="020E0502060401010101" pitchFamily="34" charset="-79"/>
                <a:cs typeface="David" panose="020E0502060401010101" pitchFamily="34" charset="-79"/>
              </a:rPr>
              <a:t/>
            </a:r>
            <a:br>
              <a:rPr lang="en-US" dirty="0" smtClean="0">
                <a:latin typeface="David" panose="020E0502060401010101" pitchFamily="34" charset="-79"/>
                <a:cs typeface="David" panose="020E0502060401010101" pitchFamily="34" charset="-79"/>
              </a:rPr>
            </a:br>
            <a:r>
              <a:rPr lang="he-IL" dirty="0" smtClean="0">
                <a:latin typeface="David" panose="020E0502060401010101" pitchFamily="34" charset="-79"/>
                <a:cs typeface="David" panose="020E0502060401010101" pitchFamily="34" charset="-79"/>
              </a:rPr>
              <a:t>מה הוא ספר טוב!?</a:t>
            </a:r>
            <a:endParaRPr lang="en-US" dirty="0">
              <a:latin typeface="David" panose="020E0502060401010101" pitchFamily="34" charset="-79"/>
              <a:cs typeface="David" panose="020E0502060401010101" pitchFamily="34" charset="-79"/>
            </a:endParaRPr>
          </a:p>
        </p:txBody>
      </p:sp>
      <p:sp>
        <p:nvSpPr>
          <p:cNvPr id="14" name="TextBox 13"/>
          <p:cNvSpPr txBox="1"/>
          <p:nvPr/>
        </p:nvSpPr>
        <p:spPr>
          <a:xfrm>
            <a:off x="914400" y="2631638"/>
            <a:ext cx="7315200" cy="2708434"/>
          </a:xfrm>
          <a:prstGeom prst="rect">
            <a:avLst/>
          </a:prstGeom>
          <a:solidFill>
            <a:schemeClr val="bg1">
              <a:lumMod val="95000"/>
            </a:schemeClr>
          </a:solidFill>
        </p:spPr>
        <p:txBody>
          <a:bodyPr wrap="square" rtlCol="0">
            <a:spAutoFit/>
          </a:bodyPr>
          <a:lstStyle/>
          <a:p>
            <a:pPr algn="r" rtl="1"/>
            <a:r>
              <a:rPr lang="he-IL" dirty="0" smtClean="0">
                <a:latin typeface="David" panose="020E0502060401010101" pitchFamily="34" charset="-79"/>
                <a:cs typeface="David" panose="020E0502060401010101" pitchFamily="34" charset="-79"/>
              </a:rPr>
              <a:t>צריך לדעת שפה (עברית, אנגלית)</a:t>
            </a:r>
          </a:p>
          <a:p>
            <a:pPr algn="r" rtl="1"/>
            <a:r>
              <a:rPr lang="he-IL" dirty="0" smtClean="0">
                <a:latin typeface="David" panose="020E0502060401010101" pitchFamily="34" charset="-79"/>
                <a:cs typeface="David" panose="020E0502060401010101" pitchFamily="34" charset="-79"/>
              </a:rPr>
              <a:t>אולי צריך ללמוד היסטוריה</a:t>
            </a:r>
          </a:p>
          <a:p>
            <a:pPr algn="r" rtl="1"/>
            <a:r>
              <a:rPr lang="he-IL" dirty="0" smtClean="0">
                <a:latin typeface="David" panose="020E0502060401010101" pitchFamily="34" charset="-79"/>
                <a:cs typeface="David" panose="020E0502060401010101" pitchFamily="34" charset="-79"/>
              </a:rPr>
              <a:t>על משפחה אחד או מספר משפחות</a:t>
            </a:r>
          </a:p>
          <a:p>
            <a:pPr algn="r" rtl="1"/>
            <a:r>
              <a:rPr lang="he-IL" dirty="0" smtClean="0">
                <a:latin typeface="David" panose="020E0502060401010101" pitchFamily="34" charset="-79"/>
                <a:cs typeface="David" panose="020E0502060401010101" pitchFamily="34" charset="-79"/>
              </a:rPr>
              <a:t>על דור אחד או כמה</a:t>
            </a:r>
            <a:r>
              <a:rPr lang="en-US" dirty="0" smtClean="0">
                <a:latin typeface="David" panose="020E0502060401010101" pitchFamily="34" charset="-79"/>
                <a:cs typeface="David" panose="020E0502060401010101" pitchFamily="34" charset="-79"/>
              </a:rPr>
              <a:t/>
            </a:r>
            <a:br>
              <a:rPr lang="en-US" dirty="0" smtClean="0">
                <a:latin typeface="David" panose="020E0502060401010101" pitchFamily="34" charset="-79"/>
                <a:cs typeface="David" panose="020E0502060401010101" pitchFamily="34" charset="-79"/>
              </a:rPr>
            </a:br>
            <a:r>
              <a:rPr lang="he-IL" dirty="0" smtClean="0">
                <a:latin typeface="David" panose="020E0502060401010101" pitchFamily="34" charset="-79"/>
                <a:cs typeface="David" panose="020E0502060401010101" pitchFamily="34" charset="-79"/>
              </a:rPr>
              <a:t>דרמה או קומדיה</a:t>
            </a:r>
          </a:p>
          <a:p>
            <a:pPr algn="r" rtl="1"/>
            <a:r>
              <a:rPr lang="he-IL" dirty="0" smtClean="0">
                <a:latin typeface="David" panose="020E0502060401010101" pitchFamily="34" charset="-79"/>
                <a:cs typeface="David" panose="020E0502060401010101" pitchFamily="34" charset="-79"/>
              </a:rPr>
              <a:t>מספר מילים? משפתים, דפים?</a:t>
            </a:r>
          </a:p>
          <a:p>
            <a:pPr algn="ctr" rtl="1"/>
            <a:r>
              <a:rPr lang="en-US" dirty="0" smtClean="0">
                <a:latin typeface="David" panose="020E0502060401010101" pitchFamily="34" charset="-79"/>
                <a:cs typeface="David" panose="020E0502060401010101" pitchFamily="34" charset="-79"/>
              </a:rPr>
              <a:t/>
            </a:r>
            <a:br>
              <a:rPr lang="en-US" dirty="0" smtClean="0">
                <a:latin typeface="David" panose="020E0502060401010101" pitchFamily="34" charset="-79"/>
                <a:cs typeface="David" panose="020E0502060401010101" pitchFamily="34" charset="-79"/>
              </a:rPr>
            </a:br>
            <a:r>
              <a:rPr lang="he-IL" sz="4400" dirty="0" smtClean="0">
                <a:latin typeface="David" panose="020E0502060401010101" pitchFamily="34" charset="-79"/>
                <a:cs typeface="David" panose="020E0502060401010101" pitchFamily="34" charset="-79"/>
              </a:rPr>
              <a:t>?</a:t>
            </a:r>
            <a:endParaRPr lang="en-US" sz="4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05901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Introduction1</Template>
  <TotalTime>4399</TotalTime>
  <Words>300</Words>
  <Application>Microsoft Office PowerPoint</Application>
  <PresentationFormat>On-screen Show (4:3)</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David</vt:lpstr>
      <vt:lpstr>Linux Libertine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Anatoly Peymer</cp:lastModifiedBy>
  <cp:revision>338</cp:revision>
  <dcterms:created xsi:type="dcterms:W3CDTF">2008-08-03T16:05:36Z</dcterms:created>
  <dcterms:modified xsi:type="dcterms:W3CDTF">2018-08-20T16:14:14Z</dcterms:modified>
</cp:coreProperties>
</file>