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0" r:id="rId2"/>
    <p:sldId id="291" r:id="rId3"/>
    <p:sldId id="292" r:id="rId4"/>
    <p:sldId id="293" r:id="rId5"/>
    <p:sldId id="301" r:id="rId6"/>
    <p:sldId id="302" r:id="rId7"/>
    <p:sldId id="294" r:id="rId8"/>
    <p:sldId id="296" r:id="rId9"/>
    <p:sldId id="307" r:id="rId10"/>
    <p:sldId id="297" r:id="rId11"/>
    <p:sldId id="310" r:id="rId12"/>
    <p:sldId id="298" r:id="rId13"/>
    <p:sldId id="295" r:id="rId14"/>
    <p:sldId id="300" r:id="rId15"/>
    <p:sldId id="303" r:id="rId16"/>
    <p:sldId id="304" r:id="rId17"/>
    <p:sldId id="306" r:id="rId18"/>
    <p:sldId id="305" r:id="rId19"/>
    <p:sldId id="299" r:id="rId20"/>
    <p:sldId id="309" r:id="rId21"/>
    <p:sldId id="311" r:id="rId22"/>
    <p:sldId id="312" r:id="rId23"/>
    <p:sldId id="313" r:id="rId24"/>
    <p:sldId id="30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CC"/>
    <a:srgbClr val="FFFF99"/>
    <a:srgbClr val="C0C0C0"/>
    <a:srgbClr val="669999"/>
    <a:srgbClr val="6666CC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65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1CDD98-8F61-4A78-A6C5-5C63333796C9}" type="datetimeFigureOut">
              <a:rPr lang="en-US"/>
              <a:pPr>
                <a:defRPr/>
              </a:pPr>
              <a:t>6/25/2015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A5F254-F7B1-4E2B-8A37-157DFE155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29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FDC590-4704-449C-8251-30A880ECA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14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F64F03-CFFF-48DC-85BF-11FEE717AB35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2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18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2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11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7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39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34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5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2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938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7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55CE01-B325-44A4-B33A-408012E62EBA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6578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84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94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4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82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2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8A5CA0-1BBB-4FDB-9D06-1EEB7F37D465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6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38100-8D7E-4BBD-95FF-F65B2AD03C62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7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38100-8D7E-4BBD-95FF-F65B2AD03C6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2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438100-8D7E-4BBD-95FF-F65B2AD03C6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9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F26E8E-1FD1-488A-9189-6E0F91BAE86B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92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31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B31B1B-C18C-4D42-92C9-1289A21E533A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8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2AC8E-230D-46B3-AEFC-7ECC07F1B815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06DB2-FDD3-4A5A-A22C-FF67F9632B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60140-0441-423B-956D-835E7D6A2F53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6AD91-7E3A-40E7-8C4F-9BC48F10F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7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09322-9BE0-4840-AEAE-3A23F0D0EE77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724A8-3D3C-41C6-89E4-AA6CD30E8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AE4DE-D8FD-43E7-AEFD-588527A77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7C1898-7A23-4101-9781-1EFB3E0BD769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8378F-B4F8-424A-B914-528F74AA0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4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6DB45-EACF-4D53-A192-1FF2F251C8AD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9F6B8-2BFF-4C11-9A01-E0F143B2E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6FCA8-7011-4A68-BD56-EF7070CC1988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90EA6-72B8-4B30-96B6-2D5D49EC7E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09272-E5EB-4385-83EE-567633AA304A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26326-91E0-4898-9FA3-4018BAB54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2097B-6B86-466C-A84F-3A5F13841EC4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C99EA-5B17-4620-B814-03445DB4F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EA346-4450-4416-9E24-FC91603E95AF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296E3-F58B-43E8-A59F-98D86F216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FEC93-4A10-4736-9AB5-1D2060308675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EBBF-1486-42D8-8CDF-B02739C94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201B-547D-4A9C-BF1F-FBA77A08AD74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CD64E-050E-4D0E-B41A-678B044CA8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F257C40-AF88-44E4-84E6-3D31090475EE}" type="datetime10">
              <a:rPr lang="en-US"/>
              <a:pPr>
                <a:defRPr/>
              </a:pPr>
              <a:t>07:18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C0C0C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Peymer Anatoly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750" y="6443663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E2987A-2E4A-4DF6-B625-A1BDD55C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Worksheet1.xls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tmp"/><Relationship Id="rId5" Type="http://schemas.openxmlformats.org/officeDocument/2006/relationships/image" Target="../media/image15.png"/><Relationship Id="rId4" Type="http://schemas.openxmlformats.org/officeDocument/2006/relationships/hyperlink" Target="http://developer.android.com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gif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EEDE92-8C88-4318-92AD-200743819F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512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512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2750" y="1524000"/>
            <a:ext cx="698500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Chat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513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8600" y="3276600"/>
            <a:ext cx="1143000" cy="838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25908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852863" y="34671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286000" y="462915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69517" y="5110413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943600" y="44958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503369" y="30099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604209" y="21336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938235" y="21336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6791" y="4122320"/>
            <a:ext cx="373883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2279" y="4114800"/>
            <a:ext cx="373883" cy="3810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524000" y="5867400"/>
            <a:ext cx="1143000" cy="533400"/>
          </a:xfrm>
          <a:prstGeom prst="wedgeRoundRectCallout">
            <a:avLst>
              <a:gd name="adj1" fmla="val 168641"/>
              <a:gd name="adj2" fmla="val -3164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server received a message</a:t>
            </a:r>
          </a:p>
        </p:txBody>
      </p:sp>
      <p:sp>
        <p:nvSpPr>
          <p:cNvPr id="29" name="Rounded Rectangular Callout 28"/>
          <p:cNvSpPr/>
          <p:nvPr/>
        </p:nvSpPr>
        <p:spPr>
          <a:xfrm>
            <a:off x="5489575" y="5813425"/>
            <a:ext cx="1143000" cy="533400"/>
          </a:xfrm>
          <a:prstGeom prst="wedgeRoundRectCallout">
            <a:avLst>
              <a:gd name="adj1" fmla="val -114306"/>
              <a:gd name="adj2" fmla="val -298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Client received a message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55738"/>
            <a:ext cx="1676400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לבקש היסטוריה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100" y="2532063"/>
            <a:ext cx="1443038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לקבוע מצב "לא רואים"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9900" y="4243388"/>
            <a:ext cx="1443038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לקבוע שלח לקולם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6925" y="3887788"/>
            <a:ext cx="1443038" cy="922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לקבוע ממי לא לקבל הודעה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56438" y="1790700"/>
            <a:ext cx="1443037" cy="646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לקבוע קבוצות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929438" y="5141913"/>
            <a:ext cx="1443037" cy="9239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לקוח יכול לקבוע ממי לא לקבל הודעה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76850" y="2930525"/>
            <a:ext cx="1154113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לשרת אפשר להוסיף "חומת אש"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4715" y="1524000"/>
            <a:ext cx="7745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err="1" smtClean="0"/>
              <a:t>MiTM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תוכנה המזהה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תקיפות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MiTM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 כמובן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שדורש גם תוכנה המנסה לבצע תקיפות כאלו (והקמת רשת לטובת הניסוי).</a:t>
            </a:r>
          </a:p>
        </p:txBody>
      </p:sp>
      <p:pic>
        <p:nvPicPr>
          <p:cNvPr id="8196" name="Picture 4" descr="http://www.computerhope.com/jargon/m/maninthemiddleatt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00" y="3273505"/>
            <a:ext cx="3867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3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31029" y="1524000"/>
            <a:ext cx="288194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err="1"/>
              <a:t>MiTM</a:t>
            </a:r>
            <a:r>
              <a:rPr lang="en-US" b="1" dirty="0"/>
              <a:t> Attack &amp; Detection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המבצעת תקיפת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MiTM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באופן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פאסיבי או אקטיבי.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מנתחת ו/או משנה את התעבורה שעוברת דרכה.</a:t>
            </a:r>
          </a:p>
          <a:p>
            <a:pPr algn="r" rtl="1">
              <a:defRPr/>
            </a:pP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נוספת המזהה את התקיפה.</a:t>
            </a:r>
          </a:p>
        </p:txBody>
      </p:sp>
      <p:pic>
        <p:nvPicPr>
          <p:cNvPr id="8196" name="Picture 4" descr="http://www.computerhope.com/jargon/m/maninthemiddleattac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100" y="3273505"/>
            <a:ext cx="38671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36730" y="1524000"/>
            <a:ext cx="127054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Anti Virus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דורש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גם בדיקה של וירוסים שונים מול האנטי וירוס.</a:t>
            </a:r>
          </a:p>
        </p:txBody>
      </p:sp>
      <p:pic>
        <p:nvPicPr>
          <p:cNvPr id="8198" name="Picture 6" descr="http://inavitnews.com/wp-content/uploads/2014/05/FREE-ANTIVIRUS-PROGRAM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553" y="2661353"/>
            <a:ext cx="4932893" cy="36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3200" y="1524000"/>
            <a:ext cx="15376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מחקר פרוטוקול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מחקר פרוטוקול ייעודי - למשל </a:t>
            </a:r>
            <a:r>
              <a:rPr lang="ru-RU" dirty="0" smtClean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Dropbox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lang="en-US" dirty="0" err="1">
                <a:latin typeface="David" panose="020E0502060401010101" pitchFamily="34" charset="-79"/>
                <a:cs typeface="David" panose="020E0502060401010101" pitchFamily="34" charset="-79"/>
              </a:rPr>
              <a:t>whatsapp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, google talk, 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או כל דבר אחר. מעבר לאפיון, דורש גם מימוש של כלי בסיסי המצליח לשחזר את הפרוטוקול.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8793" y="1524000"/>
            <a:ext cx="282641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Anti Port Scanner (APS)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67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29665" y="1524000"/>
            <a:ext cx="3484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Server-Client-Python-Android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876664" y="2066223"/>
            <a:ext cx="33906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Server-Client-Python- iPhone</a:t>
            </a:r>
          </a:p>
        </p:txBody>
      </p:sp>
      <p:pic>
        <p:nvPicPr>
          <p:cNvPr id="12290" name="Picture 2" descr="http://www.topproductivityapps.com/appimg/3088/python-for-ios-screenshot-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69" y="2740355"/>
            <a:ext cx="4233366" cy="282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ndefinitestudies.files.wordpress.com/2009/06/devic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967" y="2519418"/>
            <a:ext cx="2538339" cy="38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9053" y="1524000"/>
            <a:ext cx="468589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Application Layer Protocol Programming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המשתמשת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בפרוטקול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של שכבת האפליקציה.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יש לממש את הפרוטוקול בהתאם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ל-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RFC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המתאים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Web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שרת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Email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(SMTP &amp; POP3)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שרת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FTP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שרת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DNS </a:t>
            </a:r>
            <a:endParaRPr lang="he-IL" dirty="0" smtClean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לקוח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Torrent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כולל ממשק ניהול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Web/Command Line/GUI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35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6856" y="1524000"/>
            <a:ext cx="57502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Application Layer Protocol Design &amp; Programming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894" y="2182931"/>
            <a:ext cx="7315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תכנון ותכנות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פרוטוקול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בשכבת האפליקציה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יש לכתוב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RFC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לפרוטוקול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ולממשו בהתאם.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יש לממש את כל ה"שחקנים" ב-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RFC.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למשל: שרת ולקוח לשליטה מרחוק במחשב, שרת/לקוח להזרמת מוזיקה/וידאו.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כולל ממשק ניהול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Web/Command Line/GUI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6499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155" y="1524000"/>
            <a:ext cx="22536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Tools Visualization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המציגה באופן ויזואלי את אופן הפעולה והתוצאה של כלים ברשתות.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יש לממש את הכלים במסגרת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הפרויקט.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למשל: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ping, </a:t>
            </a:r>
            <a:r>
              <a:rPr lang="en-US" dirty="0" err="1" smtClean="0">
                <a:latin typeface="David" panose="020E0502060401010101" pitchFamily="34" charset="-79"/>
                <a:cs typeface="David" panose="020E0502060401010101" pitchFamily="34" charset="-79"/>
              </a:rPr>
              <a:t>traceroute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777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43242" y="1524000"/>
            <a:ext cx="40575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Router &amp; Switch &amp; Default Gateway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מערכת משולבת של נתב, רכזת ושער גישה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דיפולטי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מקביל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ל"ראוטר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" שיש לכולנו בבית.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דורש לממש על מחשב עם שני כרטיסי רשת (או יותר).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כולל ממשק ניהול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Web/Command Line/GUI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03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D40B62-5CF9-4DBF-B220-E4FDBEC33B0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7172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7173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7174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7175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7177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44800" y="1524000"/>
            <a:ext cx="3454400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The quality of communication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7180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828800" y="3598645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00800" y="3581400"/>
            <a:ext cx="914400" cy="4572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803525" y="3603625"/>
            <a:ext cx="3556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8" name="TextBox 8"/>
          <p:cNvSpPr txBox="1">
            <a:spLocks noChangeArrowheads="1"/>
          </p:cNvSpPr>
          <p:nvPr/>
        </p:nvSpPr>
        <p:spPr bwMode="auto">
          <a:xfrm>
            <a:off x="3933825" y="33162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/>
              <a:t>UDP</a:t>
            </a:r>
          </a:p>
        </p:txBody>
      </p:sp>
      <p:sp>
        <p:nvSpPr>
          <p:cNvPr id="7189" name="TextBox 9"/>
          <p:cNvSpPr txBox="1">
            <a:spLocks noChangeArrowheads="1"/>
          </p:cNvSpPr>
          <p:nvPr/>
        </p:nvSpPr>
        <p:spPr bwMode="auto">
          <a:xfrm>
            <a:off x="6167438" y="3033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Application</a:t>
            </a:r>
          </a:p>
        </p:txBody>
      </p:sp>
      <p:graphicFrame>
        <p:nvGraphicFramePr>
          <p:cNvPr id="7190" name="Chart 29"/>
          <p:cNvGraphicFramePr>
            <a:graphicFrameLocks/>
          </p:cNvGraphicFramePr>
          <p:nvPr/>
        </p:nvGraphicFramePr>
        <p:xfrm>
          <a:off x="893763" y="1981200"/>
          <a:ext cx="225107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Chart" r:id="rId6" imgW="2261812" imgH="1469263" progId="Excel.Chart.8">
                  <p:embed/>
                </p:oleObj>
              </mc:Choice>
              <mc:Fallback>
                <p:oleObj name="Chart" r:id="rId6" imgW="2261812" imgH="1469263" progId="Excel.Chart.8">
                  <p:embed/>
                  <p:pic>
                    <p:nvPicPr>
                      <p:cNvPr id="0" name="Char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1981200"/>
                        <a:ext cx="225107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944563" y="4495800"/>
            <a:ext cx="2332037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92" name="TextBox 37"/>
          <p:cNvSpPr txBox="1">
            <a:spLocks noChangeArrowheads="1"/>
          </p:cNvSpPr>
          <p:nvPr/>
        </p:nvSpPr>
        <p:spPr bwMode="auto">
          <a:xfrm>
            <a:off x="1219200" y="4618038"/>
            <a:ext cx="1625600" cy="2778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IP</a:t>
            </a:r>
          </a:p>
        </p:txBody>
      </p:sp>
      <p:sp>
        <p:nvSpPr>
          <p:cNvPr id="7193" name="TextBox 47"/>
          <p:cNvSpPr txBox="1">
            <a:spLocks noChangeArrowheads="1"/>
          </p:cNvSpPr>
          <p:nvPr/>
        </p:nvSpPr>
        <p:spPr bwMode="auto">
          <a:xfrm>
            <a:off x="1219200" y="5105400"/>
            <a:ext cx="1625600" cy="27781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Time</a:t>
            </a:r>
          </a:p>
        </p:txBody>
      </p:sp>
      <p:sp>
        <p:nvSpPr>
          <p:cNvPr id="7194" name="TextBox 48"/>
          <p:cNvSpPr txBox="1">
            <a:spLocks noChangeArrowheads="1"/>
          </p:cNvSpPr>
          <p:nvPr/>
        </p:nvSpPr>
        <p:spPr bwMode="auto">
          <a:xfrm>
            <a:off x="1209675" y="5570538"/>
            <a:ext cx="1625600" cy="2778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Count 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67200" y="4731208"/>
            <a:ext cx="1143000" cy="8316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410200" y="4056063"/>
            <a:ext cx="1443038" cy="10985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743200" y="4056063"/>
            <a:ext cx="1524000" cy="10906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7472" y="1524000"/>
            <a:ext cx="12490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Honeypot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מערכת מלכודת דבש שמבצעת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אינטרקציה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עם התוקף של מספר פרוטוקולים בשכבת האפליקציה.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לאחר תכנות המערכת יש להריץ אותה למשך תקופה ולנתח את התעבורה והתקיפות.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6386" name="Picture 2" descr="http://upload.wikimedia.org/wikipedia/commons/7/76/Honeypot_diag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06247"/>
            <a:ext cx="4267200" cy="33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46827" y="1524000"/>
            <a:ext cx="24503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Visualized </a:t>
            </a:r>
            <a:r>
              <a:rPr lang="en-US" b="1" dirty="0">
                <a:latin typeface="+mn-lt"/>
                <a:cs typeface="David" panose="020E0502060401010101" pitchFamily="34" charset="-79"/>
              </a:rPr>
              <a:t>Simulator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שיוצרת סימולציה של רשת ותעבורת רשת באופן ויזואלי.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דומה ל-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Packet Tracer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של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Cisco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6388" name="Picture 4" descr="http://3.bp.blogspot.com/-XEqgR2pmsoI/T2sZJZ0YIUI/AAAAAAAAAKc/RdBqMZYSNHs/s1600/logicalworkspa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858323"/>
            <a:ext cx="4267198" cy="346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66263" y="1572208"/>
            <a:ext cx="4211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developer.android.com/index.html</a:t>
            </a:r>
            <a:endParaRPr lang="en-US" dirty="0"/>
          </a:p>
        </p:txBody>
      </p:sp>
      <p:pic>
        <p:nvPicPr>
          <p:cNvPr id="8194" name="Picture 2" descr="http://developer.android.com/preview/images/l-dev-prev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064" y="2118310"/>
            <a:ext cx="3335872" cy="18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811" y="4144093"/>
            <a:ext cx="6468378" cy="2038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600" y="4800600"/>
            <a:ext cx="97268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00600" y="5315339"/>
            <a:ext cx="97268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00600" y="4294906"/>
            <a:ext cx="972686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67938" y="1524000"/>
            <a:ext cx="160813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File manager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15" y="2887704"/>
            <a:ext cx="3658610" cy="1996992"/>
          </a:xfrm>
          <a:prstGeom prst="rect">
            <a:avLst/>
          </a:prstGeom>
        </p:spPr>
      </p:pic>
      <p:pic>
        <p:nvPicPr>
          <p:cNvPr id="8198" name="Picture 6" descr="http://samlab.ws/soft/totalcmd_thm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1602"/>
            <a:ext cx="3636082" cy="258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905000" y="5189496"/>
            <a:ext cx="156966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Far manager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44467" y="5307503"/>
            <a:ext cx="20911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 smtClean="0">
                <a:latin typeface="+mn-lt"/>
                <a:cs typeface="David" panose="020E0502060401010101" pitchFamily="34" charset="-79"/>
              </a:rPr>
              <a:t>Total commander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68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2425" y="1524000"/>
            <a:ext cx="65915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VPN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2057400"/>
            <a:ext cx="73152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מערכת רשת פרטית וירטואלית.</a:t>
            </a:r>
          </a:p>
          <a:p>
            <a:pPr algn="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למשל: להתחבר לרשת בבית מהכיתה באופן שקוף, כאשר כל התעבורה עוברת מוצפנת דרך האינטרנט.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6390" name="Picture 6" descr="https://www.checkpoint.com/products/vpn-1_clients/images/vpn-1_sc_connec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418" y="3023088"/>
            <a:ext cx="3857164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70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35A177-830F-4844-BF2B-889A7EA7A0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9220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9223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9225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14800" y="1524000"/>
            <a:ext cx="914400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Sniffer</a:t>
            </a: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9228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החל מכלי בסיסי המאפשר לראות את תעבורת הרשת, דרך כלי המאפשר הפרדה לפי פרוטוקולים ועד פירוק וחיפוש ברמת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פאקטות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. כדאי שיהיה ויזואלי.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9230" name="Picture 2" descr="http://www.effetech.com/images/ehs_bi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846388"/>
            <a:ext cx="448945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38CF9-DB9B-4D57-9714-113164F9B2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11268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6313" y="1524000"/>
            <a:ext cx="2111375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Network Analyzer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1276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981200"/>
            <a:ext cx="7315200" cy="8302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כלי הממפה את הרשת בה הוא פועל - מציג את הישויות השונות ברשת (וכמה שיותר מידע עליהן - האם זה מחשב/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ראוטר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/מדפסת/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וכו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', כתובת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IP, 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כתובת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MAC, 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שירותים שמורצים עליו, פורטים פתוחים, וכו') ואת הקישורים השונים בתוך הרשת. שוב, עדיפות גדולה שההצגה תהיה ויזואלית.</a:t>
            </a:r>
          </a:p>
        </p:txBody>
      </p:sp>
      <p:pic>
        <p:nvPicPr>
          <p:cNvPr id="11278" name="Picture 2" descr="http://img.brothersoft.com/screenshots/softimage/m/maatec_network_analyzer-97311-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2874963"/>
            <a:ext cx="4906963" cy="350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38CF9-DB9B-4D57-9714-113164F9B2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11268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99106" y="1524000"/>
            <a:ext cx="194578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Packet Analyzer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1276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981200"/>
            <a:ext cx="73152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המציגה מידע מחולץ מתוך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הפאקטות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עצמן.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הבנת וניתוח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הפקטות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נעשה ע"י הסנפה של הרשת.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יכול להיות גנרי (כמו </a:t>
            </a: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Wireshark </a:t>
            </a:r>
            <a:r>
              <a:rPr lang="he-IL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) או 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ממוקד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לפרוטוקל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/ים (כמו הצגה וניתוח מפורט יותר של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HTTP).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עדיפות להצגה ויזואלית.</a:t>
            </a:r>
          </a:p>
        </p:txBody>
      </p:sp>
      <p:pic>
        <p:nvPicPr>
          <p:cNvPr id="14338" name="Picture 2" descr="http://www.packet-sniffer.net/images/ed_he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3358644"/>
            <a:ext cx="4051300" cy="310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36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38CF9-DB9B-4D57-9714-113164F9B28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1268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69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1273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5750" y="1524000"/>
            <a:ext cx="21125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Network Analyzer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1276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1981200"/>
            <a:ext cx="7315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תוכנית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המציגה את הישויות ברשת באופן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טקסוטאלי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או ויזואלי.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הבנת וניתוח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היישויות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נעשה ע"י הסנפה של הרשת.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התוכנית מציגה עבור כל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יישות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פרטים נוספים שניתן ללמוד מההסנפה.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עדיפות להצגה ויזואלית.</a:t>
            </a:r>
          </a:p>
          <a:p>
            <a:pPr algn="r" rtl="1">
              <a:defRPr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למשל: ציור גרף של הרשת, כאשר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הקודקודים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הם מחשבים (לפי כתובת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IP), 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והקשתות הם חיבורים בניהם (כמו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סשן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TCP</a:t>
            </a:r>
            <a:r>
              <a:rPr lang="he-IL" sz="1600" dirty="0" smtClean="0"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5362" name="Picture 2" descr="http://img.brothersoft.com/screenshots/softimage/m/maatec_network_analyzer-97311-1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72" y="3549256"/>
            <a:ext cx="4089826" cy="292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33E11-2A29-42B3-85D2-C4DC815282B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3316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3319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3321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2750" y="1524000"/>
            <a:ext cx="698500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latin typeface="+mn-lt"/>
                <a:cs typeface="David" panose="020E0502060401010101" pitchFamily="34" charset="-79"/>
              </a:rPr>
              <a:t>Chat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3324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646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מימוש ויזואלי (ויפה) של צ'אט מרובה משתתפים. גם צד שרת, גם צד לקוח. יכולת התנהלות בקבוצות, שליחת קבצים (רצוי מוצפן) ועוד. </a:t>
            </a:r>
          </a:p>
        </p:txBody>
      </p:sp>
      <p:pic>
        <p:nvPicPr>
          <p:cNvPr id="13326" name="Picture 4" descr="http://90kids.com/wp-content/uploads/2013/08/Aol-chat-roo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3171825"/>
            <a:ext cx="38481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9713" y="1524000"/>
            <a:ext cx="1044575" cy="369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Firewall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חומת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אש מבצעת את אותה פעולה שמבצעת נעילת הדלת הראשית בבית שלך - היא מונעת מפורצים (במקרה זה, פורצי מחשבים (האקרים) ותוכנות זדוניות) להיכנס. </a:t>
            </a:r>
          </a:p>
        </p:txBody>
      </p:sp>
      <p:pic>
        <p:nvPicPr>
          <p:cNvPr id="8194" name="Picture 2" descr="http://microsoftsupportnow.com/wp-content/uploads/2012/05/235357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7496"/>
            <a:ext cx="4267200" cy="341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33800" y="6400800"/>
            <a:ext cx="1676400" cy="3206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smtClean="0">
                <a:solidFill>
                  <a:srgbClr val="C0C0C0"/>
                </a:solidFill>
              </a:rPr>
              <a:t>Peymer Anatoly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8822-309F-4B50-B951-CC6DFF2125C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15364" name="AutoShape 13"/>
          <p:cNvSpPr>
            <a:spLocks noChangeArrowheads="1"/>
          </p:cNvSpPr>
          <p:nvPr/>
        </p:nvSpPr>
        <p:spPr bwMode="auto">
          <a:xfrm>
            <a:off x="152400" y="457200"/>
            <a:ext cx="8839200" cy="62484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66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0" y="152400"/>
            <a:ext cx="8077200" cy="1219200"/>
          </a:xfrm>
          <a:prstGeom prst="rect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7467600" y="152400"/>
            <a:ext cx="1219200" cy="1219200"/>
          </a:xfrm>
          <a:prstGeom prst="ellipse">
            <a:avLst/>
          </a:prstGeom>
          <a:solidFill>
            <a:srgbClr val="66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>
            <a:off x="0" y="1219200"/>
            <a:ext cx="8077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Text Box 15"/>
          <p:cNvSpPr txBox="1">
            <a:spLocks noChangeArrowheads="1"/>
          </p:cNvSpPr>
          <p:nvPr/>
        </p:nvSpPr>
        <p:spPr bwMode="auto">
          <a:xfrm>
            <a:off x="2286000" y="2286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e-IL" altLang="en-US" sz="1800"/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2981325" y="263525"/>
            <a:ext cx="320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bg1"/>
                </a:solidFill>
              </a:rPr>
              <a:t>Project</a:t>
            </a:r>
            <a:endParaRPr lang="en-US" altLang="en-US" sz="4400" b="1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40784" y="1524000"/>
            <a:ext cx="326243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/>
              <a:t>Scanner(Firewall/IDS/Proxy)</a:t>
            </a:r>
            <a:endParaRPr lang="en-US" b="1" dirty="0">
              <a:latin typeface="+mn-lt"/>
              <a:cs typeface="David" panose="020E0502060401010101" pitchFamily="34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228600"/>
            <a:ext cx="1582738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100</a:t>
            </a:r>
          </a:p>
        </p:txBody>
      </p:sp>
      <p:pic>
        <p:nvPicPr>
          <p:cNvPr id="15372" name="Picture 16" descr="http://geektime.com/wp-content/uploads/2013/07/Eighty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303213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2097088"/>
            <a:ext cx="73152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מכונת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שקיוף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- הסנפה של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פקטות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, ניתוחן וביצוע פעולה בהתאם.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הניתוח והפעולה יכולה להיות ברמה אחת או יותר במודל 5 השכבות.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ניתן להשתמש </a:t>
            </a:r>
            <a:r>
              <a:rPr lang="he-IL" dirty="0" err="1">
                <a:latin typeface="David" panose="020E0502060401010101" pitchFamily="34" charset="-79"/>
                <a:cs typeface="David" panose="020E0502060401010101" pitchFamily="34" charset="-79"/>
              </a:rPr>
              <a:t>באלוגריתמי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 בינה מלאכותית בשביל החלטה על הפעולה.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שלד לכך הוא תרגיל מכונת השיקוף שהיה.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כולל ממשק ניהול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Web/Command Line/GUI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למשל:</a:t>
            </a: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זיהוי תקיפות שונות שלמדנו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כמו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Smurf, ARP Poisoning, IP 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Spoofing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algn="r" rtl="1">
              <a:defRPr/>
            </a:pP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זיהוי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העברה של מידע אישי ב-</a:t>
            </a:r>
            <a:r>
              <a:rPr lang="en-US" dirty="0" smtClean="0">
                <a:latin typeface="David" panose="020E0502060401010101" pitchFamily="34" charset="-79"/>
                <a:cs typeface="David" panose="020E0502060401010101" pitchFamily="34" charset="-79"/>
              </a:rPr>
              <a:t>HTTP</a:t>
            </a: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חסימה של כתובות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IP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ו-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Ports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 דורש </a:t>
            </a: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שני כרטיסי רשת </a:t>
            </a:r>
            <a:r>
              <a:rPr lang="he-IL" dirty="0" smtClean="0">
                <a:latin typeface="David" panose="020E0502060401010101" pitchFamily="34" charset="-79"/>
                <a:cs typeface="David" panose="020E0502060401010101" pitchFamily="34" charset="-79"/>
              </a:rPr>
              <a:t>לפחות.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>
              <a:defRPr/>
            </a:pPr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זיהוי תעבורה חריגה ברשת לפי זמן/כתובת </a:t>
            </a:r>
            <a:r>
              <a:rPr lang="en-US" dirty="0">
                <a:latin typeface="David" panose="020E0502060401010101" pitchFamily="34" charset="-79"/>
                <a:cs typeface="David" panose="020E0502060401010101" pitchFamily="34" charset="-79"/>
              </a:rPr>
              <a:t>IP/...</a:t>
            </a:r>
            <a:endParaRPr lang="he-IL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46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Introduction1</Template>
  <TotalTime>4364</TotalTime>
  <Words>885</Words>
  <Application>Microsoft Office PowerPoint</Application>
  <PresentationFormat>On-screen Show (4:3)</PresentationFormat>
  <Paragraphs>230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David</vt:lpstr>
      <vt:lpstr>Default Design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Anatoly</cp:lastModifiedBy>
  <cp:revision>331</cp:revision>
  <dcterms:created xsi:type="dcterms:W3CDTF">2008-08-03T16:05:36Z</dcterms:created>
  <dcterms:modified xsi:type="dcterms:W3CDTF">2015-06-25T04:24:08Z</dcterms:modified>
</cp:coreProperties>
</file>