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B1C1-F9DC-4F57-9BA0-65BCE484A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4F6A9-71FC-4B58-ADB1-B0681E835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5EA3F-0DEA-41B8-A245-95C2A8C5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EF0-5ED4-41D7-95C0-C36EF810A11B}" type="datetimeFigureOut">
              <a:rPr lang="en-IL" smtClean="0"/>
              <a:t>27/12/2021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8BABA-B7E5-4857-B81B-EADEB046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24B5E-8CFA-4A3E-815A-5111ED02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415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50D0-EADA-4583-B912-19E1F3941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246D2-F0CD-4DBA-B8E2-3E38400C8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3994D-FBFC-4844-B142-E1124D056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EF0-5ED4-41D7-95C0-C36EF810A11B}" type="datetimeFigureOut">
              <a:rPr lang="en-IL" smtClean="0"/>
              <a:t>27/12/2021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35315-3A36-4D78-87F2-0E2013F84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65384-3515-455D-8DFA-E7B27527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1720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E496FF-F7BA-48D0-8AA3-2D372A9C2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89511-2879-44A3-A8FD-131009E7C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4DB21-7930-432E-A7B8-1A6864FE5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EF0-5ED4-41D7-95C0-C36EF810A11B}" type="datetimeFigureOut">
              <a:rPr lang="en-IL" smtClean="0"/>
              <a:t>27/12/2021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06304-EB33-4D63-810D-6022A3D4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09B00-DB72-40AB-9320-F14C38F5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8743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5C06-2FE1-42C4-8D9F-91FD3B8E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E47A-7081-4383-A493-199B76322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2631D-77C5-45B1-84BE-2C631845B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EF0-5ED4-41D7-95C0-C36EF810A11B}" type="datetimeFigureOut">
              <a:rPr lang="en-IL" smtClean="0"/>
              <a:t>27/12/2021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4847F-996A-4C76-8162-1A66E9DAB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73228-EAD6-4181-BE17-243B1B1E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48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6848-92B4-4B8F-9EF2-87D7EA908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6A6AC-1CD3-4D04-A5A0-51A84994D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CF35A-5943-4F76-B3CC-378E4960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EF0-5ED4-41D7-95C0-C36EF810A11B}" type="datetimeFigureOut">
              <a:rPr lang="en-IL" smtClean="0"/>
              <a:t>27/12/2021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E7A71-96FB-45BE-A836-564CA562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88376-263B-4336-BE7F-9EEB0808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189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3F4CD-408C-4748-92F0-B63BA5D2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35AD0-6D2A-4DDC-A736-64C208202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D779B-503E-4A01-ADA8-D70A214B4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7949E-AD11-41D4-A0A9-FCEBF8F5B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EF0-5ED4-41D7-95C0-C36EF810A11B}" type="datetimeFigureOut">
              <a:rPr lang="en-IL" smtClean="0"/>
              <a:t>27/12/2021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A2BE2-8A06-4D7D-9145-BE23FCA7E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45CCC-8F70-45BB-BCF5-1688313B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28301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DBB01-FE50-456F-A1BB-40B1601D9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DCBF3-9572-4843-B8CF-7D1037FFA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1BFC9-CAA4-447B-8671-E2B65EAA1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9F37A-8E16-4FB0-A0A3-9D1941F9A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A6A615-E0BC-4139-920F-E9BD89DFD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CB339C-6EAD-4E1E-B48D-DAC8FD95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EF0-5ED4-41D7-95C0-C36EF810A11B}" type="datetimeFigureOut">
              <a:rPr lang="en-IL" smtClean="0"/>
              <a:t>27/12/2021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2806A-C134-48B3-8DA0-09BBC0FD6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AE503-4967-4F5B-B904-7A29B8EC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149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5C7A-E7E4-4B57-86DE-D9A89CEA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CF863E-0B93-455E-8535-888DCA2DF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EF0-5ED4-41D7-95C0-C36EF810A11B}" type="datetimeFigureOut">
              <a:rPr lang="en-IL" smtClean="0"/>
              <a:t>27/12/2021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1DD57-D694-4A16-894C-3C7A176B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12EE8-2EF2-4654-8629-154C80D6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2398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BF56F-648D-4CE0-A3A2-6BC5A634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EF0-5ED4-41D7-95C0-C36EF810A11B}" type="datetimeFigureOut">
              <a:rPr lang="en-IL" smtClean="0"/>
              <a:t>27/12/2021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C7B14-92FC-4BDF-88AC-A273E273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AF87A-07A3-4FDC-9624-A1F5B469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6991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0E2C-B220-4766-8555-B3281C582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AF188-5782-4D04-AB87-B46A49E56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DA536-E835-431E-A2AA-190B1EEA5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F5192-761A-44AF-B397-58CAD792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EF0-5ED4-41D7-95C0-C36EF810A11B}" type="datetimeFigureOut">
              <a:rPr lang="en-IL" smtClean="0"/>
              <a:t>27/12/2021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8E9FD-2C18-4B81-92D3-205366435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0BA79-F03F-4A5D-A9F7-F836F43C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332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4210-77A8-46CE-8C79-955D7C3F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91B67-315D-4CDC-AA8E-F62E899DC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4B9E0-5312-46C3-9EB5-BEBFB6D04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7700B-CA45-4958-88E9-59CE4F91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EF0-5ED4-41D7-95C0-C36EF810A11B}" type="datetimeFigureOut">
              <a:rPr lang="en-IL" smtClean="0"/>
              <a:t>27/12/2021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AD7C3-43D6-4F09-B7F2-20060812E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59EA3-B843-43A1-A42A-11D4007F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6393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C8B43E-7662-4075-B80F-5798E4218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2CDC9-1002-4C2E-BAB2-DB2F9BD7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86631-0602-4480-8589-412E24BA9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D7EF0-5ED4-41D7-95C0-C36EF810A11B}" type="datetimeFigureOut">
              <a:rPr lang="en-IL" smtClean="0"/>
              <a:t>27/12/2021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C296E-05A3-4762-A08E-5089D6365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0230F-8F21-46E5-8D95-0F1BD456B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6687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BD7E0-8599-4A52-9949-03A38CB8E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8998" y="4617002"/>
            <a:ext cx="8817412" cy="1440902"/>
          </a:xfrm>
        </p:spPr>
        <p:txBody>
          <a:bodyPr wrap="square" anchor="b">
            <a:normAutofit fontScale="90000"/>
          </a:bodyPr>
          <a:lstStyle/>
          <a:p>
            <a:pPr algn="l"/>
            <a:r>
              <a:rPr lang="en-US" sz="4000" i="1" dirty="0">
                <a:solidFill>
                  <a:schemeClr val="bg1"/>
                </a:solidFill>
              </a:rPr>
              <a:t>STEG - Tunisian Company of Electricity and Gas 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Fraud detection</a:t>
            </a:r>
            <a:br>
              <a:rPr lang="he-IL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By: Tal </a:t>
            </a:r>
            <a:r>
              <a:rPr lang="en-US" sz="27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Dekel</a:t>
            </a:r>
            <a:endParaRPr lang="en-IL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A close-up of a meter&#10;&#10;Description automatically generated with low confidence">
            <a:extLst>
              <a:ext uri="{FF2B5EF4-FFF2-40B4-BE49-F238E27FC236}">
                <a16:creationId xmlns:a16="http://schemas.microsoft.com/office/drawing/2014/main" id="{35E76EF7-BC7A-4D51-B727-F3D8D57724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03" b="26064"/>
          <a:stretch/>
        </p:blipFill>
        <p:spPr>
          <a:xfrm>
            <a:off x="20" y="10"/>
            <a:ext cx="12191980" cy="3657590"/>
          </a:xfrm>
          <a:custGeom>
            <a:avLst/>
            <a:gdLst/>
            <a:ahLst/>
            <a:cxnLst/>
            <a:rect l="l" t="t" r="r" b="b"/>
            <a:pathLst>
              <a:path w="12192000" h="3657600">
                <a:moveTo>
                  <a:pt x="7230262" y="3468462"/>
                </a:moveTo>
                <a:lnTo>
                  <a:pt x="7197115" y="3474938"/>
                </a:lnTo>
                <a:lnTo>
                  <a:pt x="7214545" y="3473344"/>
                </a:lnTo>
                <a:cubicBezTo>
                  <a:pt x="7220308" y="3472558"/>
                  <a:pt x="7225785" y="3471224"/>
                  <a:pt x="7230262" y="3468462"/>
                </a:cubicBezTo>
                <a:close/>
                <a:moveTo>
                  <a:pt x="7009120" y="3411863"/>
                </a:moveTo>
                <a:lnTo>
                  <a:pt x="7021563" y="3422955"/>
                </a:lnTo>
                <a:lnTo>
                  <a:pt x="7021563" y="3422954"/>
                </a:lnTo>
                <a:close/>
                <a:moveTo>
                  <a:pt x="7768443" y="3303674"/>
                </a:moveTo>
                <a:lnTo>
                  <a:pt x="7768443" y="3303675"/>
                </a:lnTo>
                <a:lnTo>
                  <a:pt x="7792447" y="3326153"/>
                </a:lnTo>
                <a:cubicBezTo>
                  <a:pt x="7785969" y="3320057"/>
                  <a:pt x="7779301" y="3313961"/>
                  <a:pt x="7768443" y="3303674"/>
                </a:cubicBezTo>
                <a:close/>
                <a:moveTo>
                  <a:pt x="4038748" y="3301555"/>
                </a:moveTo>
                <a:lnTo>
                  <a:pt x="4030517" y="3313199"/>
                </a:lnTo>
                <a:cubicBezTo>
                  <a:pt x="4026230" y="3321105"/>
                  <a:pt x="4021242" y="3327345"/>
                  <a:pt x="4015609" y="3332050"/>
                </a:cubicBezTo>
                <a:lnTo>
                  <a:pt x="3996845" y="3341704"/>
                </a:lnTo>
                <a:cubicBezTo>
                  <a:pt x="4010562" y="3338155"/>
                  <a:pt x="4021944" y="3329011"/>
                  <a:pt x="4030518" y="3313199"/>
                </a:cubicBezTo>
                <a:close/>
                <a:moveTo>
                  <a:pt x="6245343" y="3298149"/>
                </a:moveTo>
                <a:lnTo>
                  <a:pt x="6274406" y="3304945"/>
                </a:lnTo>
                <a:lnTo>
                  <a:pt x="6291247" y="3311262"/>
                </a:lnTo>
                <a:lnTo>
                  <a:pt x="6291385" y="3311314"/>
                </a:lnTo>
                <a:lnTo>
                  <a:pt x="6306284" y="3317152"/>
                </a:lnTo>
                <a:lnTo>
                  <a:pt x="6308075" y="3317568"/>
                </a:lnTo>
                <a:lnTo>
                  <a:pt x="6313855" y="3319733"/>
                </a:lnTo>
                <a:cubicBezTo>
                  <a:pt x="6321454" y="3322121"/>
                  <a:pt x="6329151" y="3323858"/>
                  <a:pt x="6337048" y="3324296"/>
                </a:cubicBezTo>
                <a:lnTo>
                  <a:pt x="6308075" y="3317568"/>
                </a:lnTo>
                <a:lnTo>
                  <a:pt x="6291385" y="3311314"/>
                </a:lnTo>
                <a:lnTo>
                  <a:pt x="6276197" y="3305364"/>
                </a:lnTo>
                <a:lnTo>
                  <a:pt x="6274406" y="3304945"/>
                </a:lnTo>
                <a:lnTo>
                  <a:pt x="6268613" y="3302771"/>
                </a:lnTo>
                <a:cubicBezTo>
                  <a:pt x="6260996" y="3300370"/>
                  <a:pt x="6253273" y="3298613"/>
                  <a:pt x="6245343" y="3298149"/>
                </a:cubicBezTo>
                <a:close/>
                <a:moveTo>
                  <a:pt x="6558837" y="3268317"/>
                </a:moveTo>
                <a:cubicBezTo>
                  <a:pt x="6548970" y="3267668"/>
                  <a:pt x="6539355" y="3268073"/>
                  <a:pt x="6529984" y="3269763"/>
                </a:cubicBezTo>
                <a:lnTo>
                  <a:pt x="6589207" y="3273193"/>
                </a:lnTo>
                <a:cubicBezTo>
                  <a:pt x="6578825" y="3270668"/>
                  <a:pt x="6568705" y="3268966"/>
                  <a:pt x="6558837" y="3268317"/>
                </a:cubicBezTo>
                <a:close/>
                <a:moveTo>
                  <a:pt x="4834454" y="3207659"/>
                </a:moveTo>
                <a:cubicBezTo>
                  <a:pt x="4849504" y="3224138"/>
                  <a:pt x="4866316" y="3230376"/>
                  <a:pt x="4883986" y="3231901"/>
                </a:cubicBezTo>
                <a:lnTo>
                  <a:pt x="4858238" y="3225387"/>
                </a:lnTo>
                <a:cubicBezTo>
                  <a:pt x="4849945" y="3221578"/>
                  <a:pt x="4841981" y="3215898"/>
                  <a:pt x="4834454" y="3207659"/>
                </a:cubicBezTo>
                <a:close/>
                <a:moveTo>
                  <a:pt x="5056443" y="3205325"/>
                </a:moveTo>
                <a:lnTo>
                  <a:pt x="5072589" y="3206105"/>
                </a:lnTo>
                <a:cubicBezTo>
                  <a:pt x="5078053" y="3207563"/>
                  <a:pt x="5083590" y="3210326"/>
                  <a:pt x="5089162" y="3214707"/>
                </a:cubicBezTo>
                <a:cubicBezTo>
                  <a:pt x="5078020" y="3205944"/>
                  <a:pt x="5067015" y="3203658"/>
                  <a:pt x="5056443" y="3205325"/>
                </a:cubicBezTo>
                <a:close/>
                <a:moveTo>
                  <a:pt x="739852" y="2905443"/>
                </a:moveTo>
                <a:cubicBezTo>
                  <a:pt x="733899" y="2911992"/>
                  <a:pt x="728660" y="2919613"/>
                  <a:pt x="724278" y="2926662"/>
                </a:cubicBezTo>
                <a:cubicBezTo>
                  <a:pt x="719849" y="2933806"/>
                  <a:pt x="714527" y="2939152"/>
                  <a:pt x="708621" y="2942822"/>
                </a:cubicBezTo>
                <a:lnTo>
                  <a:pt x="691439" y="2948297"/>
                </a:lnTo>
                <a:lnTo>
                  <a:pt x="708622" y="2942822"/>
                </a:lnTo>
                <a:cubicBezTo>
                  <a:pt x="714527" y="2939152"/>
                  <a:pt x="719849" y="2933806"/>
                  <a:pt x="724279" y="2926662"/>
                </a:cubicBezTo>
                <a:cubicBezTo>
                  <a:pt x="728660" y="2919613"/>
                  <a:pt x="733899" y="2911992"/>
                  <a:pt x="739852" y="2905443"/>
                </a:cubicBezTo>
                <a:close/>
                <a:moveTo>
                  <a:pt x="8934151" y="2836933"/>
                </a:moveTo>
                <a:cubicBezTo>
                  <a:pt x="8940248" y="2842173"/>
                  <a:pt x="8947058" y="2847506"/>
                  <a:pt x="8954249" y="2851864"/>
                </a:cubicBezTo>
                <a:lnTo>
                  <a:pt x="8962389" y="2855163"/>
                </a:lnTo>
                <a:lnTo>
                  <a:pt x="8954250" y="2851864"/>
                </a:lnTo>
                <a:cubicBezTo>
                  <a:pt x="8947058" y="2847506"/>
                  <a:pt x="8940248" y="2842173"/>
                  <a:pt x="8934151" y="2836933"/>
                </a:cubicBezTo>
                <a:close/>
                <a:moveTo>
                  <a:pt x="2314816" y="2835337"/>
                </a:moveTo>
                <a:cubicBezTo>
                  <a:pt x="2309720" y="2836314"/>
                  <a:pt x="2304339" y="2838362"/>
                  <a:pt x="2300909" y="2840743"/>
                </a:cubicBezTo>
                <a:cubicBezTo>
                  <a:pt x="2267856" y="2863985"/>
                  <a:pt x="2242281" y="2875891"/>
                  <a:pt x="2216515" y="2876487"/>
                </a:cubicBezTo>
                <a:cubicBezTo>
                  <a:pt x="2242281" y="2875891"/>
                  <a:pt x="2267856" y="2863985"/>
                  <a:pt x="2300910" y="2840743"/>
                </a:cubicBezTo>
                <a:close/>
                <a:moveTo>
                  <a:pt x="1916629" y="2813600"/>
                </a:moveTo>
                <a:lnTo>
                  <a:pt x="1907132" y="2816930"/>
                </a:lnTo>
                <a:lnTo>
                  <a:pt x="1866619" y="2826615"/>
                </a:lnTo>
                <a:lnTo>
                  <a:pt x="1907133" y="2816930"/>
                </a:lnTo>
                <a:close/>
                <a:moveTo>
                  <a:pt x="2058204" y="2802832"/>
                </a:moveTo>
                <a:cubicBezTo>
                  <a:pt x="2076636" y="2804546"/>
                  <a:pt x="2095174" y="2805403"/>
                  <a:pt x="2108194" y="2817539"/>
                </a:cubicBezTo>
                <a:cubicBezTo>
                  <a:pt x="2095175" y="2805403"/>
                  <a:pt x="2076636" y="2804546"/>
                  <a:pt x="2058204" y="280283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810707"/>
                </a:lnTo>
                <a:cubicBezTo>
                  <a:pt x="12192000" y="826330"/>
                  <a:pt x="12192000" y="835855"/>
                  <a:pt x="12192000" y="845570"/>
                </a:cubicBezTo>
                <a:lnTo>
                  <a:pt x="12192000" y="1243302"/>
                </a:lnTo>
                <a:lnTo>
                  <a:pt x="12160947" y="1271923"/>
                </a:lnTo>
                <a:cubicBezTo>
                  <a:pt x="12118083" y="1293449"/>
                  <a:pt x="12072360" y="1312882"/>
                  <a:pt x="12026448" y="1332123"/>
                </a:cubicBezTo>
                <a:cubicBezTo>
                  <a:pt x="12013114" y="1337649"/>
                  <a:pt x="11998443" y="1340697"/>
                  <a:pt x="11986443" y="1348126"/>
                </a:cubicBezTo>
                <a:cubicBezTo>
                  <a:pt x="11931195" y="1382036"/>
                  <a:pt x="11877664" y="1418614"/>
                  <a:pt x="11821656" y="1451191"/>
                </a:cubicBezTo>
                <a:cubicBezTo>
                  <a:pt x="11763931" y="1484910"/>
                  <a:pt x="11712304" y="1524726"/>
                  <a:pt x="11672489" y="1578639"/>
                </a:cubicBezTo>
                <a:cubicBezTo>
                  <a:pt x="11635529" y="1628743"/>
                  <a:pt x="11599714" y="1679607"/>
                  <a:pt x="11562947" y="1729900"/>
                </a:cubicBezTo>
                <a:cubicBezTo>
                  <a:pt x="11553613" y="1742665"/>
                  <a:pt x="11545039" y="1757715"/>
                  <a:pt x="11532275" y="1765907"/>
                </a:cubicBezTo>
                <a:cubicBezTo>
                  <a:pt x="11505795" y="1783052"/>
                  <a:pt x="11476838" y="1796959"/>
                  <a:pt x="11448453" y="1811057"/>
                </a:cubicBezTo>
                <a:cubicBezTo>
                  <a:pt x="11424069" y="1823059"/>
                  <a:pt x="11398160" y="1832011"/>
                  <a:pt x="11374346" y="1844966"/>
                </a:cubicBezTo>
                <a:cubicBezTo>
                  <a:pt x="11355296" y="1855255"/>
                  <a:pt x="11338339" y="1869543"/>
                  <a:pt x="11320623" y="1882497"/>
                </a:cubicBezTo>
                <a:cubicBezTo>
                  <a:pt x="11305192" y="1893736"/>
                  <a:pt x="11288238" y="1903452"/>
                  <a:pt x="11275283" y="1916978"/>
                </a:cubicBezTo>
                <a:cubicBezTo>
                  <a:pt x="11243658" y="1949745"/>
                  <a:pt x="11211843" y="1981940"/>
                  <a:pt x="11172600" y="2006136"/>
                </a:cubicBezTo>
                <a:cubicBezTo>
                  <a:pt x="11133927" y="2030138"/>
                  <a:pt x="11097350" y="2057001"/>
                  <a:pt x="11058869" y="2081386"/>
                </a:cubicBezTo>
                <a:cubicBezTo>
                  <a:pt x="11021146" y="2105199"/>
                  <a:pt x="10987046" y="2131297"/>
                  <a:pt x="10967423" y="2173591"/>
                </a:cubicBezTo>
                <a:cubicBezTo>
                  <a:pt x="10958661" y="2192259"/>
                  <a:pt x="10946279" y="2212644"/>
                  <a:pt x="10929704" y="2223503"/>
                </a:cubicBezTo>
                <a:cubicBezTo>
                  <a:pt x="10906081" y="2238934"/>
                  <a:pt x="10876171" y="2244459"/>
                  <a:pt x="10850453" y="2257603"/>
                </a:cubicBezTo>
                <a:cubicBezTo>
                  <a:pt x="10820162" y="2273034"/>
                  <a:pt x="10785111" y="2286370"/>
                  <a:pt x="10764534" y="2310945"/>
                </a:cubicBezTo>
                <a:cubicBezTo>
                  <a:pt x="10746246" y="2332855"/>
                  <a:pt x="10727767" y="2349999"/>
                  <a:pt x="10703573" y="2363905"/>
                </a:cubicBezTo>
                <a:cubicBezTo>
                  <a:pt x="10686617" y="2373622"/>
                  <a:pt x="10674046" y="2391338"/>
                  <a:pt x="10656519" y="2399340"/>
                </a:cubicBezTo>
                <a:cubicBezTo>
                  <a:pt x="10633467" y="2410009"/>
                  <a:pt x="10610225" y="2418391"/>
                  <a:pt x="10590031" y="2434966"/>
                </a:cubicBezTo>
                <a:cubicBezTo>
                  <a:pt x="10569075" y="2452110"/>
                  <a:pt x="10545263" y="2465636"/>
                  <a:pt x="10523354" y="2481639"/>
                </a:cubicBezTo>
                <a:cubicBezTo>
                  <a:pt x="10511734" y="2490211"/>
                  <a:pt x="10502208" y="2501451"/>
                  <a:pt x="10490969" y="2510406"/>
                </a:cubicBezTo>
                <a:cubicBezTo>
                  <a:pt x="10470394" y="2526788"/>
                  <a:pt x="10449438" y="2542791"/>
                  <a:pt x="10428291" y="2558222"/>
                </a:cubicBezTo>
                <a:cubicBezTo>
                  <a:pt x="10407146" y="2573655"/>
                  <a:pt x="10386952" y="2591561"/>
                  <a:pt x="10363709" y="2602801"/>
                </a:cubicBezTo>
                <a:cubicBezTo>
                  <a:pt x="10324086" y="2621851"/>
                  <a:pt x="10280840" y="2633282"/>
                  <a:pt x="10242357" y="2653857"/>
                </a:cubicBezTo>
                <a:cubicBezTo>
                  <a:pt x="10203304" y="2674811"/>
                  <a:pt x="10166536" y="2701103"/>
                  <a:pt x="10131863" y="2728915"/>
                </a:cubicBezTo>
                <a:cubicBezTo>
                  <a:pt x="10104430" y="2750824"/>
                  <a:pt x="10078713" y="2772543"/>
                  <a:pt x="10044230" y="2783782"/>
                </a:cubicBezTo>
                <a:cubicBezTo>
                  <a:pt x="10024990" y="2790070"/>
                  <a:pt x="10004797" y="2803786"/>
                  <a:pt x="9993175" y="2819789"/>
                </a:cubicBezTo>
                <a:cubicBezTo>
                  <a:pt x="9968027" y="2854649"/>
                  <a:pt x="9935832" y="2879226"/>
                  <a:pt x="9899446" y="2900182"/>
                </a:cubicBezTo>
                <a:cubicBezTo>
                  <a:pt x="9850865" y="2928376"/>
                  <a:pt x="9802858" y="2957143"/>
                  <a:pt x="9754088" y="2984766"/>
                </a:cubicBezTo>
                <a:cubicBezTo>
                  <a:pt x="9725323" y="3001151"/>
                  <a:pt x="9696749" y="3018485"/>
                  <a:pt x="9666265" y="3030488"/>
                </a:cubicBezTo>
                <a:cubicBezTo>
                  <a:pt x="9603971" y="3055255"/>
                  <a:pt x="9540152" y="3076399"/>
                  <a:pt x="9477283" y="3099451"/>
                </a:cubicBezTo>
                <a:cubicBezTo>
                  <a:pt x="9456709" y="3106880"/>
                  <a:pt x="9437278" y="3117549"/>
                  <a:pt x="9416321" y="3124026"/>
                </a:cubicBezTo>
                <a:cubicBezTo>
                  <a:pt x="9393650" y="3131075"/>
                  <a:pt x="9369267" y="3133171"/>
                  <a:pt x="9346597" y="3140219"/>
                </a:cubicBezTo>
                <a:cubicBezTo>
                  <a:pt x="9308875" y="3151840"/>
                  <a:pt x="9272298" y="3166701"/>
                  <a:pt x="9234579" y="3178511"/>
                </a:cubicBezTo>
                <a:cubicBezTo>
                  <a:pt x="9161805" y="3201182"/>
                  <a:pt x="9088840" y="3222899"/>
                  <a:pt x="9015878" y="3244426"/>
                </a:cubicBezTo>
                <a:cubicBezTo>
                  <a:pt x="9000257" y="3248999"/>
                  <a:pt x="8983301" y="3249570"/>
                  <a:pt x="8967871" y="3254523"/>
                </a:cubicBezTo>
                <a:cubicBezTo>
                  <a:pt x="8926911" y="3267859"/>
                  <a:pt x="8886142" y="3282336"/>
                  <a:pt x="8845565" y="3297007"/>
                </a:cubicBezTo>
                <a:cubicBezTo>
                  <a:pt x="8820990" y="3305961"/>
                  <a:pt x="8796985" y="3317009"/>
                  <a:pt x="8772219" y="3325582"/>
                </a:cubicBezTo>
                <a:cubicBezTo>
                  <a:pt x="8752407" y="3332440"/>
                  <a:pt x="8732023" y="3337774"/>
                  <a:pt x="8711448" y="3341966"/>
                </a:cubicBezTo>
                <a:cubicBezTo>
                  <a:pt x="8693731" y="3345586"/>
                  <a:pt x="8675253" y="3345203"/>
                  <a:pt x="8657726" y="3349586"/>
                </a:cubicBezTo>
                <a:cubicBezTo>
                  <a:pt x="8610288" y="3361397"/>
                  <a:pt x="8563425" y="3374733"/>
                  <a:pt x="8516369" y="3387305"/>
                </a:cubicBezTo>
                <a:cubicBezTo>
                  <a:pt x="8497511" y="3392259"/>
                  <a:pt x="8478269" y="3395880"/>
                  <a:pt x="8459979" y="3402166"/>
                </a:cubicBezTo>
                <a:cubicBezTo>
                  <a:pt x="8411019" y="3418741"/>
                  <a:pt x="8362822" y="3437599"/>
                  <a:pt x="8313671" y="3453222"/>
                </a:cubicBezTo>
                <a:cubicBezTo>
                  <a:pt x="8272903" y="3466176"/>
                  <a:pt x="8230992" y="3475510"/>
                  <a:pt x="8189651" y="3486941"/>
                </a:cubicBezTo>
                <a:cubicBezTo>
                  <a:pt x="8172124" y="3491895"/>
                  <a:pt x="8155359" y="3498943"/>
                  <a:pt x="8137835" y="3503134"/>
                </a:cubicBezTo>
                <a:cubicBezTo>
                  <a:pt x="8098590" y="3512659"/>
                  <a:pt x="8058774" y="3520659"/>
                  <a:pt x="8019339" y="3530186"/>
                </a:cubicBezTo>
                <a:cubicBezTo>
                  <a:pt x="7996859" y="3535710"/>
                  <a:pt x="7975142" y="3545617"/>
                  <a:pt x="7952280" y="3549237"/>
                </a:cubicBezTo>
                <a:cubicBezTo>
                  <a:pt x="7897987" y="3557809"/>
                  <a:pt x="7843311" y="3563905"/>
                  <a:pt x="7788636" y="3570763"/>
                </a:cubicBezTo>
                <a:cubicBezTo>
                  <a:pt x="7732247" y="3577811"/>
                  <a:pt x="7676047" y="3585242"/>
                  <a:pt x="7619655" y="3591528"/>
                </a:cubicBezTo>
                <a:cubicBezTo>
                  <a:pt x="7588795" y="3594768"/>
                  <a:pt x="7557742" y="3595338"/>
                  <a:pt x="7526880" y="3598386"/>
                </a:cubicBezTo>
                <a:cubicBezTo>
                  <a:pt x="7499828" y="3601055"/>
                  <a:pt x="7472967" y="3606007"/>
                  <a:pt x="7445916" y="3609247"/>
                </a:cubicBezTo>
                <a:cubicBezTo>
                  <a:pt x="7422483" y="3611913"/>
                  <a:pt x="7398860" y="3613437"/>
                  <a:pt x="7375428" y="3616105"/>
                </a:cubicBezTo>
                <a:cubicBezTo>
                  <a:pt x="7337899" y="3620485"/>
                  <a:pt x="7300559" y="3625439"/>
                  <a:pt x="7263220" y="3630011"/>
                </a:cubicBezTo>
                <a:cubicBezTo>
                  <a:pt x="7247599" y="3631726"/>
                  <a:pt x="7231214" y="3636488"/>
                  <a:pt x="7216547" y="3633632"/>
                </a:cubicBezTo>
                <a:cubicBezTo>
                  <a:pt x="7179587" y="3626391"/>
                  <a:pt x="7143199" y="3628487"/>
                  <a:pt x="7106432" y="3633440"/>
                </a:cubicBezTo>
                <a:cubicBezTo>
                  <a:pt x="7093860" y="3635155"/>
                  <a:pt x="7080334" y="3634774"/>
                  <a:pt x="7068141" y="3631536"/>
                </a:cubicBezTo>
                <a:cubicBezTo>
                  <a:pt x="7043184" y="3625057"/>
                  <a:pt x="7018991" y="3615913"/>
                  <a:pt x="6994415" y="3607913"/>
                </a:cubicBezTo>
                <a:cubicBezTo>
                  <a:pt x="6991747" y="3606961"/>
                  <a:pt x="6988509" y="3606769"/>
                  <a:pt x="6985653" y="3606199"/>
                </a:cubicBezTo>
                <a:cubicBezTo>
                  <a:pt x="6969457" y="3602959"/>
                  <a:pt x="6953457" y="3599720"/>
                  <a:pt x="6937263" y="3596863"/>
                </a:cubicBezTo>
                <a:cubicBezTo>
                  <a:pt x="6928501" y="3595338"/>
                  <a:pt x="6919547" y="3595149"/>
                  <a:pt x="6910782" y="3593814"/>
                </a:cubicBezTo>
                <a:cubicBezTo>
                  <a:pt x="6876872" y="3588480"/>
                  <a:pt x="6839534" y="3597434"/>
                  <a:pt x="6810195" y="3574384"/>
                </a:cubicBezTo>
                <a:cubicBezTo>
                  <a:pt x="6791144" y="3559523"/>
                  <a:pt x="6772665" y="3562953"/>
                  <a:pt x="6752283" y="3565239"/>
                </a:cubicBezTo>
                <a:cubicBezTo>
                  <a:pt x="6736851" y="3566953"/>
                  <a:pt x="6721038" y="3566382"/>
                  <a:pt x="6705417" y="3566574"/>
                </a:cubicBezTo>
                <a:cubicBezTo>
                  <a:pt x="6677984" y="3567143"/>
                  <a:pt x="6650551" y="3567335"/>
                  <a:pt x="6623118" y="3568287"/>
                </a:cubicBezTo>
                <a:cubicBezTo>
                  <a:pt x="6614353" y="3568667"/>
                  <a:pt x="6605401" y="3573432"/>
                  <a:pt x="6596828" y="3572670"/>
                </a:cubicBezTo>
                <a:cubicBezTo>
                  <a:pt x="6557201" y="3569049"/>
                  <a:pt x="6517576" y="3563334"/>
                  <a:pt x="6477951" y="3560095"/>
                </a:cubicBezTo>
                <a:cubicBezTo>
                  <a:pt x="6455472" y="3558191"/>
                  <a:pt x="6432420" y="3561809"/>
                  <a:pt x="6410131" y="3559143"/>
                </a:cubicBezTo>
                <a:cubicBezTo>
                  <a:pt x="6384414" y="3556095"/>
                  <a:pt x="6359268" y="3548285"/>
                  <a:pt x="6333739" y="3543520"/>
                </a:cubicBezTo>
                <a:cubicBezTo>
                  <a:pt x="6326691" y="3542189"/>
                  <a:pt x="6318880" y="3543903"/>
                  <a:pt x="6311449" y="3544282"/>
                </a:cubicBezTo>
                <a:cubicBezTo>
                  <a:pt x="6303068" y="3544664"/>
                  <a:pt x="6294876" y="3545426"/>
                  <a:pt x="6286493" y="3545617"/>
                </a:cubicBezTo>
                <a:cubicBezTo>
                  <a:pt x="6260964" y="3545999"/>
                  <a:pt x="6235437" y="3545426"/>
                  <a:pt x="6209909" y="3546761"/>
                </a:cubicBezTo>
                <a:cubicBezTo>
                  <a:pt x="6194288" y="3547522"/>
                  <a:pt x="6177905" y="3555333"/>
                  <a:pt x="6163425" y="3552474"/>
                </a:cubicBezTo>
                <a:cubicBezTo>
                  <a:pt x="6133897" y="3546951"/>
                  <a:pt x="6104368" y="3559333"/>
                  <a:pt x="6074842" y="3549047"/>
                </a:cubicBezTo>
                <a:cubicBezTo>
                  <a:pt x="6065695" y="3545999"/>
                  <a:pt x="6053124" y="3553619"/>
                  <a:pt x="6042072" y="3553999"/>
                </a:cubicBezTo>
                <a:cubicBezTo>
                  <a:pt x="6014449" y="3554951"/>
                  <a:pt x="5986828" y="3554761"/>
                  <a:pt x="5959204" y="3554571"/>
                </a:cubicBezTo>
                <a:cubicBezTo>
                  <a:pt x="5934438" y="3554381"/>
                  <a:pt x="5908719" y="3557047"/>
                  <a:pt x="5884906" y="3551713"/>
                </a:cubicBezTo>
                <a:cubicBezTo>
                  <a:pt x="5859949" y="3545999"/>
                  <a:pt x="5837472" y="3546761"/>
                  <a:pt x="5813276" y="3553237"/>
                </a:cubicBezTo>
                <a:cubicBezTo>
                  <a:pt x="5796702" y="3557619"/>
                  <a:pt x="5779174" y="3558191"/>
                  <a:pt x="5762029" y="3559523"/>
                </a:cubicBezTo>
                <a:cubicBezTo>
                  <a:pt x="5743551" y="3561047"/>
                  <a:pt x="5723166" y="3557047"/>
                  <a:pt x="5706401" y="3563334"/>
                </a:cubicBezTo>
                <a:cubicBezTo>
                  <a:pt x="5656488" y="3582003"/>
                  <a:pt x="5605244" y="3586003"/>
                  <a:pt x="5553045" y="3586003"/>
                </a:cubicBezTo>
                <a:cubicBezTo>
                  <a:pt x="5543518" y="3586003"/>
                  <a:pt x="5533802" y="3583338"/>
                  <a:pt x="5524660" y="3580480"/>
                </a:cubicBezTo>
                <a:cubicBezTo>
                  <a:pt x="5471316" y="3563334"/>
                  <a:pt x="5417784" y="3564857"/>
                  <a:pt x="5363491" y="3575336"/>
                </a:cubicBezTo>
                <a:cubicBezTo>
                  <a:pt x="5352250" y="3577622"/>
                  <a:pt x="5339677" y="3578003"/>
                  <a:pt x="5328438" y="3575718"/>
                </a:cubicBezTo>
                <a:cubicBezTo>
                  <a:pt x="5296812" y="3569049"/>
                  <a:pt x="5266141" y="3557999"/>
                  <a:pt x="5234326" y="3553237"/>
                </a:cubicBezTo>
                <a:cubicBezTo>
                  <a:pt x="5181748" y="3545426"/>
                  <a:pt x="5136216" y="3571715"/>
                  <a:pt x="5089162" y="3588862"/>
                </a:cubicBezTo>
                <a:cubicBezTo>
                  <a:pt x="5044391" y="3605055"/>
                  <a:pt x="5006292" y="3641632"/>
                  <a:pt x="4953328" y="3633440"/>
                </a:cubicBezTo>
                <a:cubicBezTo>
                  <a:pt x="4947996" y="3632678"/>
                  <a:pt x="4942089" y="3637822"/>
                  <a:pt x="4936184" y="3639155"/>
                </a:cubicBezTo>
                <a:cubicBezTo>
                  <a:pt x="4919991" y="3642776"/>
                  <a:pt x="4903799" y="3647155"/>
                  <a:pt x="4887415" y="3648872"/>
                </a:cubicBezTo>
                <a:cubicBezTo>
                  <a:pt x="4867412" y="3651158"/>
                  <a:pt x="4847027" y="3650397"/>
                  <a:pt x="4827024" y="3652301"/>
                </a:cubicBezTo>
                <a:cubicBezTo>
                  <a:pt x="4814166" y="3653444"/>
                  <a:pt x="4801401" y="3655539"/>
                  <a:pt x="4788661" y="3657349"/>
                </a:cubicBezTo>
                <a:lnTo>
                  <a:pt x="4785776" y="3657600"/>
                </a:lnTo>
                <a:lnTo>
                  <a:pt x="4726469" y="3657600"/>
                </a:lnTo>
                <a:lnTo>
                  <a:pt x="4719697" y="3656730"/>
                </a:lnTo>
                <a:cubicBezTo>
                  <a:pt x="4709482" y="3654539"/>
                  <a:pt x="4699289" y="3651920"/>
                  <a:pt x="4689098" y="3650205"/>
                </a:cubicBezTo>
                <a:cubicBezTo>
                  <a:pt x="4660331" y="3645442"/>
                  <a:pt x="4628705" y="3646776"/>
                  <a:pt x="4603368" y="3634584"/>
                </a:cubicBezTo>
                <a:cubicBezTo>
                  <a:pt x="4576318" y="3621629"/>
                  <a:pt x="4550599" y="3615723"/>
                  <a:pt x="4522596" y="3619723"/>
                </a:cubicBezTo>
                <a:cubicBezTo>
                  <a:pt x="4513260" y="3621057"/>
                  <a:pt x="4501257" y="3629059"/>
                  <a:pt x="4497068" y="3637249"/>
                </a:cubicBezTo>
                <a:cubicBezTo>
                  <a:pt x="4487731" y="3655538"/>
                  <a:pt x="4474969" y="3658778"/>
                  <a:pt x="4457632" y="3652490"/>
                </a:cubicBezTo>
                <a:cubicBezTo>
                  <a:pt x="4442581" y="3647155"/>
                  <a:pt x="4424104" y="3644490"/>
                  <a:pt x="4413817" y="3634201"/>
                </a:cubicBezTo>
                <a:cubicBezTo>
                  <a:pt x="4384668" y="3605055"/>
                  <a:pt x="4347518" y="3604103"/>
                  <a:pt x="4311323" y="3596293"/>
                </a:cubicBezTo>
                <a:cubicBezTo>
                  <a:pt x="4289227" y="3591528"/>
                  <a:pt x="4268649" y="3591338"/>
                  <a:pt x="4246551" y="3594576"/>
                </a:cubicBezTo>
                <a:cubicBezTo>
                  <a:pt x="4198546" y="3601816"/>
                  <a:pt x="4151870" y="3591528"/>
                  <a:pt x="4105766" y="3578384"/>
                </a:cubicBezTo>
                <a:cubicBezTo>
                  <a:pt x="4075285" y="3569622"/>
                  <a:pt x="4044043" y="3564287"/>
                  <a:pt x="4013753" y="3555333"/>
                </a:cubicBezTo>
                <a:cubicBezTo>
                  <a:pt x="3991083" y="3548474"/>
                  <a:pt x="3968414" y="3540282"/>
                  <a:pt x="3947648" y="3529234"/>
                </a:cubicBezTo>
                <a:cubicBezTo>
                  <a:pt x="3917546" y="3513040"/>
                  <a:pt x="3891259" y="3488655"/>
                  <a:pt x="3852966" y="3495133"/>
                </a:cubicBezTo>
                <a:cubicBezTo>
                  <a:pt x="3819245" y="3500847"/>
                  <a:pt x="3788766" y="3488847"/>
                  <a:pt x="3757902" y="3477416"/>
                </a:cubicBezTo>
                <a:cubicBezTo>
                  <a:pt x="3735231" y="3469034"/>
                  <a:pt x="3712565" y="3460459"/>
                  <a:pt x="3689131" y="3455126"/>
                </a:cubicBezTo>
                <a:cubicBezTo>
                  <a:pt x="3661315" y="3448839"/>
                  <a:pt x="3629882" y="3451507"/>
                  <a:pt x="3605116" y="3439885"/>
                </a:cubicBezTo>
                <a:cubicBezTo>
                  <a:pt x="3579206" y="3427693"/>
                  <a:pt x="3557682" y="3435885"/>
                  <a:pt x="3534629" y="3439315"/>
                </a:cubicBezTo>
                <a:cubicBezTo>
                  <a:pt x="3497862" y="3444649"/>
                  <a:pt x="3461282" y="3454555"/>
                  <a:pt x="3424135" y="3441982"/>
                </a:cubicBezTo>
                <a:cubicBezTo>
                  <a:pt x="3378986" y="3426741"/>
                  <a:pt x="3334216" y="3410358"/>
                  <a:pt x="3288877" y="3395880"/>
                </a:cubicBezTo>
                <a:cubicBezTo>
                  <a:pt x="3271348" y="3390353"/>
                  <a:pt x="3252492" y="3388067"/>
                  <a:pt x="3234202" y="3385591"/>
                </a:cubicBezTo>
                <a:cubicBezTo>
                  <a:pt x="3216867" y="3383495"/>
                  <a:pt x="3196102" y="3388830"/>
                  <a:pt x="3182763" y="3380829"/>
                </a:cubicBezTo>
                <a:cubicBezTo>
                  <a:pt x="3148472" y="3360255"/>
                  <a:pt x="3113231" y="3350158"/>
                  <a:pt x="3073604" y="3350158"/>
                </a:cubicBezTo>
                <a:cubicBezTo>
                  <a:pt x="3058743" y="3350158"/>
                  <a:pt x="3044264" y="3341584"/>
                  <a:pt x="3029216" y="3340059"/>
                </a:cubicBezTo>
                <a:cubicBezTo>
                  <a:pt x="3008639" y="3338155"/>
                  <a:pt x="2985016" y="3333011"/>
                  <a:pt x="2967110" y="3340251"/>
                </a:cubicBezTo>
                <a:cubicBezTo>
                  <a:pt x="2925008" y="3357397"/>
                  <a:pt x="2890910" y="3343107"/>
                  <a:pt x="2854140" y="3326153"/>
                </a:cubicBezTo>
                <a:cubicBezTo>
                  <a:pt x="2817943" y="3309389"/>
                  <a:pt x="2779842" y="3296055"/>
                  <a:pt x="2741360" y="3285003"/>
                </a:cubicBezTo>
                <a:cubicBezTo>
                  <a:pt x="2726882" y="3281003"/>
                  <a:pt x="2709548" y="3287672"/>
                  <a:pt x="2693543" y="3289005"/>
                </a:cubicBezTo>
                <a:cubicBezTo>
                  <a:pt x="2687827" y="3289386"/>
                  <a:pt x="2681540" y="3289958"/>
                  <a:pt x="2676398" y="3288053"/>
                </a:cubicBezTo>
                <a:cubicBezTo>
                  <a:pt x="2626677" y="3269763"/>
                  <a:pt x="2576191" y="3255857"/>
                  <a:pt x="2522279" y="3265382"/>
                </a:cubicBezTo>
                <a:cubicBezTo>
                  <a:pt x="2517327" y="3266335"/>
                  <a:pt x="2511800" y="3264239"/>
                  <a:pt x="2506847" y="3262905"/>
                </a:cubicBezTo>
                <a:cubicBezTo>
                  <a:pt x="2482652" y="3256047"/>
                  <a:pt x="2459029" y="3245189"/>
                  <a:pt x="2434456" y="3242712"/>
                </a:cubicBezTo>
                <a:cubicBezTo>
                  <a:pt x="2373874" y="3236616"/>
                  <a:pt x="2312915" y="3234138"/>
                  <a:pt x="2251948" y="3230138"/>
                </a:cubicBezTo>
                <a:cubicBezTo>
                  <a:pt x="2248138" y="3229949"/>
                  <a:pt x="2244137" y="3229949"/>
                  <a:pt x="2240710" y="3228614"/>
                </a:cubicBezTo>
                <a:cubicBezTo>
                  <a:pt x="2218229" y="3220422"/>
                  <a:pt x="2198608" y="3223090"/>
                  <a:pt x="2179556" y="3238711"/>
                </a:cubicBezTo>
                <a:cubicBezTo>
                  <a:pt x="2171173" y="3245569"/>
                  <a:pt x="2159743" y="3249189"/>
                  <a:pt x="2149267" y="3252999"/>
                </a:cubicBezTo>
                <a:cubicBezTo>
                  <a:pt x="2133834" y="3258715"/>
                  <a:pt x="2118023" y="3264239"/>
                  <a:pt x="2102021" y="3267859"/>
                </a:cubicBezTo>
                <a:cubicBezTo>
                  <a:pt x="2086208" y="3271288"/>
                  <a:pt x="2069254" y="3276049"/>
                  <a:pt x="2054013" y="3273384"/>
                </a:cubicBezTo>
                <a:cubicBezTo>
                  <a:pt x="2026581" y="3268622"/>
                  <a:pt x="2000479" y="3257953"/>
                  <a:pt x="1973429" y="3250903"/>
                </a:cubicBezTo>
                <a:cubicBezTo>
                  <a:pt x="1964094" y="3248426"/>
                  <a:pt x="1953806" y="3248809"/>
                  <a:pt x="1944092" y="3248617"/>
                </a:cubicBezTo>
                <a:cubicBezTo>
                  <a:pt x="1921800" y="3248047"/>
                  <a:pt x="1898940" y="3253571"/>
                  <a:pt x="1878748" y="3237759"/>
                </a:cubicBezTo>
                <a:cubicBezTo>
                  <a:pt x="1860079" y="3222899"/>
                  <a:pt x="1841216" y="3227280"/>
                  <a:pt x="1821596" y="3238520"/>
                </a:cubicBezTo>
                <a:cubicBezTo>
                  <a:pt x="1807497" y="3246522"/>
                  <a:pt x="1791496" y="3252809"/>
                  <a:pt x="1775684" y="3255857"/>
                </a:cubicBezTo>
                <a:cubicBezTo>
                  <a:pt x="1753965" y="3260047"/>
                  <a:pt x="1732439" y="3261763"/>
                  <a:pt x="1709006" y="3259285"/>
                </a:cubicBezTo>
                <a:cubicBezTo>
                  <a:pt x="1692431" y="3257571"/>
                  <a:pt x="1678904" y="3256809"/>
                  <a:pt x="1665950" y="3246713"/>
                </a:cubicBezTo>
                <a:cubicBezTo>
                  <a:pt x="1663856" y="3245189"/>
                  <a:pt x="1660046" y="3244807"/>
                  <a:pt x="1657188" y="3244999"/>
                </a:cubicBezTo>
                <a:cubicBezTo>
                  <a:pt x="1619658" y="3248237"/>
                  <a:pt x="1582510" y="3246522"/>
                  <a:pt x="1544598" y="3244234"/>
                </a:cubicBezTo>
                <a:cubicBezTo>
                  <a:pt x="1496403" y="3241189"/>
                  <a:pt x="1445725" y="3250141"/>
                  <a:pt x="1404006" y="3282146"/>
                </a:cubicBezTo>
                <a:cubicBezTo>
                  <a:pt x="1397909" y="3286910"/>
                  <a:pt x="1388765" y="3289005"/>
                  <a:pt x="1380762" y="3290149"/>
                </a:cubicBezTo>
                <a:cubicBezTo>
                  <a:pt x="1343044" y="3295101"/>
                  <a:pt x="1305132" y="3298530"/>
                  <a:pt x="1267411" y="3304055"/>
                </a:cubicBezTo>
                <a:cubicBezTo>
                  <a:pt x="1246837" y="3307103"/>
                  <a:pt x="1225310" y="3309770"/>
                  <a:pt x="1206641" y="3318153"/>
                </a:cubicBezTo>
                <a:cubicBezTo>
                  <a:pt x="1188354" y="3326343"/>
                  <a:pt x="1173681" y="3336059"/>
                  <a:pt x="1162823" y="3318915"/>
                </a:cubicBezTo>
                <a:cubicBezTo>
                  <a:pt x="1143394" y="3328059"/>
                  <a:pt x="1126437" y="3335680"/>
                  <a:pt x="1109865" y="3343870"/>
                </a:cubicBezTo>
                <a:cubicBezTo>
                  <a:pt x="1103767" y="3346918"/>
                  <a:pt x="1098623" y="3351872"/>
                  <a:pt x="1092527" y="3354730"/>
                </a:cubicBezTo>
                <a:cubicBezTo>
                  <a:pt x="1086048" y="3357778"/>
                  <a:pt x="1078810" y="3359682"/>
                  <a:pt x="1071762" y="3361207"/>
                </a:cubicBezTo>
                <a:cubicBezTo>
                  <a:pt x="1040327" y="3368065"/>
                  <a:pt x="1008894" y="3374351"/>
                  <a:pt x="977653" y="3381782"/>
                </a:cubicBezTo>
                <a:cubicBezTo>
                  <a:pt x="971554" y="3383305"/>
                  <a:pt x="966411" y="3389401"/>
                  <a:pt x="960887" y="3393401"/>
                </a:cubicBezTo>
                <a:cubicBezTo>
                  <a:pt x="957266" y="3396070"/>
                  <a:pt x="953648" y="3400070"/>
                  <a:pt x="949646" y="3400642"/>
                </a:cubicBezTo>
                <a:cubicBezTo>
                  <a:pt x="919165" y="3405214"/>
                  <a:pt x="888877" y="3410549"/>
                  <a:pt x="858205" y="3412834"/>
                </a:cubicBezTo>
                <a:cubicBezTo>
                  <a:pt x="832486" y="3414738"/>
                  <a:pt x="807719" y="3414168"/>
                  <a:pt x="801053" y="3447315"/>
                </a:cubicBezTo>
                <a:cubicBezTo>
                  <a:pt x="799909" y="3453032"/>
                  <a:pt x="791717" y="3459128"/>
                  <a:pt x="785432" y="3461984"/>
                </a:cubicBezTo>
                <a:cubicBezTo>
                  <a:pt x="767524" y="3470176"/>
                  <a:pt x="748471" y="3475701"/>
                  <a:pt x="730754" y="3484082"/>
                </a:cubicBezTo>
                <a:cubicBezTo>
                  <a:pt x="672650" y="3512088"/>
                  <a:pt x="611880" y="3529805"/>
                  <a:pt x="546917" y="3526566"/>
                </a:cubicBezTo>
                <a:cubicBezTo>
                  <a:pt x="526724" y="3525614"/>
                  <a:pt x="507102" y="3515326"/>
                  <a:pt x="494337" y="3511515"/>
                </a:cubicBezTo>
                <a:cubicBezTo>
                  <a:pt x="457572" y="3526566"/>
                  <a:pt x="426709" y="3541045"/>
                  <a:pt x="394511" y="3551903"/>
                </a:cubicBezTo>
                <a:cubicBezTo>
                  <a:pt x="366127" y="3561619"/>
                  <a:pt x="336408" y="3567715"/>
                  <a:pt x="307259" y="3574763"/>
                </a:cubicBezTo>
                <a:cubicBezTo>
                  <a:pt x="296590" y="3577432"/>
                  <a:pt x="285732" y="3578955"/>
                  <a:pt x="274873" y="3580290"/>
                </a:cubicBezTo>
                <a:cubicBezTo>
                  <a:pt x="240965" y="3584480"/>
                  <a:pt x="205529" y="3574384"/>
                  <a:pt x="172384" y="3590386"/>
                </a:cubicBezTo>
                <a:cubicBezTo>
                  <a:pt x="155046" y="3598768"/>
                  <a:pt x="137898" y="3608865"/>
                  <a:pt x="119613" y="3613247"/>
                </a:cubicBezTo>
                <a:cubicBezTo>
                  <a:pt x="99990" y="3618009"/>
                  <a:pt x="80794" y="3625439"/>
                  <a:pt x="61197" y="3630750"/>
                </a:cubicBezTo>
                <a:lnTo>
                  <a:pt x="544" y="3635521"/>
                </a:lnTo>
                <a:lnTo>
                  <a:pt x="544" y="3508282"/>
                </a:lnTo>
                <a:lnTo>
                  <a:pt x="0" y="350828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857610"/>
            <a:ext cx="12191456" cy="2849976"/>
            <a:chOff x="476" y="-3923157"/>
            <a:chExt cx="10667524" cy="2493729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B966CA65-28EA-4C76-A064-0520EA3E35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7" t="4424" r="13387" b="20376"/>
          <a:stretch/>
        </p:blipFill>
        <p:spPr>
          <a:xfrm>
            <a:off x="450517" y="4643375"/>
            <a:ext cx="2190799" cy="134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3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close-up of a meter&#10;&#10;Description automatically generated with low confidence">
            <a:extLst>
              <a:ext uri="{FF2B5EF4-FFF2-40B4-BE49-F238E27FC236}">
                <a16:creationId xmlns:a16="http://schemas.microsoft.com/office/drawing/2014/main" id="{4C19BF54-ABD8-46C2-8F11-0920AA033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FDB83C-3F45-4C89-8DB8-7175F4FB4590}"/>
              </a:ext>
            </a:extLst>
          </p:cNvPr>
          <p:cNvSpPr txBox="1"/>
          <p:nvPr/>
        </p:nvSpPr>
        <p:spPr>
          <a:xfrm>
            <a:off x="205153" y="123427"/>
            <a:ext cx="11986847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/>
              <a:t>Background: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Societe</a:t>
            </a:r>
            <a:r>
              <a:rPr lang="en-US" sz="2800" dirty="0"/>
              <a:t> </a:t>
            </a:r>
            <a:r>
              <a:rPr lang="en-US" sz="2800" dirty="0" err="1"/>
              <a:t>Tunisienne</a:t>
            </a:r>
            <a:r>
              <a:rPr lang="en-US" sz="2800" dirty="0"/>
              <a:t> </a:t>
            </a:r>
            <a:r>
              <a:rPr lang="en-US" sz="2800" dirty="0" err="1"/>
              <a:t>del'Electricite</a:t>
            </a:r>
            <a:r>
              <a:rPr lang="en-US" sz="2800" dirty="0"/>
              <a:t> at du Gaz (STEG) is the leading electricity and gas provider in Tunisia.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STEG has almost 5 million customers (4mill electricity and 1mill gas consumers) and provides over 15k GW/H annually.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STEG suffered tremendous losses in the order of 200 million Tunisian Dinars (~70 million USD) due to fraudulent manipulations of meters by consumers.</a:t>
            </a:r>
          </a:p>
          <a:p>
            <a:pPr>
              <a:lnSpc>
                <a:spcPct val="150000"/>
              </a:lnSpc>
            </a:pPr>
            <a:r>
              <a:rPr lang="en-US" sz="3200" b="1" i="1" u="sng" dirty="0"/>
              <a:t>Objective:</a:t>
            </a:r>
          </a:p>
          <a:p>
            <a:r>
              <a:rPr lang="en-US" sz="2800" dirty="0"/>
              <a:t>While all of STEG’s clients are metered, electricity theft has been a growing challenge since the Revolution, reflecting a deterioration of the social contract. This project focuses on </a:t>
            </a:r>
            <a:r>
              <a:rPr lang="en-US" sz="2800" b="1" i="1" dirty="0"/>
              <a:t>predicting the fraudulent customers</a:t>
            </a:r>
            <a:r>
              <a:rPr lang="en-US" sz="28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3200" b="1" i="1" u="sng" dirty="0"/>
              <a:t>Data source:</a:t>
            </a:r>
          </a:p>
          <a:p>
            <a:r>
              <a:rPr lang="en-US" sz="2800" dirty="0"/>
              <a:t>Kaggle - Fraud Detection in Electricity and Gas Consumption:</a:t>
            </a:r>
          </a:p>
          <a:p>
            <a:r>
              <a:rPr lang="en-US" sz="2000" dirty="0"/>
              <a:t>https://www.kaggle.com/mrmorj/fraud-detection-in-electricity-and-gas-consumption</a:t>
            </a:r>
          </a:p>
        </p:txBody>
      </p:sp>
    </p:spTree>
    <p:extLst>
      <p:ext uri="{BB962C8B-B14F-4D97-AF65-F5344CB8AC3E}">
        <p14:creationId xmlns:p14="http://schemas.microsoft.com/office/powerpoint/2010/main" val="32386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meter&#10;&#10;Description automatically generated with low confidence">
            <a:extLst>
              <a:ext uri="{FF2B5EF4-FFF2-40B4-BE49-F238E27FC236}">
                <a16:creationId xmlns:a16="http://schemas.microsoft.com/office/drawing/2014/main" id="{4C19BF54-ABD8-46C2-8F11-0920AA033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D8FCD1-55C2-4F04-A915-5B92AFA79ACE}"/>
              </a:ext>
            </a:extLst>
          </p:cNvPr>
          <p:cNvSpPr txBox="1"/>
          <p:nvPr/>
        </p:nvSpPr>
        <p:spPr>
          <a:xfrm>
            <a:off x="108440" y="246516"/>
            <a:ext cx="1203078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/>
              <a:t>EDA process:</a:t>
            </a:r>
          </a:p>
          <a:p>
            <a:pPr>
              <a:lnSpc>
                <a:spcPct val="150000"/>
              </a:lnSpc>
            </a:pPr>
            <a:r>
              <a:rPr lang="en-US" sz="2400" b="1" i="1" dirty="0"/>
              <a:t>340MB csv file with 4.47m records and 22 columns, 137K clients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We’ve found a problem with the timeline continuity and decided to focus on the meter readings as a feature representing the timeline.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Gas and electricity have different tariff types.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Certain districts and regions showed higher proportion between fraudulent and regular clients.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Fraudulent clients were identified as more likely to change meters during their lifetime.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We’ve noticed a higher percent of average monthly consumption values for fraudulent clients in particular segments of the consumption scale.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78051D5-A3DC-4A53-8E1B-B2303ACCA1F1}"/>
              </a:ext>
            </a:extLst>
          </p:cNvPr>
          <p:cNvGrpSpPr/>
          <p:nvPr/>
        </p:nvGrpSpPr>
        <p:grpSpPr>
          <a:xfrm>
            <a:off x="606669" y="2132664"/>
            <a:ext cx="10849708" cy="1178167"/>
            <a:chOff x="606669" y="2004648"/>
            <a:chExt cx="10849708" cy="117816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72F1792-D364-476B-8E9D-91DF995CE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669" y="2004648"/>
              <a:ext cx="10849708" cy="1178167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0F6ADFC-7F3A-4E32-BE73-9BD2436DE31E}"/>
                </a:ext>
              </a:extLst>
            </p:cNvPr>
            <p:cNvCxnSpPr/>
            <p:nvPr/>
          </p:nvCxnSpPr>
          <p:spPr>
            <a:xfrm flipH="1">
              <a:off x="10647485" y="2329961"/>
              <a:ext cx="263769" cy="1758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6B4DC3-1314-44D7-9C74-79E7C6357A92}"/>
                </a:ext>
              </a:extLst>
            </p:cNvPr>
            <p:cNvCxnSpPr/>
            <p:nvPr/>
          </p:nvCxnSpPr>
          <p:spPr>
            <a:xfrm flipH="1">
              <a:off x="10659213" y="2895598"/>
              <a:ext cx="263769" cy="1758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04C8E97-36D3-4577-B5CA-82D74411DB17}"/>
                </a:ext>
              </a:extLst>
            </p:cNvPr>
            <p:cNvCxnSpPr/>
            <p:nvPr/>
          </p:nvCxnSpPr>
          <p:spPr>
            <a:xfrm flipH="1">
              <a:off x="10659206" y="2526321"/>
              <a:ext cx="263769" cy="17584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ADDD21-66E2-4109-804C-8667BD3BDD0E}"/>
                </a:ext>
              </a:extLst>
            </p:cNvPr>
            <p:cNvCxnSpPr/>
            <p:nvPr/>
          </p:nvCxnSpPr>
          <p:spPr>
            <a:xfrm flipH="1">
              <a:off x="10662135" y="2705097"/>
              <a:ext cx="263769" cy="17584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A7CBD04-3D79-41A0-A0A0-0CEBF9D0F7AC}"/>
                </a:ext>
              </a:extLst>
            </p:cNvPr>
            <p:cNvSpPr/>
            <p:nvPr/>
          </p:nvSpPr>
          <p:spPr>
            <a:xfrm>
              <a:off x="641839" y="2611315"/>
              <a:ext cx="817685" cy="360485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127236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FBEE5C9-5C2E-46DB-81F2-F4A3DBD16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55F0B2-89DA-4670-B2C1-6B47CE7B2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17" b="1"/>
          <a:stretch/>
        </p:blipFill>
        <p:spPr>
          <a:xfrm>
            <a:off x="4693698" y="3668952"/>
            <a:ext cx="7189801" cy="3138857"/>
          </a:xfrm>
          <a:prstGeom prst="rect">
            <a:avLst/>
          </a:prstGeom>
        </p:spPr>
      </p:pic>
      <p:pic>
        <p:nvPicPr>
          <p:cNvPr id="5" name="Content Placeholder 4" descr="A close-up of a meter&#10;&#10;Description automatically generated with low confidence">
            <a:extLst>
              <a:ext uri="{FF2B5EF4-FFF2-40B4-BE49-F238E27FC236}">
                <a16:creationId xmlns:a16="http://schemas.microsoft.com/office/drawing/2014/main" id="{4C19BF54-ABD8-46C2-8F11-0920AA033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6" r="1" b="10696"/>
          <a:stretch/>
        </p:blipFill>
        <p:spPr>
          <a:xfrm>
            <a:off x="4426853" y="-3"/>
            <a:ext cx="7765146" cy="343440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4D94F3A-BF39-47F6-9AAA-3C61AF7E0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47765B4-4036-4622-8B6B-AB9832B6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D8FCD1-55C2-4F04-A915-5B92AFA79ACE}"/>
              </a:ext>
            </a:extLst>
          </p:cNvPr>
          <p:cNvSpPr txBox="1"/>
          <p:nvPr/>
        </p:nvSpPr>
        <p:spPr>
          <a:xfrm>
            <a:off x="-194140" y="87920"/>
            <a:ext cx="4693698" cy="6400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i="1" dirty="0">
                <a:solidFill>
                  <a:schemeClr val="bg1">
                    <a:alpha val="60000"/>
                  </a:schemeClr>
                </a:solidFill>
              </a:rPr>
              <a:t>   </a:t>
            </a:r>
            <a:r>
              <a:rPr lang="en-US" sz="2400" b="1" i="1" u="sng" dirty="0">
                <a:solidFill>
                  <a:schemeClr val="bg1">
                    <a:alpha val="60000"/>
                  </a:schemeClr>
                </a:solidFill>
              </a:rPr>
              <a:t>Feature engineering: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alpha val="60000"/>
                  </a:schemeClr>
                </a:solidFill>
              </a:rPr>
              <a:t>We had gone through the process of feature engineering </a:t>
            </a:r>
            <a:br>
              <a:rPr lang="en-US" sz="2400" dirty="0">
                <a:solidFill>
                  <a:schemeClr val="bg1">
                    <a:alpha val="60000"/>
                  </a:schemeClr>
                </a:solidFill>
              </a:rPr>
            </a:br>
            <a:r>
              <a:rPr lang="en-US" sz="2400" b="1" i="1" u="sng" dirty="0">
                <a:solidFill>
                  <a:schemeClr val="bg1">
                    <a:alpha val="60000"/>
                  </a:schemeClr>
                </a:solidFill>
              </a:rPr>
              <a:t>3 times</a:t>
            </a:r>
            <a:r>
              <a:rPr lang="en-US" sz="2400" dirty="0">
                <a:solidFill>
                  <a:schemeClr val="bg1">
                    <a:alpha val="60000"/>
                  </a:schemeClr>
                </a:solidFill>
              </a:rPr>
              <a:t>, with the aim of improving models’ performance and ended up with 9 features.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alpha val="60000"/>
                  </a:schemeClr>
                </a:solidFill>
              </a:rPr>
              <a:t>Our guideline in performing this task was reaching a “wide form” format in the most efficient way, with 1 line remaining per client.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alpha val="60000"/>
                  </a:schemeClr>
                </a:solidFill>
              </a:rPr>
              <a:t>For features with higher fraudulent clients’ proportion, we calculated the ratio between them and all clients.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alpha val="60000"/>
                  </a:schemeClr>
                </a:solidFill>
              </a:rPr>
              <a:t>Irregular meter readings between ending and starting points, led us to chose it as an indication of fraud.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alpha val="60000"/>
                </a:schemeClr>
              </a:solidFill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40637A-3C96-479C-B9D8-2DBCF3AEBBEC}"/>
              </a:ext>
            </a:extLst>
          </p:cNvPr>
          <p:cNvSpPr txBox="1"/>
          <p:nvPr/>
        </p:nvSpPr>
        <p:spPr>
          <a:xfrm>
            <a:off x="7420709" y="4281859"/>
            <a:ext cx="4009291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Fraudulent clients higher avg. month consumption</a:t>
            </a:r>
            <a:endParaRPr lang="en-IL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7A2840-0FA4-4BF1-9344-605B921714E1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589124" y="4589636"/>
            <a:ext cx="2836231" cy="611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84F180-C255-42E1-AFED-3675B50FDAAB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7420708" y="4589636"/>
            <a:ext cx="2004647" cy="1222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063EA2-C084-4491-A51E-B843EF40BFD8}"/>
              </a:ext>
            </a:extLst>
          </p:cNvPr>
          <p:cNvCxnSpPr>
            <a:cxnSpLocks/>
          </p:cNvCxnSpPr>
          <p:nvPr/>
        </p:nvCxnSpPr>
        <p:spPr>
          <a:xfrm>
            <a:off x="9425355" y="4589636"/>
            <a:ext cx="2329960" cy="1723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65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meter&#10;&#10;Description automatically generated with low confidence">
            <a:extLst>
              <a:ext uri="{FF2B5EF4-FFF2-40B4-BE49-F238E27FC236}">
                <a16:creationId xmlns:a16="http://schemas.microsoft.com/office/drawing/2014/main" id="{4C19BF54-ABD8-46C2-8F11-0920AA033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D8FCD1-55C2-4F04-A915-5B92AFA79ACE}"/>
              </a:ext>
            </a:extLst>
          </p:cNvPr>
          <p:cNvSpPr txBox="1"/>
          <p:nvPr/>
        </p:nvSpPr>
        <p:spPr>
          <a:xfrm>
            <a:off x="108440" y="246516"/>
            <a:ext cx="12030788" cy="627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/>
              <a:t>Models' performance: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The models used: LR, DT, RF, XGB, LGBM and Voting.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We tried </a:t>
            </a:r>
            <a:r>
              <a:rPr lang="en-US" sz="2800" b="1" i="1" dirty="0"/>
              <a:t>PCA</a:t>
            </a:r>
            <a:r>
              <a:rPr lang="en-US" sz="2800" dirty="0"/>
              <a:t> for dimensionality reduction, which was fruitless.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Our data was imbalanced (1 to 17 ratio) which had to be taken into account during data splitting and models’ class weight.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We performed Cross validation and Grid search for optimization.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i="1" dirty="0"/>
              <a:t>AUC</a:t>
            </a:r>
            <a:r>
              <a:rPr lang="en-US" sz="2800" dirty="0"/>
              <a:t> score was our main metric for model evaluation.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We used the </a:t>
            </a:r>
            <a:r>
              <a:rPr lang="en-US" sz="2800" b="1" i="1" dirty="0"/>
              <a:t>Voting</a:t>
            </a:r>
            <a:r>
              <a:rPr lang="en-US" sz="2800" dirty="0"/>
              <a:t> model but there was no improvement in the result.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For our business requirements we chose </a:t>
            </a:r>
            <a:r>
              <a:rPr lang="en-US" sz="2800" b="1" i="1" dirty="0"/>
              <a:t>f-beta</a:t>
            </a:r>
            <a:r>
              <a:rPr lang="en-US" sz="2800" dirty="0"/>
              <a:t> as the score for optimizing the Recall/Precision ratio. Few Betas were tested in order to find the optimal.</a:t>
            </a:r>
          </a:p>
        </p:txBody>
      </p:sp>
    </p:spTree>
    <p:extLst>
      <p:ext uri="{BB962C8B-B14F-4D97-AF65-F5344CB8AC3E}">
        <p14:creationId xmlns:p14="http://schemas.microsoft.com/office/powerpoint/2010/main" val="84754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meter&#10;&#10;Description automatically generated with low confidence">
            <a:extLst>
              <a:ext uri="{FF2B5EF4-FFF2-40B4-BE49-F238E27FC236}">
                <a16:creationId xmlns:a16="http://schemas.microsoft.com/office/drawing/2014/main" id="{4C19BF54-ABD8-46C2-8F11-0920AA033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D8FCD1-55C2-4F04-A915-5B92AFA79ACE}"/>
              </a:ext>
            </a:extLst>
          </p:cNvPr>
          <p:cNvSpPr txBox="1"/>
          <p:nvPr/>
        </p:nvSpPr>
        <p:spPr>
          <a:xfrm>
            <a:off x="11728" y="246516"/>
            <a:ext cx="12191980" cy="1749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/>
              <a:t>Results and conclusions:</a:t>
            </a:r>
            <a:endParaRPr lang="en-US" sz="2800" u="sng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Changing the class weight from ‘balanced’ to a lower ratio improved the model.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Feature engineering was </a:t>
            </a:r>
            <a:r>
              <a:rPr lang="en-US" sz="2800" b="1" i="1" u="sng" dirty="0"/>
              <a:t>the key</a:t>
            </a:r>
            <a:r>
              <a:rPr lang="en-US" sz="2800" b="1" i="1" dirty="0"/>
              <a:t> </a:t>
            </a:r>
            <a:r>
              <a:rPr lang="en-US" sz="2800" dirty="0"/>
              <a:t>for improving the models.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F340BD-D187-4484-B650-4AF8480C6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831" y="3429000"/>
            <a:ext cx="10093570" cy="31824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A395F8AF-C327-4BED-9FC5-28BE0B0840C6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15606270"/>
              </p:ext>
            </p:extLst>
          </p:nvPr>
        </p:nvGraphicFramePr>
        <p:xfrm>
          <a:off x="2346871" y="2156094"/>
          <a:ext cx="7045557" cy="1037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>
                  <a:extLst>
                    <a:ext uri="{9D8B030D-6E8A-4147-A177-3AD203B41FA5}">
                      <a16:colId xmlns:a16="http://schemas.microsoft.com/office/drawing/2014/main" val="3298221933"/>
                    </a:ext>
                  </a:extLst>
                </a:gridCol>
                <a:gridCol w="1137539">
                  <a:extLst>
                    <a:ext uri="{9D8B030D-6E8A-4147-A177-3AD203B41FA5}">
                      <a16:colId xmlns:a16="http://schemas.microsoft.com/office/drawing/2014/main" val="762970313"/>
                    </a:ext>
                  </a:extLst>
                </a:gridCol>
                <a:gridCol w="1049909">
                  <a:extLst>
                    <a:ext uri="{9D8B030D-6E8A-4147-A177-3AD203B41FA5}">
                      <a16:colId xmlns:a16="http://schemas.microsoft.com/office/drawing/2014/main" val="3725457166"/>
                    </a:ext>
                  </a:extLst>
                </a:gridCol>
                <a:gridCol w="809308">
                  <a:extLst>
                    <a:ext uri="{9D8B030D-6E8A-4147-A177-3AD203B41FA5}">
                      <a16:colId xmlns:a16="http://schemas.microsoft.com/office/drawing/2014/main" val="3249686711"/>
                    </a:ext>
                  </a:extLst>
                </a:gridCol>
                <a:gridCol w="1175703">
                  <a:extLst>
                    <a:ext uri="{9D8B030D-6E8A-4147-A177-3AD203B41FA5}">
                      <a16:colId xmlns:a16="http://schemas.microsoft.com/office/drawing/2014/main" val="2288005683"/>
                    </a:ext>
                  </a:extLst>
                </a:gridCol>
                <a:gridCol w="792544">
                  <a:extLst>
                    <a:ext uri="{9D8B030D-6E8A-4147-A177-3AD203B41FA5}">
                      <a16:colId xmlns:a16="http://schemas.microsoft.com/office/drawing/2014/main" val="3286111560"/>
                    </a:ext>
                  </a:extLst>
                </a:gridCol>
                <a:gridCol w="1230924">
                  <a:extLst>
                    <a:ext uri="{9D8B030D-6E8A-4147-A177-3AD203B41FA5}">
                      <a16:colId xmlns:a16="http://schemas.microsoft.com/office/drawing/2014/main" val="1913033423"/>
                    </a:ext>
                  </a:extLst>
                </a:gridCol>
              </a:tblGrid>
              <a:tr h="504544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 train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 test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f-Beta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Threshold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397490"/>
                  </a:ext>
                </a:extLst>
              </a:tr>
              <a:tr h="533198">
                <a:tc>
                  <a:txBody>
                    <a:bodyPr/>
                    <a:lstStyle/>
                    <a:p>
                      <a:r>
                        <a:rPr lang="en-US" dirty="0"/>
                        <a:t>LGBM</a:t>
                      </a:r>
                      <a:endParaRPr lang="en-IL" dirty="0"/>
                    </a:p>
                  </a:txBody>
                  <a:tcPr marT="9144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0.788</a:t>
                      </a:r>
                      <a:endParaRPr lang="en-IL" dirty="0"/>
                    </a:p>
                  </a:txBody>
                  <a:tcPr marT="9144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0.794</a:t>
                      </a:r>
                      <a:endParaRPr lang="en-IL" dirty="0"/>
                    </a:p>
                  </a:txBody>
                  <a:tcPr marT="9144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0.662</a:t>
                      </a:r>
                      <a:endParaRPr lang="en-IL" dirty="0"/>
                    </a:p>
                  </a:txBody>
                  <a:tcPr marT="91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0.161</a:t>
                      </a:r>
                      <a:endParaRPr lang="en-IL" b="0" dirty="0"/>
                    </a:p>
                  </a:txBody>
                  <a:tcPr marT="9144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</a:t>
                      </a:r>
                      <a:endParaRPr lang="en-IL" b="0" dirty="0"/>
                    </a:p>
                  </a:txBody>
                  <a:tcPr marT="91440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0.09</a:t>
                      </a:r>
                      <a:endParaRPr lang="en-IL" b="0" dirty="0"/>
                    </a:p>
                  </a:txBody>
                  <a:tcPr marT="91440"/>
                </a:tc>
                <a:extLst>
                  <a:ext uri="{0D108BD9-81ED-4DB2-BD59-A6C34878D82A}">
                    <a16:rowId xmlns:a16="http://schemas.microsoft.com/office/drawing/2014/main" val="30063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79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513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STEG - Tunisian Company of Electricity and Gas  Fraud detection By: Tal Dekel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 - Tunisian electricity and gas company Fraud detection</dc:title>
  <dc:creator>שקד דקל</dc:creator>
  <cp:lastModifiedBy>שקד דקל</cp:lastModifiedBy>
  <cp:revision>46</cp:revision>
  <dcterms:created xsi:type="dcterms:W3CDTF">2021-11-14T05:22:54Z</dcterms:created>
  <dcterms:modified xsi:type="dcterms:W3CDTF">2021-12-27T09:19:40Z</dcterms:modified>
</cp:coreProperties>
</file>