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B1C1-F9DC-4F57-9BA0-65BCE484A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4F6A9-71FC-4B58-ADB1-B0681E83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EA3F-0DEA-41B8-A245-95C2A8C5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8BABA-B7E5-4857-B81B-EADEB046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24B5E-8CFA-4A3E-815A-5111ED02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415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50D0-EADA-4583-B912-19E1F394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246D2-F0CD-4DBA-B8E2-3E38400C8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994D-FBFC-4844-B142-E1124D05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5315-3A36-4D78-87F2-0E2013F8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65384-3515-455D-8DFA-E7B27527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720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496FF-F7BA-48D0-8AA3-2D372A9C2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89511-2879-44A3-A8FD-131009E7C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4DB21-7930-432E-A7B8-1A6864FE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6304-EB33-4D63-810D-6022A3D4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09B00-DB72-40AB-9320-F14C38F5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74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5C06-2FE1-42C4-8D9F-91FD3B8E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47A-7081-4383-A493-199B76322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2631D-77C5-45B1-84BE-2C631845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847F-996A-4C76-8162-1A66E9DA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3228-EAD6-4181-BE17-243B1B1E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48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6848-92B4-4B8F-9EF2-87D7EA90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6A6AC-1CD3-4D04-A5A0-51A84994D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CF35A-5943-4F76-B3CC-378E4960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E7A71-96FB-45BE-A836-564CA562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88376-263B-4336-BE7F-9EEB0808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189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F4CD-408C-4748-92F0-B63BA5D2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5AD0-6D2A-4DDC-A736-64C208202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D779B-503E-4A01-ADA8-D70A214B4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7949E-AD11-41D4-A0A9-FCEBF8F5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2BE2-8A06-4D7D-9145-BE23FCA7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CCC-8F70-45BB-BCF5-1688313B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830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BB01-FE50-456F-A1BB-40B1601D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DCBF3-9572-4843-B8CF-7D1037FFA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1BFC9-CAA4-447B-8671-E2B65EAA1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9F37A-8E16-4FB0-A0A3-9D1941F9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6A615-E0BC-4139-920F-E9BD89DF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B339C-6EAD-4E1E-B48D-DAC8FD9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2806A-C134-48B3-8DA0-09BBC0FD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E503-4967-4F5B-B904-7A29B8EC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149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7A-E7E4-4B57-86DE-D9A89CEA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F863E-0B93-455E-8535-888DCA2D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1DD57-D694-4A16-894C-3C7A176B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12EE8-2EF2-4654-8629-154C80D6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39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BF56F-648D-4CE0-A3A2-6BC5A634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C7B14-92FC-4BDF-88AC-A273E273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AF87A-07A3-4FDC-9624-A1F5B469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991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0E2C-B220-4766-8555-B3281C58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F188-5782-4D04-AB87-B46A49E56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DA536-E835-431E-A2AA-190B1EEA5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F5192-761A-44AF-B397-58CAD792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E9FD-2C18-4B81-92D3-20536643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0BA79-F03F-4A5D-A9F7-F836F43C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33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4210-77A8-46CE-8C79-955D7C3F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91B67-315D-4CDC-AA8E-F62E899DC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4B9E0-5312-46C3-9EB5-BEBFB6D04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7700B-CA45-4958-88E9-59CE4F91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AD7C3-43D6-4F09-B7F2-20060812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59EA3-B843-43A1-A42A-11D4007F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393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8B43E-7662-4075-B80F-5798E421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CDC9-1002-4C2E-BAB2-DB2F9BD7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86631-0602-4480-8589-412E24BA9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D7EF0-5ED4-41D7-95C0-C36EF810A11B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C296E-05A3-4762-A08E-5089D6365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230F-8F21-46E5-8D95-0F1BD456B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687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12C2DC-59BF-4B07-9681-20F0C5DB5A3B}"/>
              </a:ext>
            </a:extLst>
          </p:cNvPr>
          <p:cNvSpPr txBox="1">
            <a:spLocks/>
          </p:cNvSpPr>
          <p:nvPr/>
        </p:nvSpPr>
        <p:spPr>
          <a:xfrm>
            <a:off x="6497459" y="4035669"/>
            <a:ext cx="5583172" cy="1516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i="1" dirty="0"/>
              <a:t>Signatures forgery verification using </a:t>
            </a:r>
            <a:r>
              <a:rPr lang="en-US" sz="3600" b="1" i="1" dirty="0" err="1"/>
              <a:t>SiameseNet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06AC6-738C-42D1-8C6A-2DCC5F530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8" r="2109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9897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ignatures">
            <a:extLst>
              <a:ext uri="{FF2B5EF4-FFF2-40B4-BE49-F238E27FC236}">
                <a16:creationId xmlns:a16="http://schemas.microsoft.com/office/drawing/2014/main" id="{9E64D388-1FD2-4939-820F-121B4F70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5488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FDB83C-3F45-4C89-8DB8-7175F4FB4590}"/>
              </a:ext>
            </a:extLst>
          </p:cNvPr>
          <p:cNvSpPr txBox="1"/>
          <p:nvPr/>
        </p:nvSpPr>
        <p:spPr>
          <a:xfrm>
            <a:off x="290146" y="118691"/>
            <a:ext cx="11473961" cy="662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Can you tell which of these signature pairs is genuine???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800" dirty="0">
              <a:solidFill>
                <a:srgbClr val="FFFFFF"/>
              </a:solidFill>
            </a:endParaRPr>
          </a:p>
          <a:p>
            <a:pPr marL="114300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Even in the digital age, customers still use their signatures as a primary form of authentication for a range of transactions.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To minimize the risk of fraud, financial institution needs the right solutions to detect forgeries quickly and accurately. Manual signature verification may let a skilled forgery slip through and you’re likely to suffer both financial and reputational losses.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u="sng" dirty="0">
                <a:solidFill>
                  <a:srgbClr val="FFFFFF"/>
                </a:solidFill>
              </a:rPr>
              <a:t>Objective: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Maximize forged signatures detection – meaning high Recall rate.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i="1" u="sng" dirty="0">
                <a:solidFill>
                  <a:srgbClr val="FFFFFF"/>
                </a:solidFill>
              </a:rPr>
              <a:t>Data source: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Kaggle - Signatures of Dutch Users for checking forgery: https://www.kaggle.com/robinreni/signature-verification-dataset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AA3F4-BC8E-4611-8242-68D3754A0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" t="2339" r="430"/>
          <a:stretch/>
        </p:blipFill>
        <p:spPr>
          <a:xfrm>
            <a:off x="1248508" y="1125418"/>
            <a:ext cx="9557238" cy="145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BF891-98E4-45D4-AD8F-5CF720322F18}"/>
              </a:ext>
            </a:extLst>
          </p:cNvPr>
          <p:cNvSpPr txBox="1"/>
          <p:nvPr/>
        </p:nvSpPr>
        <p:spPr>
          <a:xfrm>
            <a:off x="1248508" y="729770"/>
            <a:ext cx="9557238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Forgery	        Forgery         Forgery         Original          Forgery         Forgery         Original         Forgery</a:t>
            </a:r>
            <a:endParaRPr lang="en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8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Signatures">
            <a:extLst>
              <a:ext uri="{FF2B5EF4-FFF2-40B4-BE49-F238E27FC236}">
                <a16:creationId xmlns:a16="http://schemas.microsoft.com/office/drawing/2014/main" id="{9E64D388-1FD2-4939-820F-121B4F70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5488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BA1026-F808-4A60-8656-B3E7E6ABD4EE}"/>
              </a:ext>
            </a:extLst>
          </p:cNvPr>
          <p:cNvSpPr txBox="1"/>
          <p:nvPr/>
        </p:nvSpPr>
        <p:spPr>
          <a:xfrm>
            <a:off x="108440" y="246516"/>
            <a:ext cx="121919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EDA process: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300</a:t>
            </a:r>
            <a:r>
              <a:rPr lang="en-US" b="1" i="1" dirty="0"/>
              <a:t>MB</a:t>
            </a:r>
            <a:r>
              <a:rPr lang="en-US" sz="2400" b="1" i="1" dirty="0"/>
              <a:t> image files, 2 csv files: 1649 signatures from 68 classes, 23205 pairs of signatures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Original train csv file contained all the classes unordered; thus, it was necessary first to remove the test classes and to reorder the records to </a:t>
            </a:r>
            <a:r>
              <a:rPr lang="en-US" sz="2400" u="sng" dirty="0"/>
              <a:t>prevent leakage</a:t>
            </a:r>
            <a:r>
              <a:rPr lang="en-US" sz="2400" dirty="0"/>
              <a:t> to validation 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Dataset is fairly balanced between original and forged samples: </a:t>
            </a:r>
            <a:r>
              <a:rPr lang="en-IL" sz="2400" b="1" dirty="0"/>
              <a:t>0</a:t>
            </a:r>
            <a:r>
              <a:rPr lang="en-US" sz="2400" dirty="0"/>
              <a:t>-</a:t>
            </a:r>
            <a:r>
              <a:rPr lang="en-IL" sz="2400" dirty="0"/>
              <a:t>9830</a:t>
            </a:r>
            <a:r>
              <a:rPr lang="en-US" sz="2400" dirty="0"/>
              <a:t>,</a:t>
            </a:r>
            <a:r>
              <a:rPr lang="en-IL" sz="2400" dirty="0"/>
              <a:t> </a:t>
            </a:r>
            <a:r>
              <a:rPr lang="en-IL" sz="2400" b="1" dirty="0"/>
              <a:t>1</a:t>
            </a:r>
            <a:r>
              <a:rPr lang="en-US" sz="2400" dirty="0"/>
              <a:t>-</a:t>
            </a:r>
            <a:r>
              <a:rPr lang="en-IL" sz="2400" dirty="0"/>
              <a:t>7628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Image files have different dimensions; thus, we need to resize and down scale all of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Signatures are written in various angles which may affect model ability to generalize.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Due to long training time, work was done with a smaller sample datasets.</a:t>
            </a:r>
          </a:p>
          <a:p>
            <a:endParaRPr lang="en-US" sz="2800" b="1" i="1" u="sng" dirty="0"/>
          </a:p>
          <a:p>
            <a:r>
              <a:rPr lang="en-US" sz="2800" b="1" i="1" u="sng" dirty="0"/>
              <a:t>Feature engineering</a:t>
            </a:r>
            <a:r>
              <a:rPr lang="en-US" sz="2400" b="1" i="1" u="sng" dirty="0"/>
              <a:t>:</a:t>
            </a:r>
          </a:p>
          <a:p>
            <a:r>
              <a:rPr lang="en-US" sz="2400" dirty="0"/>
              <a:t>The framework used in this project was </a:t>
            </a:r>
            <a:r>
              <a:rPr lang="en-US" sz="2400" b="1" dirty="0" err="1"/>
              <a:t>pytorch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Prepare sets of two images that are from the same class: a similar set labeled as 0, and a dissimilar pair labeled as 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Images were converted to gray scale (one channel) for dimensionality reduction.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Images resized to 128X128 pixels and minor random rotation augmentation applied.</a:t>
            </a:r>
          </a:p>
        </p:txBody>
      </p:sp>
    </p:spTree>
    <p:extLst>
      <p:ext uri="{BB962C8B-B14F-4D97-AF65-F5344CB8AC3E}">
        <p14:creationId xmlns:p14="http://schemas.microsoft.com/office/powerpoint/2010/main" val="132298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Signatures">
            <a:extLst>
              <a:ext uri="{FF2B5EF4-FFF2-40B4-BE49-F238E27FC236}">
                <a16:creationId xmlns:a16="http://schemas.microsoft.com/office/drawing/2014/main" id="{9E64D388-1FD2-4939-820F-121B4F70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5488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0E248-1C14-482C-BBAE-DA6D60AC2ACB}"/>
              </a:ext>
            </a:extLst>
          </p:cNvPr>
          <p:cNvSpPr txBox="1"/>
          <p:nvPr/>
        </p:nvSpPr>
        <p:spPr>
          <a:xfrm>
            <a:off x="108440" y="114635"/>
            <a:ext cx="120307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Siamese network model: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CNN Networks requires large data and are typically able to classify an image it </a:t>
            </a:r>
            <a:r>
              <a:rPr lang="en-US" sz="2400" u="sng" dirty="0"/>
              <a:t>already seen </a:t>
            </a:r>
            <a:r>
              <a:rPr lang="en-US" sz="2400" dirty="0"/>
              <a:t>during training; where’s </a:t>
            </a:r>
            <a:r>
              <a:rPr lang="en-US" sz="2400" b="1" dirty="0"/>
              <a:t>One Shot Learning </a:t>
            </a:r>
            <a:r>
              <a:rPr lang="en-US" sz="2400" dirty="0"/>
              <a:t>requires limited number of samples and can classify a new image it </a:t>
            </a:r>
            <a:r>
              <a:rPr lang="en-US" sz="2400" u="sng" dirty="0"/>
              <a:t>hasn’t seen</a:t>
            </a:r>
            <a:r>
              <a:rPr lang="en-US" sz="2400" dirty="0"/>
              <a:t> before.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Instead of learning which image belongs to which class, </a:t>
            </a:r>
            <a:r>
              <a:rPr lang="en-US" sz="2400" b="1" dirty="0"/>
              <a:t>Siamese network </a:t>
            </a:r>
            <a:r>
              <a:rPr lang="en-US" sz="2400" dirty="0"/>
              <a:t>learns how to determine the “</a:t>
            </a:r>
            <a:r>
              <a:rPr lang="en-US" sz="2400" u="sng" dirty="0"/>
              <a:t>similarity</a:t>
            </a:r>
            <a:r>
              <a:rPr lang="en-US" sz="2400" dirty="0"/>
              <a:t>” between two images aka. “pairwise learning”.</a:t>
            </a:r>
          </a:p>
          <a:p>
            <a:pPr>
              <a:lnSpc>
                <a:spcPct val="200000"/>
              </a:lnSpc>
            </a:pPr>
            <a:r>
              <a:rPr lang="en-US" sz="2400" b="1" u="sng" dirty="0"/>
              <a:t>Siamese network architecture: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Two or more </a:t>
            </a:r>
            <a:r>
              <a:rPr lang="en-US" sz="2400" i="1" dirty="0"/>
              <a:t>identical</a:t>
            </a:r>
            <a:r>
              <a:rPr lang="en-US" sz="2400" dirty="0"/>
              <a:t> subnetworks having same parameters and weights.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FC layer with extracted featured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i="1" u="sng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2D83AA6-41C7-457E-B4AD-1D3DE205C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94" y="4097408"/>
            <a:ext cx="7570279" cy="264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57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Signatures">
            <a:extLst>
              <a:ext uri="{FF2B5EF4-FFF2-40B4-BE49-F238E27FC236}">
                <a16:creationId xmlns:a16="http://schemas.microsoft.com/office/drawing/2014/main" id="{9E64D388-1FD2-4939-820F-121B4F70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5488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C8ADCE-5DD0-48BF-ABAB-6262E87C5080}"/>
              </a:ext>
            </a:extLst>
          </p:cNvPr>
          <p:cNvSpPr txBox="1"/>
          <p:nvPr/>
        </p:nvSpPr>
        <p:spPr>
          <a:xfrm>
            <a:off x="120524" y="55727"/>
            <a:ext cx="1198647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/>
              <a:t>Main principle for finding similarity:</a:t>
            </a:r>
          </a:p>
          <a:p>
            <a:r>
              <a:rPr lang="en-US" sz="2400" dirty="0"/>
              <a:t>If the two input images belong to the same class, then their feature vectors must also be similar, else they would be different. Thus, the element-wise absolute difference between the two feature vectors must be very different in both cases .</a:t>
            </a:r>
          </a:p>
          <a:p>
            <a:r>
              <a:rPr lang="en-US" sz="2400" b="1" i="1" dirty="0"/>
              <a:t>Poplar loss functions: </a:t>
            </a:r>
            <a:r>
              <a:rPr lang="en-US" sz="2400" dirty="0"/>
              <a:t>Contrastive Loss, Triplet loss, Binary cross entropy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F4511-72E7-4F9A-A77F-99A9FF47F92B}"/>
              </a:ext>
            </a:extLst>
          </p:cNvPr>
          <p:cNvSpPr txBox="1"/>
          <p:nvPr/>
        </p:nvSpPr>
        <p:spPr>
          <a:xfrm>
            <a:off x="99646" y="2295458"/>
            <a:ext cx="7848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Contrastive Loss:</a:t>
            </a:r>
          </a:p>
          <a:p>
            <a:r>
              <a:rPr lang="en-US" sz="2200" dirty="0"/>
              <a:t>Contrastive loss takes a pair of inputs and </a:t>
            </a:r>
            <a:r>
              <a:rPr lang="en-US" sz="2200" u="sng" dirty="0"/>
              <a:t>minimizes</a:t>
            </a:r>
            <a:r>
              <a:rPr lang="en-US" sz="2200" dirty="0"/>
              <a:t> the embedding distance when they are from the same class but </a:t>
            </a:r>
            <a:r>
              <a:rPr lang="en-US" sz="2200" u="sng" dirty="0"/>
              <a:t>maximizes</a:t>
            </a:r>
            <a:r>
              <a:rPr lang="en-US" sz="2200" dirty="0"/>
              <a:t> the distance otherwise. A regularization parameter called “margin”, helps to set apart the classes.</a:t>
            </a:r>
          </a:p>
          <a:p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400" b="1" i="1" u="sng" dirty="0"/>
              <a:t>Binary Cross-Entropy With Logit Loss:</a:t>
            </a:r>
          </a:p>
          <a:p>
            <a:r>
              <a:rPr lang="en-US" sz="2200" dirty="0"/>
              <a:t>Binary cross entropy </a:t>
            </a:r>
            <a:r>
              <a:rPr lang="en-US" sz="2200" u="sng" dirty="0"/>
              <a:t>compares</a:t>
            </a:r>
            <a:r>
              <a:rPr lang="en-US" sz="2200" dirty="0"/>
              <a:t> each of the </a:t>
            </a:r>
            <a:r>
              <a:rPr lang="en-US" sz="2200" u="sng" dirty="0"/>
              <a:t>predicted probabilities</a:t>
            </a:r>
            <a:r>
              <a:rPr lang="en-US" sz="2200" dirty="0"/>
              <a:t> to actual class output which can be either 0 or 1. It then calculates a score that </a:t>
            </a:r>
            <a:r>
              <a:rPr lang="en-US" sz="2200" u="sng" dirty="0"/>
              <a:t>penalizes (using log)</a:t>
            </a:r>
            <a:r>
              <a:rPr lang="en-US" sz="2200" dirty="0"/>
              <a:t> the probabilities based on the distance from the expected value. Meaning - how close or far from the actual value.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5CFDA8-8CFF-4B96-9B9D-237412BC8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286" y="2419607"/>
            <a:ext cx="4188068" cy="203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4422C201-85BF-45E7-8905-ABBE4DC53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829" y="4544411"/>
            <a:ext cx="4200525" cy="213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11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Signatures">
            <a:extLst>
              <a:ext uri="{FF2B5EF4-FFF2-40B4-BE49-F238E27FC236}">
                <a16:creationId xmlns:a16="http://schemas.microsoft.com/office/drawing/2014/main" id="{9E64D388-1FD2-4939-820F-121B4F70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5488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D55F4-91CD-4B2E-9D39-BDAC5BD7A353}"/>
              </a:ext>
            </a:extLst>
          </p:cNvPr>
          <p:cNvGrpSpPr/>
          <p:nvPr/>
        </p:nvGrpSpPr>
        <p:grpSpPr>
          <a:xfrm>
            <a:off x="222006" y="760946"/>
            <a:ext cx="11614638" cy="3054920"/>
            <a:chOff x="222006" y="760946"/>
            <a:chExt cx="11614638" cy="3054920"/>
          </a:xfrm>
        </p:grpSpPr>
        <p:pic>
          <p:nvPicPr>
            <p:cNvPr id="13" name="Picture 12" descr="Diagram&#10;&#10;Description automatically generated">
              <a:extLst>
                <a:ext uri="{FF2B5EF4-FFF2-40B4-BE49-F238E27FC236}">
                  <a16:creationId xmlns:a16="http://schemas.microsoft.com/office/drawing/2014/main" id="{E7F5F463-3FCE-47DA-AA18-BFA58E1F880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745"/>
            <a:stretch/>
          </p:blipFill>
          <p:spPr>
            <a:xfrm rot="5400000">
              <a:off x="4501865" y="-3518913"/>
              <a:ext cx="3054920" cy="11614638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95D77F6-AEAD-43E0-B3E9-A7DDA49E1FA2}"/>
                </a:ext>
              </a:extLst>
            </p:cNvPr>
            <p:cNvSpPr/>
            <p:nvPr/>
          </p:nvSpPr>
          <p:spPr>
            <a:xfrm>
              <a:off x="2154115" y="1371597"/>
              <a:ext cx="1582617" cy="10111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CV-1</a:t>
              </a:r>
              <a:endParaRPr lang="en-IL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7E1DA75-58B1-47CB-8BEE-80EEE4FA4A7C}"/>
                </a:ext>
              </a:extLst>
            </p:cNvPr>
            <p:cNvSpPr/>
            <p:nvPr/>
          </p:nvSpPr>
          <p:spPr>
            <a:xfrm>
              <a:off x="3880339" y="1371597"/>
              <a:ext cx="1582617" cy="10111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CV-2</a:t>
              </a:r>
              <a:endParaRPr lang="en-IL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72D98BC-6830-4FAA-AE08-D0FA70C887DE}"/>
                </a:ext>
              </a:extLst>
            </p:cNvPr>
            <p:cNvSpPr/>
            <p:nvPr/>
          </p:nvSpPr>
          <p:spPr>
            <a:xfrm>
              <a:off x="5542083" y="1374533"/>
              <a:ext cx="1582617" cy="10111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CV-3</a:t>
              </a:r>
              <a:endParaRPr lang="en-IL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D7A958-1998-4C1C-BC59-3A26FC2DB601}"/>
                </a:ext>
              </a:extLst>
            </p:cNvPr>
            <p:cNvSpPr txBox="1"/>
            <p:nvPr/>
          </p:nvSpPr>
          <p:spPr>
            <a:xfrm>
              <a:off x="9170369" y="2288406"/>
              <a:ext cx="199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FC </a:t>
              </a:r>
              <a:r>
                <a:rPr lang="en-US" dirty="0">
                  <a:solidFill>
                    <a:schemeClr val="bg1"/>
                  </a:solidFill>
                </a:rPr>
                <a:t>-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dirty="0">
                  <a:solidFill>
                    <a:schemeClr val="bg1"/>
                  </a:solidFill>
                </a:rPr>
                <a:t>3 linear layers</a:t>
              </a:r>
              <a:endParaRPr lang="en-IL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50A3218-23D2-49C1-BF68-341E92105B1D}"/>
              </a:ext>
            </a:extLst>
          </p:cNvPr>
          <p:cNvSpPr txBox="1"/>
          <p:nvPr/>
        </p:nvSpPr>
        <p:spPr>
          <a:xfrm>
            <a:off x="222006" y="3938961"/>
            <a:ext cx="5740644" cy="266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/>
              <a:t>Model elements: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2 inputs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3 convolutional layers with:</a:t>
            </a:r>
            <a:br>
              <a:rPr lang="en-US" sz="2000" dirty="0"/>
            </a:br>
            <a:r>
              <a:rPr lang="en-US" sz="2000" dirty="0" err="1"/>
              <a:t>ReLU</a:t>
            </a:r>
            <a:r>
              <a:rPr lang="en-US" sz="2000" dirty="0"/>
              <a:t> activation, </a:t>
            </a:r>
            <a:r>
              <a:rPr lang="en-US" sz="2000" dirty="0" err="1"/>
              <a:t>BatchNorm</a:t>
            </a:r>
            <a:r>
              <a:rPr lang="en-US" sz="2000" dirty="0"/>
              <a:t>, </a:t>
            </a:r>
            <a:r>
              <a:rPr lang="en-US" sz="2000" dirty="0" err="1"/>
              <a:t>Maxpool</a:t>
            </a:r>
            <a:r>
              <a:rPr lang="en-US" sz="2000" dirty="0"/>
              <a:t>, </a:t>
            </a:r>
            <a:r>
              <a:rPr lang="en-US" sz="2000" dirty="0" err="1"/>
              <a:t>DroupOut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FC with 3 linear layers:</a:t>
            </a:r>
            <a:br>
              <a:rPr lang="en-US" sz="2000" dirty="0"/>
            </a:br>
            <a:r>
              <a:rPr lang="en-US" sz="2000" dirty="0" err="1"/>
              <a:t>ReLU</a:t>
            </a:r>
            <a:r>
              <a:rPr lang="en-US" sz="2000" dirty="0"/>
              <a:t> activation, </a:t>
            </a:r>
            <a:r>
              <a:rPr lang="en-US" sz="2000" dirty="0" err="1"/>
              <a:t>DroupOut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 outputs (16 vector)</a:t>
            </a:r>
          </a:p>
          <a:p>
            <a:pPr>
              <a:lnSpc>
                <a:spcPct val="150000"/>
              </a:lnSpc>
            </a:pPr>
            <a:r>
              <a:rPr lang="en-US" sz="2000" b="1" i="1" dirty="0"/>
              <a:t>Total trainable params: 851,876</a:t>
            </a:r>
            <a:endParaRPr lang="en-US" sz="2400" b="1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FBDA0C-F965-4695-9887-9DF3C81CFA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813"/>
          <a:stretch/>
        </p:blipFill>
        <p:spPr>
          <a:xfrm>
            <a:off x="6178794" y="4067974"/>
            <a:ext cx="5657850" cy="25379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10550A-CC6D-4387-BB1B-FFC295FEC5C9}"/>
              </a:ext>
            </a:extLst>
          </p:cNvPr>
          <p:cNvSpPr txBox="1"/>
          <p:nvPr/>
        </p:nvSpPr>
        <p:spPr>
          <a:xfrm>
            <a:off x="80606" y="114632"/>
            <a:ext cx="1203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Siamese model Architecture: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559536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2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Signatures">
            <a:extLst>
              <a:ext uri="{FF2B5EF4-FFF2-40B4-BE49-F238E27FC236}">
                <a16:creationId xmlns:a16="http://schemas.microsoft.com/office/drawing/2014/main" id="{9E64D388-1FD2-4939-820F-121B4F70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5488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35A3AC-2E91-4771-AD31-2CD3427842B4}"/>
              </a:ext>
            </a:extLst>
          </p:cNvPr>
          <p:cNvSpPr txBox="1"/>
          <p:nvPr/>
        </p:nvSpPr>
        <p:spPr>
          <a:xfrm>
            <a:off x="11728" y="246516"/>
            <a:ext cx="121919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Results and conclusions:</a:t>
            </a:r>
            <a:endParaRPr lang="en-US" sz="2800" u="sng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Two loss functions were tested and the one finally used: </a:t>
            </a:r>
            <a:r>
              <a:rPr lang="en-US" sz="2800" dirty="0" err="1"/>
              <a:t>BCEWithLogitsLoss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Keeping track of tensor dimensions!!!</a:t>
            </a:r>
            <a:br>
              <a:rPr lang="en-US" sz="2800" dirty="0"/>
            </a:br>
            <a:r>
              <a:rPr lang="en-US" sz="2800" dirty="0"/>
              <a:t>An extra dimension of the label significantly hampered loss decreasing 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Redesigned net architecture after countless experiments with layers param.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Beside experiment with learning rate, using L1/L2 regularization with Adam optimizer impaired model performance; thus, not used.</a:t>
            </a:r>
          </a:p>
        </p:txBody>
      </p: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13D75C3C-D414-4814-AFD0-CE0985C5FB0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06838115"/>
              </p:ext>
            </p:extLst>
          </p:nvPr>
        </p:nvGraphicFramePr>
        <p:xfrm>
          <a:off x="1188720" y="3817019"/>
          <a:ext cx="6455005" cy="1037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961">
                  <a:extLst>
                    <a:ext uri="{9D8B030D-6E8A-4147-A177-3AD203B41FA5}">
                      <a16:colId xmlns:a16="http://schemas.microsoft.com/office/drawing/2014/main" val="3298221933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762970313"/>
                    </a:ext>
                  </a:extLst>
                </a:gridCol>
                <a:gridCol w="978281">
                  <a:extLst>
                    <a:ext uri="{9D8B030D-6E8A-4147-A177-3AD203B41FA5}">
                      <a16:colId xmlns:a16="http://schemas.microsoft.com/office/drawing/2014/main" val="3725457166"/>
                    </a:ext>
                  </a:extLst>
                </a:gridCol>
                <a:gridCol w="1420940">
                  <a:extLst>
                    <a:ext uri="{9D8B030D-6E8A-4147-A177-3AD203B41FA5}">
                      <a16:colId xmlns:a16="http://schemas.microsoft.com/office/drawing/2014/main" val="3249686711"/>
                    </a:ext>
                  </a:extLst>
                </a:gridCol>
                <a:gridCol w="1556238">
                  <a:extLst>
                    <a:ext uri="{9D8B030D-6E8A-4147-A177-3AD203B41FA5}">
                      <a16:colId xmlns:a16="http://schemas.microsoft.com/office/drawing/2014/main" val="2288005683"/>
                    </a:ext>
                  </a:extLst>
                </a:gridCol>
              </a:tblGrid>
              <a:tr h="50454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Loss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Loss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Accuracy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Accuracy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97490"/>
                  </a:ext>
                </a:extLst>
              </a:tr>
              <a:tr h="533198">
                <a:tc>
                  <a:txBody>
                    <a:bodyPr/>
                    <a:lstStyle/>
                    <a:p>
                      <a:r>
                        <a:rPr lang="en-US" dirty="0" err="1"/>
                        <a:t>SiameseNet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0.4698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0.3558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92.1%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92.6%</a:t>
                      </a:r>
                      <a:endParaRPr lang="en-IL" b="0" dirty="0"/>
                    </a:p>
                  </a:txBody>
                  <a:tcPr marT="91440"/>
                </a:tc>
                <a:extLst>
                  <a:ext uri="{0D108BD9-81ED-4DB2-BD59-A6C34878D82A}">
                    <a16:rowId xmlns:a16="http://schemas.microsoft.com/office/drawing/2014/main" val="300632542"/>
                  </a:ext>
                </a:extLst>
              </a:tr>
            </a:tbl>
          </a:graphicData>
        </a:graphic>
      </p:graphicFrame>
      <p:pic>
        <p:nvPicPr>
          <p:cNvPr id="4102" name="Picture 6">
            <a:extLst>
              <a:ext uri="{FF2B5EF4-FFF2-40B4-BE49-F238E27FC236}">
                <a16:creationId xmlns:a16="http://schemas.microsoft.com/office/drawing/2014/main" id="{54F2F553-3CB5-409A-B0E6-76D2D311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332" y="3790644"/>
            <a:ext cx="2809426" cy="260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A7246AD-35F9-4C24-8AA6-8DC8C53069BA}"/>
              </a:ext>
            </a:extLst>
          </p:cNvPr>
          <p:cNvGrpSpPr/>
          <p:nvPr/>
        </p:nvGrpSpPr>
        <p:grpSpPr>
          <a:xfrm>
            <a:off x="523305" y="5104241"/>
            <a:ext cx="7660576" cy="1287233"/>
            <a:chOff x="633032" y="4984838"/>
            <a:chExt cx="9972675" cy="1743075"/>
          </a:xfrm>
        </p:grpSpPr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4941F932-EDCC-4350-80D4-B40551819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1482" y="4984838"/>
              <a:ext cx="332422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CB93A0A8-EF1A-47AB-A267-AABA5C5F89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257" y="4984838"/>
              <a:ext cx="332422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74D9FFE0-469D-4268-8AAE-8070DF601E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032" y="4984838"/>
              <a:ext cx="332422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4841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710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 - Tunisian electricity and gas company Fraud detection</dc:title>
  <dc:creator>שקד דקל</dc:creator>
  <cp:lastModifiedBy>שקד דקל</cp:lastModifiedBy>
  <cp:revision>136</cp:revision>
  <dcterms:created xsi:type="dcterms:W3CDTF">2021-11-14T05:22:54Z</dcterms:created>
  <dcterms:modified xsi:type="dcterms:W3CDTF">2021-12-14T07:37:07Z</dcterms:modified>
</cp:coreProperties>
</file>