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CCF7-8F7C-4C94-B573-E04F90713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58054-334D-49A9-B2DE-886AB7406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A273-C8FA-46AB-96FF-2EFE0465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3097-28A8-465E-85C5-A27F0A7461F8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3F43-E12F-4AD9-9DC3-BAB3BE53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9223-5371-48D7-B9CE-CB1BE6EF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A43-7F58-42D3-9DDF-79110EFBCB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656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3501-4A9D-4CF3-8B71-203AF46A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B968A-EA45-4A85-81CE-862809788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B3DA-24EA-47D9-958B-3F356390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3097-28A8-465E-85C5-A27F0A7461F8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B80B-A81B-4DD8-91C9-4A9CA27F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DD8A4-9876-4FEF-9A24-1AC1772D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A43-7F58-42D3-9DDF-79110EFBCB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366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D9962-5C8E-406E-B16E-3536704B7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AC939-D564-4643-9489-7549E89A4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752A-CD09-4EA1-835C-6E5BFD53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3097-28A8-465E-85C5-A27F0A7461F8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9ACE1-EF89-475C-89FD-6D7B855D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7E72E-8791-4DD0-9238-62F23B14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A43-7F58-42D3-9DDF-79110EFBCB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214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B4F8-7B25-4A85-962D-39CC9FE5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387B-2FB5-4445-A40D-4EB5F368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3286-24F3-491B-977E-85D5A37E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3097-28A8-465E-85C5-A27F0A7461F8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216-22DA-48F5-B620-7B62516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A27F6-E2E7-4283-8A5A-24AFC0C3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A43-7F58-42D3-9DDF-79110EFBCB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6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D27C-AC54-4441-BCB4-40A32118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04D9F-3EC3-4FB9-AC43-138B0AA3C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4DF7-7A5B-43CB-94A5-B2080C01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3097-28A8-465E-85C5-A27F0A7461F8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F3DA-FC36-4953-BCD2-47B0B89B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EFAC3-7D14-4993-A615-D4B1945D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A43-7F58-42D3-9DDF-79110EFBCB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14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E948-49F0-4BBC-AFE1-E9684414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4C3A-7339-4DDD-8E67-3726A9F40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1C260-D668-4579-AF40-54311E78D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FF61-623C-4833-B7C3-5F9FA159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3097-28A8-465E-85C5-A27F0A7461F8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81096-540E-4A3C-8355-2E02C342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8A2E2-B010-406E-BEA6-D031D2F0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A43-7F58-42D3-9DDF-79110EFBCB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140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5A21-67C4-4253-A09C-593B51C5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45D8D-FD3E-4589-9F49-AB7F18EBC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38404-15E0-480B-A827-CF81CAA2E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75E34-82AE-4E32-A80B-0C8CDD003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BE020-9507-43B8-8D6B-CFA94A6A9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377FE-95A8-4D42-9448-5148CECF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3097-28A8-465E-85C5-A27F0A7461F8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813FC-EBB0-413B-9A42-9992B8FB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3DDB1-9F38-4889-9519-EDA73C26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A43-7F58-42D3-9DDF-79110EFBCB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182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E275-3295-4624-9AE6-07B8669E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7AB80-10D6-4DD5-97FB-12097DD1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3097-28A8-465E-85C5-A27F0A7461F8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59C28-B0A1-4BF8-ABB0-B559D4BB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2BB7-0A59-44D5-A134-A00FFBA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A43-7F58-42D3-9DDF-79110EFBCB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666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739E0-CCF4-4E20-8A94-C3390F6F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3097-28A8-465E-85C5-A27F0A7461F8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FE6B5-9354-4167-8107-D92B5284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A260-7452-45B1-8B13-1DDE577F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A43-7F58-42D3-9DDF-79110EFBCB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950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F4A4-B20A-43FB-9185-859682B5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8439-7397-42A8-AEF6-21DAC958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63D8-1EEE-4DFD-875F-6D623192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661B9-B1B0-4F9D-AAA7-FEDB6BD8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3097-28A8-465E-85C5-A27F0A7461F8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BF700-EAC7-4C31-8F92-74C9437F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A82D0-E195-4573-AA90-9037A95B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A43-7F58-42D3-9DDF-79110EFBCB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884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B4E-5FB3-4DFE-A896-8340549F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305E5-7B21-4BC6-B0E8-4D86952FE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E0C25-0298-40F2-9C5A-17B3C7E3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31CC7-A835-464B-A247-D2F76D36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3097-28A8-465E-85C5-A27F0A7461F8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289A-4C76-41FC-B73D-E4E1D529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A632D-AC6E-4B55-96D6-DD5BFA41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A43-7F58-42D3-9DDF-79110EFBCB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756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E5429-D88E-43C2-8652-6E2797A8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224F-8498-4C35-968C-B5CFAF95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B393-2C51-48AA-8B24-3F5BBFBCB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3097-28A8-465E-85C5-A27F0A7461F8}" type="datetimeFigureOut">
              <a:rPr lang="en-IL" smtClean="0"/>
              <a:t>18/10/2021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D615-73F8-4D32-9034-FF66A6F26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8524-8A16-46D3-AE98-6C0477AD2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0A43-7F58-42D3-9DDF-79110EFBCBB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2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utdoor, ground, sidewalk&#10;&#10;Description automatically generated">
            <a:extLst>
              <a:ext uri="{FF2B5EF4-FFF2-40B4-BE49-F238E27FC236}">
                <a16:creationId xmlns:a16="http://schemas.microsoft.com/office/drawing/2014/main" id="{D8AB9011-4066-401D-AC85-C580BED3D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r="7200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18ED5F2-299B-4F46-BDF2-B6E8B95DF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054" y="246822"/>
            <a:ext cx="9144000" cy="1098395"/>
          </a:xfrm>
        </p:spPr>
        <p:txBody>
          <a:bodyPr>
            <a:normAutofit/>
          </a:bodyPr>
          <a:lstStyle/>
          <a:p>
            <a:r>
              <a:rPr lang="en-US" sz="3600" b="1" i="1" dirty="0">
                <a:effectLst/>
                <a:latin typeface="Open Sans" panose="020B0606030504020204" pitchFamily="34" charset="0"/>
              </a:rPr>
              <a:t>‘</a:t>
            </a:r>
            <a:r>
              <a:rPr lang="en-US" sz="3600" b="1" i="1" dirty="0" err="1">
                <a:effectLst/>
                <a:latin typeface="Open Sans" panose="020B0606030504020204" pitchFamily="34" charset="0"/>
              </a:rPr>
              <a:t>Ddareungi</a:t>
            </a:r>
            <a:r>
              <a:rPr lang="en-US" sz="3600" b="1" i="1" dirty="0">
                <a:effectLst/>
                <a:latin typeface="Open Sans" panose="020B0606030504020204" pitchFamily="34" charset="0"/>
              </a:rPr>
              <a:t>’</a:t>
            </a:r>
            <a:r>
              <a:rPr lang="en-US" sz="3600" b="0" i="1" dirty="0">
                <a:effectLst/>
                <a:latin typeface="Open Sans" panose="020B0606030504020204" pitchFamily="34" charset="0"/>
              </a:rPr>
              <a:t> Seoul's bike-sharing system</a:t>
            </a:r>
            <a:endParaRPr lang="en-I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BE3AE-23EC-4410-B0F2-8A8A0339E3AB}"/>
              </a:ext>
            </a:extLst>
          </p:cNvPr>
          <p:cNvSpPr txBox="1"/>
          <p:nvPr/>
        </p:nvSpPr>
        <p:spPr>
          <a:xfrm>
            <a:off x="205153" y="949904"/>
            <a:ext cx="1198684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Background: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Started at 2015 and today has more than </a:t>
            </a:r>
            <a:r>
              <a:rPr lang="en-US" sz="2800" b="1" dirty="0"/>
              <a:t>20,000</a:t>
            </a:r>
            <a:r>
              <a:rPr lang="en-US" sz="2800" dirty="0"/>
              <a:t> bikes at </a:t>
            </a:r>
            <a:r>
              <a:rPr lang="en-US" sz="2800" b="1" dirty="0"/>
              <a:t>1,500</a:t>
            </a:r>
            <a:r>
              <a:rPr lang="en-US" sz="2800" dirty="0"/>
              <a:t> locations in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service usage is doubling each year, with </a:t>
            </a:r>
            <a:r>
              <a:rPr lang="en-US" sz="2800" b="1" dirty="0"/>
              <a:t>52,000</a:t>
            </a:r>
            <a:r>
              <a:rPr lang="en-US" sz="2800" dirty="0"/>
              <a:t> daily rentals and more then </a:t>
            </a:r>
            <a:r>
              <a:rPr lang="en-US" sz="2800" b="1" dirty="0"/>
              <a:t>3M</a:t>
            </a:r>
            <a:r>
              <a:rPr lang="en-US" sz="2800" dirty="0"/>
              <a:t> users as of this year (2021).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Bikes rental options and policy: 1 hour, 2 hours or Daily use, with a penalty surcharge for every </a:t>
            </a:r>
            <a:r>
              <a:rPr lang="en-US" sz="2800" u="sng" dirty="0"/>
              <a:t>5 min</a:t>
            </a:r>
            <a:r>
              <a:rPr lang="en-US" sz="2800" dirty="0"/>
              <a:t> delay returning the bike.</a:t>
            </a:r>
          </a:p>
          <a:p>
            <a:pPr>
              <a:lnSpc>
                <a:spcPct val="150000"/>
              </a:lnSpc>
            </a:pPr>
            <a:r>
              <a:rPr lang="en-US" sz="3200" b="1" i="1" u="sng" dirty="0"/>
              <a:t>Objective:</a:t>
            </a:r>
          </a:p>
          <a:p>
            <a:r>
              <a:rPr lang="en-US" sz="2800" dirty="0"/>
              <a:t>Trip duration is the most fundamental measure in all modes of transportation. </a:t>
            </a:r>
            <a:r>
              <a:rPr lang="en-US" sz="2800" b="1" i="1" dirty="0"/>
              <a:t>Predicting the trip-time </a:t>
            </a:r>
            <a:r>
              <a:rPr lang="en-US" sz="2800" dirty="0"/>
              <a:t>precisely is crucial for advanced Intelligent Transport Systems (ITS) and traveler information systems.</a:t>
            </a:r>
          </a:p>
          <a:p>
            <a:pPr>
              <a:lnSpc>
                <a:spcPct val="150000"/>
              </a:lnSpc>
            </a:pPr>
            <a:r>
              <a:rPr lang="en-US" sz="3200" b="1" i="1" u="sng" dirty="0"/>
              <a:t>Data source:</a:t>
            </a:r>
          </a:p>
          <a:p>
            <a:r>
              <a:rPr lang="en-US" sz="2800" dirty="0"/>
              <a:t>Kaggle - Original data from the bike sharing system + local weather information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3854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utdoor, ground, sidewalk&#10;&#10;Description automatically generated">
            <a:extLst>
              <a:ext uri="{FF2B5EF4-FFF2-40B4-BE49-F238E27FC236}">
                <a16:creationId xmlns:a16="http://schemas.microsoft.com/office/drawing/2014/main" id="{D8AB9011-4066-401D-AC85-C580BED3D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r="7200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18ED5F2-299B-4F46-BDF2-B6E8B95DF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054" y="246822"/>
            <a:ext cx="9144000" cy="1098395"/>
          </a:xfrm>
        </p:spPr>
        <p:txBody>
          <a:bodyPr>
            <a:normAutofit/>
          </a:bodyPr>
          <a:lstStyle/>
          <a:p>
            <a:r>
              <a:rPr lang="en-US" sz="3600" b="1" i="1" dirty="0">
                <a:effectLst/>
                <a:latin typeface="Open Sans" panose="020B0606030504020204" pitchFamily="34" charset="0"/>
              </a:rPr>
              <a:t>‘</a:t>
            </a:r>
            <a:r>
              <a:rPr lang="en-US" sz="3600" b="1" i="1" dirty="0" err="1">
                <a:effectLst/>
                <a:latin typeface="Open Sans" panose="020B0606030504020204" pitchFamily="34" charset="0"/>
              </a:rPr>
              <a:t>Ddareungi</a:t>
            </a:r>
            <a:r>
              <a:rPr lang="en-US" sz="3600" b="1" i="1" dirty="0">
                <a:effectLst/>
                <a:latin typeface="Open Sans" panose="020B0606030504020204" pitchFamily="34" charset="0"/>
              </a:rPr>
              <a:t>’</a:t>
            </a:r>
            <a:r>
              <a:rPr lang="en-US" sz="3600" b="0" i="1" dirty="0">
                <a:effectLst/>
                <a:latin typeface="Open Sans" panose="020B0606030504020204" pitchFamily="34" charset="0"/>
              </a:rPr>
              <a:t> Seoul's bike-sharing system</a:t>
            </a:r>
            <a:endParaRPr lang="en-I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BE3AE-23EC-4410-B0F2-8A8A0339E3AB}"/>
              </a:ext>
            </a:extLst>
          </p:cNvPr>
          <p:cNvSpPr txBox="1"/>
          <p:nvPr/>
        </p:nvSpPr>
        <p:spPr>
          <a:xfrm>
            <a:off x="108440" y="861981"/>
            <a:ext cx="12030788" cy="596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EDA process:</a:t>
            </a:r>
          </a:p>
          <a:p>
            <a:r>
              <a:rPr lang="en-US" sz="2800" b="1" i="1" dirty="0"/>
              <a:t>1.3GB csv file with 9,601,139 records and 24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‘</a:t>
            </a:r>
            <a:r>
              <a:rPr lang="en-US" sz="2800" dirty="0" err="1"/>
              <a:t>datatable</a:t>
            </a:r>
            <a:r>
              <a:rPr lang="en-US" sz="2800" dirty="0"/>
              <a:t>’ library to speed up data loading.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Dropped columns: with same data, ones highly correlated and others which did not seam to be of value predicting the rental duration.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Worked with a sample of data (5%) for time process consideration.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Searched for outliers using histograms and pairplot correlations and removed them by setting proper thresholds.</a:t>
            </a:r>
          </a:p>
          <a:p>
            <a:r>
              <a:rPr lang="en-US" sz="3200" b="1" i="1" u="sng" dirty="0"/>
              <a:t>Feature engineering: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a new column ‘speed’ using ‘duration’ and ‘distance’ columns. This helped identify outliers with unreasonable speed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bins for 3 weather related columns and categorized them (</a:t>
            </a:r>
            <a:r>
              <a:rPr lang="en-US" sz="2800" dirty="0" err="1"/>
              <a:t>OrdinalEnc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b="1" i="1" dirty="0"/>
              <a:t>Final dataset: </a:t>
            </a:r>
            <a:r>
              <a:rPr lang="en-US" sz="2800" b="1" dirty="0"/>
              <a:t>9,510,763 records (1% drop) and 12 columns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999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utdoor, ground, sidewalk&#10;&#10;Description automatically generated">
            <a:extLst>
              <a:ext uri="{FF2B5EF4-FFF2-40B4-BE49-F238E27FC236}">
                <a16:creationId xmlns:a16="http://schemas.microsoft.com/office/drawing/2014/main" id="{D8AB9011-4066-401D-AC85-C580BED3D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r="7200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BE3AE-23EC-4410-B0F2-8A8A0339E3AB}"/>
              </a:ext>
            </a:extLst>
          </p:cNvPr>
          <p:cNvSpPr txBox="1"/>
          <p:nvPr/>
        </p:nvSpPr>
        <p:spPr>
          <a:xfrm>
            <a:off x="5745773" y="120845"/>
            <a:ext cx="6290897" cy="4462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Data analysis: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/>
              <a:t>Duration is higher on weekends days.</a:t>
            </a:r>
          </a:p>
          <a:p>
            <a:pPr marL="457200" indent="-457200">
              <a:buAutoNum type="arabicPeriod"/>
            </a:pPr>
            <a:r>
              <a:rPr lang="en-US" sz="2400" dirty="0"/>
              <a:t>Duration drops during traffic rush hours,  picks up during the day and again in the evening hours.</a:t>
            </a:r>
          </a:p>
          <a:p>
            <a:pPr marL="457200" indent="-457200">
              <a:buAutoNum type="arabicPeriod"/>
            </a:pPr>
            <a:r>
              <a:rPr lang="en-US" sz="2400" dirty="0"/>
              <a:t>There is a relation between duration and weather element such as temperature.</a:t>
            </a:r>
          </a:p>
          <a:p>
            <a:pPr marL="457200" indent="-457200">
              <a:buAutoNum type="arabicPeriod"/>
            </a:pPr>
            <a:r>
              <a:rPr lang="en-US" sz="2400" dirty="0"/>
              <a:t>We notice a behavior pattern for renters corresponding with rental periods policy for first and second hours (returning bikes).</a:t>
            </a:r>
          </a:p>
          <a:p>
            <a:endParaRPr lang="en-US" sz="28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BB7F0CC-A22B-4DC2-8C9E-8392E6547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59892"/>
            <a:ext cx="5460023" cy="2515015"/>
          </a:xfrm>
          <a:prstGeom prst="rect">
            <a:avLst/>
          </a:prstGeom>
        </p:spPr>
      </p:pic>
      <p:pic>
        <p:nvPicPr>
          <p:cNvPr id="11" name="Picture 10" descr="Line chart&#10;&#10;Description automatically generated">
            <a:extLst>
              <a:ext uri="{FF2B5EF4-FFF2-40B4-BE49-F238E27FC236}">
                <a16:creationId xmlns:a16="http://schemas.microsoft.com/office/drawing/2014/main" id="{09F4754E-79F5-4F0A-841F-07BCFAF45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460024" cy="2259893"/>
          </a:xfrm>
          <a:prstGeom prst="rect">
            <a:avLst/>
          </a:prstGeom>
        </p:spPr>
      </p:pic>
      <p:pic>
        <p:nvPicPr>
          <p:cNvPr id="13" name="Picture 1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60DF1E67-5DD3-4ABF-B711-5AF9FE91E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4908"/>
            <a:ext cx="5460022" cy="2083092"/>
          </a:xfrm>
          <a:prstGeom prst="rect">
            <a:avLst/>
          </a:prstGeom>
        </p:spPr>
      </p:pic>
      <p:pic>
        <p:nvPicPr>
          <p:cNvPr id="15" name="Picture 14" descr="Timeline&#10;&#10;Description automatically generated">
            <a:extLst>
              <a:ext uri="{FF2B5EF4-FFF2-40B4-BE49-F238E27FC236}">
                <a16:creationId xmlns:a16="http://schemas.microsoft.com/office/drawing/2014/main" id="{36551240-D033-4A65-ADE0-0A708176E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73" y="4774906"/>
            <a:ext cx="6446228" cy="2083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61019B-F240-4CE4-946F-B9F5B1F5C3D6}"/>
              </a:ext>
            </a:extLst>
          </p:cNvPr>
          <p:cNvSpPr txBox="1"/>
          <p:nvPr/>
        </p:nvSpPr>
        <p:spPr>
          <a:xfrm>
            <a:off x="4828032" y="120845"/>
            <a:ext cx="283464" cy="307777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IL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A71B46-68AC-4FCE-B958-6ED6017203FD}"/>
              </a:ext>
            </a:extLst>
          </p:cNvPr>
          <p:cNvSpPr txBox="1"/>
          <p:nvPr/>
        </p:nvSpPr>
        <p:spPr>
          <a:xfrm>
            <a:off x="4837176" y="2380736"/>
            <a:ext cx="283464" cy="307777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  <a:endParaRPr lang="en-IL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FCAF27-10CD-4D69-B47D-FFEAAA5E1047}"/>
              </a:ext>
            </a:extLst>
          </p:cNvPr>
          <p:cNvSpPr txBox="1"/>
          <p:nvPr/>
        </p:nvSpPr>
        <p:spPr>
          <a:xfrm>
            <a:off x="4828032" y="4835003"/>
            <a:ext cx="283464" cy="307777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  <a:endParaRPr lang="en-IL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C340D1-E809-4E51-B67F-FC9D4EB7B6A1}"/>
              </a:ext>
            </a:extLst>
          </p:cNvPr>
          <p:cNvSpPr txBox="1"/>
          <p:nvPr/>
        </p:nvSpPr>
        <p:spPr>
          <a:xfrm>
            <a:off x="11766805" y="4835002"/>
            <a:ext cx="283464" cy="307777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</a:t>
            </a:r>
            <a:endParaRPr lang="en-I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3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utdoor, ground, sidewalk&#10;&#10;Description automatically generated">
            <a:extLst>
              <a:ext uri="{FF2B5EF4-FFF2-40B4-BE49-F238E27FC236}">
                <a16:creationId xmlns:a16="http://schemas.microsoft.com/office/drawing/2014/main" id="{D8AB9011-4066-401D-AC85-C580BED3D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r="7200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18ED5F2-299B-4F46-BDF2-B6E8B95DF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054" y="246822"/>
            <a:ext cx="9144000" cy="1098395"/>
          </a:xfrm>
        </p:spPr>
        <p:txBody>
          <a:bodyPr>
            <a:normAutofit/>
          </a:bodyPr>
          <a:lstStyle/>
          <a:p>
            <a:r>
              <a:rPr lang="en-US" sz="3600" b="1" i="1" dirty="0">
                <a:effectLst/>
                <a:latin typeface="Open Sans" panose="020B0606030504020204" pitchFamily="34" charset="0"/>
              </a:rPr>
              <a:t>‘</a:t>
            </a:r>
            <a:r>
              <a:rPr lang="en-US" sz="3600" b="1" i="1" dirty="0" err="1">
                <a:effectLst/>
                <a:latin typeface="Open Sans" panose="020B0606030504020204" pitchFamily="34" charset="0"/>
              </a:rPr>
              <a:t>Ddareungi</a:t>
            </a:r>
            <a:r>
              <a:rPr lang="en-US" sz="3600" b="1" i="1" dirty="0">
                <a:effectLst/>
                <a:latin typeface="Open Sans" panose="020B0606030504020204" pitchFamily="34" charset="0"/>
              </a:rPr>
              <a:t>’</a:t>
            </a:r>
            <a:r>
              <a:rPr lang="en-US" sz="3600" b="0" i="1" dirty="0">
                <a:effectLst/>
                <a:latin typeface="Open Sans" panose="020B0606030504020204" pitchFamily="34" charset="0"/>
              </a:rPr>
              <a:t> Seoul's bike-sharing system</a:t>
            </a:r>
            <a:endParaRPr lang="en-I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BE3AE-23EC-4410-B0F2-8A8A0339E3AB}"/>
              </a:ext>
            </a:extLst>
          </p:cNvPr>
          <p:cNvSpPr txBox="1"/>
          <p:nvPr/>
        </p:nvSpPr>
        <p:spPr>
          <a:xfrm>
            <a:off x="161192" y="1054005"/>
            <a:ext cx="118930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Models' performance:</a:t>
            </a:r>
            <a:endParaRPr lang="en-US" sz="3200" u="sng" dirty="0"/>
          </a:p>
          <a:p>
            <a:pPr>
              <a:lnSpc>
                <a:spcPct val="150000"/>
              </a:lnSpc>
            </a:pPr>
            <a:r>
              <a:rPr lang="en-US" sz="2800" dirty="0"/>
              <a:t>Many ‘runs’ were made for each model changing parameters and hyper-</a:t>
            </a:r>
            <a:r>
              <a:rPr lang="en-US" sz="2800" dirty="0" err="1"/>
              <a:t>parms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default model’s parameters.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Changing bins sizes and removing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deferent scalars for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Setting user defined metric function for KNN.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417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utdoor, ground, sidewalk&#10;&#10;Description automatically generated">
            <a:extLst>
              <a:ext uri="{FF2B5EF4-FFF2-40B4-BE49-F238E27FC236}">
                <a16:creationId xmlns:a16="http://schemas.microsoft.com/office/drawing/2014/main" id="{D8AB9011-4066-401D-AC85-C580BED3D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r="7200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18ED5F2-299B-4F46-BDF2-B6E8B95DF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054" y="246822"/>
            <a:ext cx="9144000" cy="1098395"/>
          </a:xfrm>
        </p:spPr>
        <p:txBody>
          <a:bodyPr>
            <a:normAutofit/>
          </a:bodyPr>
          <a:lstStyle/>
          <a:p>
            <a:r>
              <a:rPr lang="en-US" sz="3600" b="1" i="1" dirty="0">
                <a:effectLst/>
                <a:latin typeface="Open Sans" panose="020B0606030504020204" pitchFamily="34" charset="0"/>
              </a:rPr>
              <a:t>‘</a:t>
            </a:r>
            <a:r>
              <a:rPr lang="en-US" sz="3600" b="1" i="1" dirty="0" err="1">
                <a:effectLst/>
                <a:latin typeface="Open Sans" panose="020B0606030504020204" pitchFamily="34" charset="0"/>
              </a:rPr>
              <a:t>Ddareungi</a:t>
            </a:r>
            <a:r>
              <a:rPr lang="en-US" sz="3600" b="1" i="1" dirty="0">
                <a:effectLst/>
                <a:latin typeface="Open Sans" panose="020B0606030504020204" pitchFamily="34" charset="0"/>
              </a:rPr>
              <a:t>’</a:t>
            </a:r>
            <a:r>
              <a:rPr lang="en-US" sz="3600" b="0" i="1" dirty="0">
                <a:effectLst/>
                <a:latin typeface="Open Sans" panose="020B0606030504020204" pitchFamily="34" charset="0"/>
              </a:rPr>
              <a:t> Seoul's bike-sharing system</a:t>
            </a:r>
            <a:endParaRPr lang="en-IL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BE3AE-23EC-4410-B0F2-8A8A0339E3AB}"/>
              </a:ext>
            </a:extLst>
          </p:cNvPr>
          <p:cNvSpPr txBox="1"/>
          <p:nvPr/>
        </p:nvSpPr>
        <p:spPr>
          <a:xfrm>
            <a:off x="161192" y="1026573"/>
            <a:ext cx="1203078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Results and conclusion:</a:t>
            </a:r>
            <a:endParaRPr lang="en-US" sz="3200" u="sn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Adding bins helped improving model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Changing original scalar from </a:t>
            </a:r>
            <a:r>
              <a:rPr lang="en-US" sz="2800" dirty="0" err="1"/>
              <a:t>MinMax</a:t>
            </a:r>
            <a:r>
              <a:rPr lang="en-US" sz="2800" dirty="0"/>
              <a:t> to </a:t>
            </a:r>
            <a:r>
              <a:rPr lang="en-US" sz="2800" dirty="0" err="1"/>
              <a:t>MaxAbs</a:t>
            </a:r>
            <a:r>
              <a:rPr lang="en-US" sz="2800" dirty="0"/>
              <a:t> helped the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User defined function for KNN metrics didn’t improve the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data potentially has more “outliers” which affects the model accuracy.</a:t>
            </a:r>
          </a:p>
          <a:p>
            <a:r>
              <a:rPr lang="en-US" sz="2800" dirty="0"/>
              <a:t>** Scoring criteria: RMSE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825A55D-35CE-4E26-A098-2B48798C769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51121859"/>
              </p:ext>
            </p:extLst>
          </p:nvPr>
        </p:nvGraphicFramePr>
        <p:xfrm>
          <a:off x="1511602" y="4081853"/>
          <a:ext cx="8379716" cy="196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16">
                  <a:extLst>
                    <a:ext uri="{9D8B030D-6E8A-4147-A177-3AD203B41FA5}">
                      <a16:colId xmlns:a16="http://schemas.microsoft.com/office/drawing/2014/main" val="3298221933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762970313"/>
                    </a:ext>
                  </a:extLst>
                </a:gridCol>
                <a:gridCol w="1837563">
                  <a:extLst>
                    <a:ext uri="{9D8B030D-6E8A-4147-A177-3AD203B41FA5}">
                      <a16:colId xmlns:a16="http://schemas.microsoft.com/office/drawing/2014/main" val="3725457166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249686711"/>
                    </a:ext>
                  </a:extLst>
                </a:gridCol>
                <a:gridCol w="1255777">
                  <a:extLst>
                    <a:ext uri="{9D8B030D-6E8A-4147-A177-3AD203B41FA5}">
                      <a16:colId xmlns:a16="http://schemas.microsoft.com/office/drawing/2014/main" val="328611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params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score (min)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 (min)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97490"/>
                  </a:ext>
                </a:extLst>
              </a:tr>
              <a:tr h="533198">
                <a:tc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9.49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9.61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1.22%</a:t>
                      </a:r>
                      <a:endParaRPr lang="en-IL" dirty="0"/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300632542"/>
                  </a:ext>
                </a:extLst>
              </a:tr>
              <a:tr h="508560">
                <a:tc>
                  <a:txBody>
                    <a:bodyPr/>
                    <a:lstStyle/>
                    <a:p>
                      <a:r>
                        <a:rPr lang="en-US" dirty="0"/>
                        <a:t>DTR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sample leaf = 0.01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8.67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8.77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</a:t>
                      </a:r>
                      <a:r>
                        <a:rPr lang="en-US" dirty="0"/>
                        <a:t>%</a:t>
                      </a:r>
                      <a:endParaRPr lang="en-IL" dirty="0"/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2548203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L" dirty="0"/>
                    </a:p>
                  </a:txBody>
                  <a:tcPr marT="182880" marB="91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K=11,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algorithm='auto'</a:t>
                      </a:r>
                    </a:p>
                  </a:txBody>
                  <a:tcPr marT="182880" marB="91440"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8.46</a:t>
                      </a:r>
                      <a:endParaRPr lang="en-IL" dirty="0"/>
                    </a:p>
                  </a:txBody>
                  <a:tcPr marT="182880" marB="91440"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9.42</a:t>
                      </a:r>
                      <a:endParaRPr lang="en-IL" dirty="0"/>
                    </a:p>
                  </a:txBody>
                  <a:tcPr marT="182880" marB="91440"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10.20</a:t>
                      </a:r>
                      <a:r>
                        <a:rPr lang="en-US" dirty="0"/>
                        <a:t>%</a:t>
                      </a:r>
                      <a:endParaRPr lang="en-IL" dirty="0"/>
                    </a:p>
                  </a:txBody>
                  <a:tcPr marT="182880" marB="91440"/>
                </a:tc>
                <a:extLst>
                  <a:ext uri="{0D108BD9-81ED-4DB2-BD59-A6C34878D82A}">
                    <a16:rowId xmlns:a16="http://schemas.microsoft.com/office/drawing/2014/main" val="156298415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5F64019-00BC-4E37-A1FD-9D642AC97BA6}"/>
              </a:ext>
            </a:extLst>
          </p:cNvPr>
          <p:cNvSpPr/>
          <p:nvPr/>
        </p:nvSpPr>
        <p:spPr>
          <a:xfrm>
            <a:off x="1511582" y="5531903"/>
            <a:ext cx="8379716" cy="479653"/>
          </a:xfrm>
          <a:prstGeom prst="rect">
            <a:avLst/>
          </a:prstGeom>
          <a:noFill/>
          <a:ln w="5715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114F27-C611-4768-8402-294C465F9C48}"/>
              </a:ext>
            </a:extLst>
          </p:cNvPr>
          <p:cNvGrpSpPr/>
          <p:nvPr/>
        </p:nvGrpSpPr>
        <p:grpSpPr>
          <a:xfrm>
            <a:off x="8454785" y="6075480"/>
            <a:ext cx="3357856" cy="702627"/>
            <a:chOff x="7962416" y="6173840"/>
            <a:chExt cx="3357856" cy="7179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BF98C8-9944-439C-BC5E-2002168EF35D}"/>
                </a:ext>
              </a:extLst>
            </p:cNvPr>
            <p:cNvSpPr txBox="1"/>
            <p:nvPr/>
          </p:nvSpPr>
          <p:spPr>
            <a:xfrm>
              <a:off x="7962416" y="6366326"/>
              <a:ext cx="2881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Thanks for your attention </a:t>
              </a:r>
              <a:endParaRPr lang="en-IL" sz="2000" i="1" dirty="0"/>
            </a:p>
          </p:txBody>
        </p:sp>
        <p:pic>
          <p:nvPicPr>
            <p:cNvPr id="9" name="Graphic 8" descr="Clapping hands outline">
              <a:extLst>
                <a:ext uri="{FF2B5EF4-FFF2-40B4-BE49-F238E27FC236}">
                  <a16:creationId xmlns:a16="http://schemas.microsoft.com/office/drawing/2014/main" id="{D4903DE1-8303-4373-A328-EC4DE68D4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02330" y="6173840"/>
              <a:ext cx="717942" cy="717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098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487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</dc:title>
  <dc:creator>שקד דקל</dc:creator>
  <cp:lastModifiedBy>שקד דקל</cp:lastModifiedBy>
  <cp:revision>66</cp:revision>
  <dcterms:created xsi:type="dcterms:W3CDTF">2021-10-17T06:26:30Z</dcterms:created>
  <dcterms:modified xsi:type="dcterms:W3CDTF">2021-10-18T15:07:10Z</dcterms:modified>
</cp:coreProperties>
</file>