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4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5" autoAdjust="0"/>
    <p:restoredTop sz="91422" autoAdjust="0"/>
  </p:normalViewPr>
  <p:slideViewPr>
    <p:cSldViewPr snapToGrid="0">
      <p:cViewPr varScale="1">
        <p:scale>
          <a:sx n="78" d="100"/>
          <a:sy n="78" d="100"/>
        </p:scale>
        <p:origin x="99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7E20456-AAD9-4148-943B-4A4120EA6A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CBB60AF-D9C6-421E-9917-9EE892C89F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4F328-712E-4A0B-8F76-FAB6F8D36244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88D269-317B-4D08-82DF-375EB795C8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69E2CA-FCA3-4908-B324-0EB3B20E3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F982F-761E-41B7-94E9-7B87CD524C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215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FD0B6-1A99-4BD0-9FFA-95338709699F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75361-F336-4165-BE8F-9749C9E6E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267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75361-F336-4165-BE8F-9749C9E6ED7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07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awan.fr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présentation">
    <p:bg>
      <p:bgPr>
        <a:solidFill>
          <a:srgbClr val="C424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A642A-05F2-4822-A239-1A4EF44420B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908000"/>
            <a:ext cx="12192000" cy="900000"/>
          </a:xfrm>
        </p:spPr>
        <p:txBody>
          <a:bodyPr anchor="b"/>
          <a:lstStyle>
            <a:lvl1pPr algn="ctr">
              <a:defRPr sz="6000" b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505A98-6EC5-4122-ABC3-DDD9F8DA7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20396"/>
            <a:ext cx="105156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CD97CE-614E-4D02-AB5E-0484A8AF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0AADA75E-AD08-4896-A8CD-6E7D670FD89E}" type="datetime1">
              <a:rPr lang="fr-FR" smtClean="0"/>
              <a:t>05/03/2024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BF1FA4-E291-4F58-BDB4-C93B6F1F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4FF3C4-6580-4A48-8007-6746FB7A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0BB9DD3-7333-4C84-AB5E-59769955B6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Titre 3">
            <a:extLst>
              <a:ext uri="{FF2B5EF4-FFF2-40B4-BE49-F238E27FC236}">
                <a16:creationId xmlns:a16="http://schemas.microsoft.com/office/drawing/2014/main" id="{A33E5ED0-8CC9-4420-A00F-E8EB17174D8A}"/>
              </a:ext>
            </a:extLst>
          </p:cNvPr>
          <p:cNvSpPr txBox="1">
            <a:spLocks/>
          </p:cNvSpPr>
          <p:nvPr userDrawn="1"/>
        </p:nvSpPr>
        <p:spPr>
          <a:xfrm>
            <a:off x="2184719" y="5548871"/>
            <a:ext cx="7822562" cy="6985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1600" cap="none" dirty="0"/>
              <a:t>Catalogue</a:t>
            </a:r>
            <a:r>
              <a:rPr lang="fr-FR" sz="1600" cap="none" baseline="0" dirty="0"/>
              <a:t> de formations sur </a:t>
            </a:r>
            <a:r>
              <a:rPr lang="fr-FR" sz="1600" cap="none" baseline="0" dirty="0">
                <a:solidFill>
                  <a:schemeClr val="bg1">
                    <a:lumMod val="65000"/>
                  </a:schemeClr>
                </a:solidFill>
                <a:hlinkClick r:id="rId2" tooltip="Site web des formations Dawan"/>
              </a:rPr>
              <a:t>https://www.dawan.fr</a:t>
            </a:r>
            <a:br>
              <a:rPr lang="fr-FR" sz="1600" cap="none" baseline="0" dirty="0"/>
            </a:br>
            <a:r>
              <a:rPr lang="fr-FR" sz="1600" cap="none" baseline="0" dirty="0"/>
              <a:t>Contactez notre service commercial au 09.72.37.73.73</a:t>
            </a:r>
            <a:endParaRPr lang="fr-FR" sz="1600" cap="none" dirty="0"/>
          </a:p>
        </p:txBody>
      </p:sp>
      <p:sp>
        <p:nvSpPr>
          <p:cNvPr id="12" name="Titre 3">
            <a:extLst>
              <a:ext uri="{FF2B5EF4-FFF2-40B4-BE49-F238E27FC236}">
                <a16:creationId xmlns:a16="http://schemas.microsoft.com/office/drawing/2014/main" id="{D8F7311A-19D8-43FC-B306-E74EA3AF9144}"/>
              </a:ext>
            </a:extLst>
          </p:cNvPr>
          <p:cNvSpPr txBox="1">
            <a:spLocks/>
          </p:cNvSpPr>
          <p:nvPr userDrawn="1"/>
        </p:nvSpPr>
        <p:spPr>
          <a:xfrm>
            <a:off x="3367216" y="5250043"/>
            <a:ext cx="5457568" cy="36937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1800" cap="none" dirty="0"/>
              <a:t>Kevin MARTIN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67CA22D-B57E-47D2-85FB-3CFEDF8CFC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120" y="122237"/>
            <a:ext cx="449221" cy="454026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647A77E-5937-4396-B240-D3231B2FA480}"/>
              </a:ext>
            </a:extLst>
          </p:cNvPr>
          <p:cNvCxnSpPr>
            <a:cxnSpLocks/>
          </p:cNvCxnSpPr>
          <p:nvPr userDrawn="1"/>
        </p:nvCxnSpPr>
        <p:spPr>
          <a:xfrm>
            <a:off x="2495306" y="2874215"/>
            <a:ext cx="720138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56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chapitre">
    <p:bg>
      <p:bgPr>
        <a:solidFill>
          <a:srgbClr val="C424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5468D-4698-40BA-AFF5-3CD02A8AFA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6350" y="1908000"/>
            <a:ext cx="12191999" cy="900000"/>
          </a:xfrm>
        </p:spPr>
        <p:txBody>
          <a:bodyPr anchor="b">
            <a:normAutofit/>
          </a:bodyPr>
          <a:lstStyle>
            <a:lvl1pPr algn="ctr">
              <a:defRPr sz="54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AC9731-6FB9-4822-B2DD-3873602F2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2956551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B6F6E5-40FF-4097-97CC-348AF5DD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2155A8B9-6177-4924-8A63-B15B41E6657F}" type="datetime1">
              <a:rPr lang="fr-FR" smtClean="0"/>
              <a:t>05/03/2024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9C7459-8E4F-4CD3-956B-A7678BD6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4CD296-E916-4E36-A859-463D69E2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0BB9DD3-7333-4C84-AB5E-59769955B634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1B3CB0-4301-4503-8A23-3464ABCD779D}"/>
              </a:ext>
            </a:extLst>
          </p:cNvPr>
          <p:cNvCxnSpPr/>
          <p:nvPr userDrawn="1"/>
        </p:nvCxnSpPr>
        <p:spPr>
          <a:xfrm>
            <a:off x="2495306" y="1909354"/>
            <a:ext cx="720138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5780548-57B1-41EA-9667-FF4F1531C5DF}"/>
              </a:ext>
            </a:extLst>
          </p:cNvPr>
          <p:cNvCxnSpPr/>
          <p:nvPr userDrawn="1"/>
        </p:nvCxnSpPr>
        <p:spPr>
          <a:xfrm>
            <a:off x="2495305" y="2816313"/>
            <a:ext cx="720138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FD482822-24C6-46A3-8F0B-84AE133F73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120" y="122237"/>
            <a:ext cx="449221" cy="4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0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u div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B34D38-2EF8-4C76-B724-8297F824CB9F}"/>
              </a:ext>
            </a:extLst>
          </p:cNvPr>
          <p:cNvSpPr/>
          <p:nvPr userDrawn="1"/>
        </p:nvSpPr>
        <p:spPr>
          <a:xfrm>
            <a:off x="0" y="6560994"/>
            <a:ext cx="12192000" cy="297006"/>
          </a:xfrm>
          <a:prstGeom prst="rect">
            <a:avLst/>
          </a:prstGeom>
          <a:solidFill>
            <a:srgbClr val="C4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06BC32-1C0B-4C5F-B51B-1690B64238F1}"/>
              </a:ext>
            </a:extLst>
          </p:cNvPr>
          <p:cNvSpPr/>
          <p:nvPr userDrawn="1"/>
        </p:nvSpPr>
        <p:spPr>
          <a:xfrm>
            <a:off x="0" y="0"/>
            <a:ext cx="12192000" cy="698500"/>
          </a:xfrm>
          <a:prstGeom prst="rect">
            <a:avLst/>
          </a:prstGeom>
          <a:solidFill>
            <a:srgbClr val="C4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8E1454-A1EB-4153-8565-7170CC45EB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954" y="0"/>
            <a:ext cx="11834092" cy="698500"/>
          </a:xfrm>
        </p:spPr>
        <p:txBody>
          <a:bodyPr>
            <a:normAutofit/>
          </a:bodyPr>
          <a:lstStyle>
            <a:lvl1pPr algn="ctr">
              <a:defRPr sz="32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39661D-4F29-4DBE-A2FE-80A04AC7C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54" y="775855"/>
            <a:ext cx="11834092" cy="571702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C229AB-38AD-48CB-84AB-9F29A5DE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86565"/>
            <a:ext cx="2743200" cy="24586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8D8C6D17-5365-49C4-9327-DBA6685BC1F7}" type="datetime1">
              <a:rPr lang="fr-FR" smtClean="0"/>
              <a:t>05/03/2024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601528-B21C-47ED-A4DB-8BE344DF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86565"/>
            <a:ext cx="4114800" cy="24586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0CB4D3-3006-45C7-87F8-D782DBC1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86565"/>
            <a:ext cx="2743200" cy="24586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0BB9DD3-7333-4C84-AB5E-59769955B63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705F594-33DA-4C7A-9A60-1499C6F36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120" y="122237"/>
            <a:ext cx="449221" cy="4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B34D38-2EF8-4C76-B724-8297F824CB9F}"/>
              </a:ext>
            </a:extLst>
          </p:cNvPr>
          <p:cNvSpPr/>
          <p:nvPr userDrawn="1"/>
        </p:nvSpPr>
        <p:spPr>
          <a:xfrm>
            <a:off x="0" y="6560994"/>
            <a:ext cx="12192000" cy="297006"/>
          </a:xfrm>
          <a:prstGeom prst="rect">
            <a:avLst/>
          </a:prstGeom>
          <a:solidFill>
            <a:srgbClr val="C4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06BC32-1C0B-4C5F-B51B-1690B64238F1}"/>
              </a:ext>
            </a:extLst>
          </p:cNvPr>
          <p:cNvSpPr/>
          <p:nvPr userDrawn="1"/>
        </p:nvSpPr>
        <p:spPr>
          <a:xfrm>
            <a:off x="0" y="0"/>
            <a:ext cx="12192000" cy="698500"/>
          </a:xfrm>
          <a:prstGeom prst="rect">
            <a:avLst/>
          </a:prstGeom>
          <a:solidFill>
            <a:srgbClr val="C4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8E1454-A1EB-4153-8565-7170CC45EB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954" y="0"/>
            <a:ext cx="11834092" cy="698500"/>
          </a:xfrm>
        </p:spPr>
        <p:txBody>
          <a:bodyPr>
            <a:normAutofit/>
          </a:bodyPr>
          <a:lstStyle>
            <a:lvl1pPr algn="ctr">
              <a:defRPr sz="32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C229AB-38AD-48CB-84AB-9F29A5DE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86565"/>
            <a:ext cx="2743200" cy="24586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A22E8249-B99B-4B6C-BB6B-D25625388F89}" type="datetime1">
              <a:rPr lang="fr-FR" smtClean="0"/>
              <a:t>05/03/2024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601528-B21C-47ED-A4DB-8BE344DF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86565"/>
            <a:ext cx="4114800" cy="24586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0CB4D3-3006-45C7-87F8-D782DBC1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86565"/>
            <a:ext cx="2743200" cy="24586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0BB9DD3-7333-4C84-AB5E-59769955B63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6CA33D0-DD57-431D-BDD4-2298B1B3F3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120" y="122237"/>
            <a:ext cx="449221" cy="4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3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7A306CE-801C-41B1-9AE6-8F74E300D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D47D41-80ED-4FA5-AEBE-7F78386D8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302478-C744-4383-BA0B-38D32A13A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83680"/>
            <a:ext cx="2743200" cy="245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A08E7B46-9279-4F09-84FE-DE39E3E605DB}" type="datetime1">
              <a:rPr lang="fr-FR" smtClean="0"/>
              <a:t>05/03/2024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E7905F-2D22-479C-830A-AB02A0DE2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83680"/>
            <a:ext cx="4114800" cy="245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2F782A-F3B9-4269-ABBC-50AEE309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83680"/>
            <a:ext cx="2743200" cy="245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0BB9DD3-7333-4C84-AB5E-59769955B6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79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3E2DC-AE43-4D89-AEF9-BAEB1A7A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Scrum à l’échelle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633240-3E27-4108-9708-90DF100F6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25F9BF-6A13-4DBF-93D1-631C6CE7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8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CAEE7-CF5B-0E63-A502-5B8885FC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Niveau 1 - Portefeuille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EF6820-5E22-670B-2CE1-58070E79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F2024DB-ED28-2EAA-68A0-D349B887DF71}"/>
              </a:ext>
            </a:extLst>
          </p:cNvPr>
          <p:cNvSpPr txBox="1"/>
          <p:nvPr/>
        </p:nvSpPr>
        <p:spPr>
          <a:xfrm>
            <a:off x="2256503" y="2786530"/>
            <a:ext cx="76789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800" b="1" dirty="0"/>
              <a:t>Gestion des portefeuilles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800" b="1" dirty="0"/>
              <a:t>Gouvernance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800" b="1" dirty="0"/>
              <a:t>Budgets et financements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800" b="1" dirty="0"/>
              <a:t>Evaluation et mesures des </a:t>
            </a:r>
            <a:r>
              <a:rPr lang="fr-FR" sz="2800" b="1" dirty="0" err="1"/>
              <a:t>perfomances</a:t>
            </a:r>
            <a:r>
              <a:rPr lang="fr-FR" sz="2800" b="1" dirty="0"/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00007CB-45C4-B013-E48F-2C15C546A07E}"/>
              </a:ext>
            </a:extLst>
          </p:cNvPr>
          <p:cNvSpPr txBox="1"/>
          <p:nvPr/>
        </p:nvSpPr>
        <p:spPr>
          <a:xfrm>
            <a:off x="1081548" y="5215098"/>
            <a:ext cx="1066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i="1" dirty="0"/>
              <a:t>Acteurs : </a:t>
            </a:r>
            <a:r>
              <a:rPr lang="fr-FR" sz="2800" i="1" dirty="0"/>
              <a:t>Portfolio Manager, Business </a:t>
            </a:r>
            <a:r>
              <a:rPr lang="fr-FR" sz="2800" i="1" dirty="0" err="1"/>
              <a:t>Owner</a:t>
            </a:r>
            <a:r>
              <a:rPr lang="fr-FR" sz="2800" i="1" dirty="0"/>
              <a:t>, Entreprise Architecture, … 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649BDE3-44D1-5F7B-D1BE-5BD50D8199FD}"/>
              </a:ext>
            </a:extLst>
          </p:cNvPr>
          <p:cNvSpPr txBox="1"/>
          <p:nvPr/>
        </p:nvSpPr>
        <p:spPr>
          <a:xfrm>
            <a:off x="648930" y="1029157"/>
            <a:ext cx="11267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0" i="0" dirty="0">
                <a:solidFill>
                  <a:srgbClr val="0D0D0D"/>
                </a:solidFill>
                <a:effectLst/>
              </a:rPr>
              <a:t>Elle implique l'identification, la sélection et la priorisation des initiatives et des programmes à financer en fonction des objectifs stratégiques de l'organisation.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91723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3573B-2B67-193A-076D-987281FE2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C3DDB7-0E15-6570-F0BA-C7220179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Niveau 2 - Programme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04F329-FF1B-7E11-DE08-24C01C98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D53006E-2DA6-E1B2-3C61-E2DEB2CFE9F4}"/>
              </a:ext>
            </a:extLst>
          </p:cNvPr>
          <p:cNvSpPr txBox="1"/>
          <p:nvPr/>
        </p:nvSpPr>
        <p:spPr>
          <a:xfrm>
            <a:off x="2256503" y="3062243"/>
            <a:ext cx="76789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800" b="1" dirty="0"/>
              <a:t>Release Train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800" b="1" dirty="0"/>
              <a:t>Planification / Cadence du programme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800" b="1" dirty="0"/>
              <a:t>Management des équipes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800" b="1" dirty="0"/>
              <a:t>Gestion des dépendances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A674C78-1658-5ACB-0034-CDE34305C61A}"/>
              </a:ext>
            </a:extLst>
          </p:cNvPr>
          <p:cNvSpPr txBox="1"/>
          <p:nvPr/>
        </p:nvSpPr>
        <p:spPr>
          <a:xfrm>
            <a:off x="1081548" y="5215098"/>
            <a:ext cx="1066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i="1" dirty="0"/>
              <a:t>Acteurs : </a:t>
            </a:r>
            <a:r>
              <a:rPr lang="fr-FR" sz="2800" i="1" dirty="0"/>
              <a:t>Product manager, Release Train Manager (RTE), Scrum Masters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6394DDB-4DBF-27A3-35F4-14AD58351E2D}"/>
              </a:ext>
            </a:extLst>
          </p:cNvPr>
          <p:cNvSpPr txBox="1"/>
          <p:nvPr/>
        </p:nvSpPr>
        <p:spPr>
          <a:xfrm>
            <a:off x="648930" y="1029157"/>
            <a:ext cx="112677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D0D0D"/>
                </a:solidFill>
                <a:latin typeface="Söhne"/>
              </a:rPr>
              <a:t>L</a:t>
            </a:r>
            <a:r>
              <a:rPr lang="fr-FR" sz="2800" b="0" i="0" dirty="0">
                <a:solidFill>
                  <a:srgbClr val="0D0D0D"/>
                </a:solidFill>
                <a:effectLst/>
                <a:latin typeface="Söhne"/>
              </a:rPr>
              <a:t>e niveau de </a:t>
            </a:r>
            <a:r>
              <a:rPr lang="fr-FR" sz="2800" b="1" i="0" dirty="0">
                <a:solidFill>
                  <a:srgbClr val="0D0D0D"/>
                </a:solidFill>
                <a:effectLst/>
                <a:latin typeface="Söhne"/>
              </a:rPr>
              <a:t>programme</a:t>
            </a:r>
            <a:r>
              <a:rPr lang="fr-FR" sz="2800" b="0" i="0" dirty="0">
                <a:solidFill>
                  <a:srgbClr val="0D0D0D"/>
                </a:solidFill>
                <a:effectLst/>
                <a:latin typeface="Söhne"/>
              </a:rPr>
              <a:t> constitue une couche intermédiaire de planification et de gestion, située entre le niveau de portefeuille et le niveau d'équipe. Ce niveau vise à coordonner et à aligner les efforts de plusieurs équipes agiles travaillant sur un même produit ou solution.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67417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82BB7-5D3E-B90F-40F0-133F1D2A8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629DE9-8E3B-7288-2840-78980E0A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Niveau 3 - Equipe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B0DC568-E133-87C6-8325-06F7C595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15540FD-B2C4-682A-9B17-58FB3E0A00DC}"/>
              </a:ext>
            </a:extLst>
          </p:cNvPr>
          <p:cNvSpPr txBox="1"/>
          <p:nvPr/>
        </p:nvSpPr>
        <p:spPr>
          <a:xfrm>
            <a:off x="1081548" y="5215098"/>
            <a:ext cx="1066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i="1" dirty="0"/>
              <a:t>Acteurs : </a:t>
            </a:r>
            <a:r>
              <a:rPr lang="fr-FR" sz="2800" i="1" dirty="0"/>
              <a:t>Product </a:t>
            </a:r>
            <a:r>
              <a:rPr lang="fr-FR" sz="2800" i="1" dirty="0" err="1"/>
              <a:t>Owner</a:t>
            </a:r>
            <a:r>
              <a:rPr lang="fr-FR" sz="2800" i="1" dirty="0"/>
              <a:t>, SCRUM master, Devs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45B4A4-38EC-8564-C023-D2FEA0D9B51D}"/>
              </a:ext>
            </a:extLst>
          </p:cNvPr>
          <p:cNvSpPr txBox="1"/>
          <p:nvPr/>
        </p:nvSpPr>
        <p:spPr>
          <a:xfrm>
            <a:off x="648930" y="1029157"/>
            <a:ext cx="11267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D0D0D"/>
                </a:solidFill>
                <a:latin typeface="Söhne"/>
              </a:rPr>
              <a:t>Retour au SCRUM :</a:t>
            </a:r>
            <a:endParaRPr lang="fr-FR" sz="28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B883EC0-C8C0-DBA4-FE61-AF65E5618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9" y="1546747"/>
            <a:ext cx="6794089" cy="360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5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B28BF5-A9EE-4307-888D-1C928493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Scrum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93FDD95-3B00-4A2A-8E1F-594F27FA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8C4698-9E75-7AC6-4936-B1D1B76D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09" y="1130622"/>
            <a:ext cx="8700781" cy="489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1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6C1380-4364-4441-95B6-400B32D2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E4A847-8D98-462F-8658-A2A79AE7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98E5FAA-914E-3C05-6B30-A9916B133F54}"/>
              </a:ext>
            </a:extLst>
          </p:cNvPr>
          <p:cNvCxnSpPr/>
          <p:nvPr/>
        </p:nvCxnSpPr>
        <p:spPr>
          <a:xfrm>
            <a:off x="6096000" y="934065"/>
            <a:ext cx="0" cy="53684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196EB11F-200D-541B-9A50-4DEBEB3F2B34}"/>
              </a:ext>
            </a:extLst>
          </p:cNvPr>
          <p:cNvSpPr txBox="1"/>
          <p:nvPr/>
        </p:nvSpPr>
        <p:spPr>
          <a:xfrm>
            <a:off x="1727454" y="982587"/>
            <a:ext cx="2761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00B050"/>
                </a:solidFill>
              </a:rPr>
              <a:t>Les avantages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E37CF7B-CBAA-A0A3-A233-453D133AE9FC}"/>
              </a:ext>
            </a:extLst>
          </p:cNvPr>
          <p:cNvSpPr txBox="1"/>
          <p:nvPr/>
        </p:nvSpPr>
        <p:spPr>
          <a:xfrm>
            <a:off x="7496736" y="982587"/>
            <a:ext cx="3493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C00000"/>
                </a:solidFill>
              </a:rPr>
              <a:t>Les inconvénients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DCB4640-DBB3-F9F6-7FAE-7842E84EE71B}"/>
              </a:ext>
            </a:extLst>
          </p:cNvPr>
          <p:cNvSpPr txBox="1"/>
          <p:nvPr/>
        </p:nvSpPr>
        <p:spPr>
          <a:xfrm>
            <a:off x="659888" y="2521059"/>
            <a:ext cx="48964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800" dirty="0"/>
              <a:t>Rythme de croisière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800" dirty="0"/>
              <a:t>Communication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sz="2800" dirty="0"/>
              <a:t>Focus de l’équipe sur le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CED3123-00E5-89FC-C366-76AC95B1FBCD}"/>
              </a:ext>
            </a:extLst>
          </p:cNvPr>
          <p:cNvSpPr txBox="1"/>
          <p:nvPr/>
        </p:nvSpPr>
        <p:spPr>
          <a:xfrm>
            <a:off x="6795392" y="2521059"/>
            <a:ext cx="48964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Equipe &lt; 9 personnes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Mono projet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Mono </a:t>
            </a:r>
            <a:r>
              <a:rPr lang="fr-FR" sz="2800" dirty="0" err="1"/>
              <a:t>equipe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03064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04BC2-68AB-6B19-5BB3-7B267300F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BE4CB1-8773-3B5E-5855-6A07F236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Scrum Nexus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353D7F-9937-FC45-4ED5-585E9466FA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C670D2-267A-B83A-9E5B-83E0BED9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8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9B1CEE-BBE5-7AEA-04E1-EB7642F5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D45883-9263-F722-9507-0A24A26EE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54" y="1405939"/>
            <a:ext cx="11834092" cy="4631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i="1" dirty="0">
                <a:solidFill>
                  <a:srgbClr val="0D0D0D"/>
                </a:solidFill>
                <a:effectLst/>
                <a:cs typeface="Calibri Light" panose="020F0302020204030204" pitchFamily="34" charset="0"/>
              </a:rPr>
              <a:t>Scrum Nexus </a:t>
            </a:r>
            <a:r>
              <a:rPr lang="fr-FR" b="0" i="1" dirty="0">
                <a:solidFill>
                  <a:srgbClr val="0D0D0D"/>
                </a:solidFill>
                <a:effectLst/>
                <a:cs typeface="Calibri Light" panose="020F0302020204030204" pitchFamily="34" charset="0"/>
              </a:rPr>
              <a:t>est une extension de Scrum visant à coordonner efficacement plusieurs équipes travaillant sur un même produit. </a:t>
            </a:r>
          </a:p>
          <a:p>
            <a:pPr marL="0" indent="0">
              <a:buNone/>
            </a:pPr>
            <a:endParaRPr lang="fr-FR" b="0" i="1" dirty="0">
              <a:solidFill>
                <a:srgbClr val="0D0D0D"/>
              </a:solidFill>
              <a:effectLst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fr-FR" b="0" i="1" dirty="0">
                <a:solidFill>
                  <a:srgbClr val="0D0D0D"/>
                </a:solidFill>
                <a:effectLst/>
                <a:cs typeface="Calibri Light" panose="020F0302020204030204" pitchFamily="34" charset="0"/>
              </a:rPr>
              <a:t>Il introduit des pratiques et des événements supplémentaires pour faciliter la collaboration entre les équipes, tout en maintenant les principes fondamentaux de transparence, d'inspection et d'adaptation de Scrum. </a:t>
            </a:r>
          </a:p>
          <a:p>
            <a:pPr marL="0" indent="0">
              <a:buNone/>
            </a:pPr>
            <a:endParaRPr lang="fr-FR" b="0" i="1" dirty="0">
              <a:solidFill>
                <a:srgbClr val="0D0D0D"/>
              </a:solidFill>
              <a:effectLst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fr-FR" b="0" i="1" dirty="0">
                <a:solidFill>
                  <a:srgbClr val="0D0D0D"/>
                </a:solidFill>
                <a:effectLst/>
                <a:cs typeface="Calibri Light" panose="020F0302020204030204" pitchFamily="34" charset="0"/>
              </a:rPr>
              <a:t>L'objectif principal de Scrum Nexus est de permettre aux équipes de travailler de manière </a:t>
            </a:r>
            <a:r>
              <a:rPr lang="fr-FR" b="1" i="1" dirty="0">
                <a:solidFill>
                  <a:srgbClr val="0D0D0D"/>
                </a:solidFill>
                <a:effectLst/>
                <a:cs typeface="Calibri Light" panose="020F0302020204030204" pitchFamily="34" charset="0"/>
              </a:rPr>
              <a:t>synchronisée</a:t>
            </a:r>
            <a:r>
              <a:rPr lang="fr-FR" b="0" i="1" dirty="0">
                <a:solidFill>
                  <a:srgbClr val="0D0D0D"/>
                </a:solidFill>
                <a:effectLst/>
                <a:cs typeface="Calibri Light" panose="020F0302020204030204" pitchFamily="34" charset="0"/>
              </a:rPr>
              <a:t>, en partageant un objectif commun et en livrant de la valeur de manière </a:t>
            </a:r>
            <a:r>
              <a:rPr lang="fr-FR" b="1" i="1" dirty="0">
                <a:solidFill>
                  <a:srgbClr val="0D0D0D"/>
                </a:solidFill>
                <a:effectLst/>
                <a:cs typeface="Calibri Light" panose="020F0302020204030204" pitchFamily="34" charset="0"/>
              </a:rPr>
              <a:t>itérative</a:t>
            </a:r>
            <a:r>
              <a:rPr lang="fr-FR" b="0" i="1" dirty="0">
                <a:solidFill>
                  <a:srgbClr val="0D0D0D"/>
                </a:solidFill>
                <a:effectLst/>
                <a:cs typeface="Calibri Light" panose="020F0302020204030204" pitchFamily="34" charset="0"/>
              </a:rPr>
              <a:t> et </a:t>
            </a:r>
            <a:r>
              <a:rPr lang="fr-FR" b="1" i="1" dirty="0">
                <a:solidFill>
                  <a:srgbClr val="0D0D0D"/>
                </a:solidFill>
                <a:effectLst/>
                <a:cs typeface="Calibri Light" panose="020F0302020204030204" pitchFamily="34" charset="0"/>
              </a:rPr>
              <a:t>incrémentale</a:t>
            </a:r>
            <a:r>
              <a:rPr lang="fr-FR" b="0" i="1" dirty="0">
                <a:solidFill>
                  <a:srgbClr val="0D0D0D"/>
                </a:solidFill>
                <a:effectLst/>
                <a:cs typeface="Calibri Light" panose="020F0302020204030204" pitchFamily="34" charset="0"/>
              </a:rPr>
              <a:t>.</a:t>
            </a:r>
            <a:endParaRPr lang="fr-FR" i="1" dirty="0">
              <a:cs typeface="Calibri Light" panose="020F030202020403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8CE8896-B854-3C9A-1763-170CBCB1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2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17004-B89E-4832-E561-48386447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54A549-5B4C-ADD9-7DBA-8EBBA0AF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41CEB1-8A94-A970-62AF-36F258876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10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5D73B-013E-36B0-A913-A9F10321D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BF1919-6238-48AC-3060-9E0A9ECF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Scrum </a:t>
            </a:r>
            <a:r>
              <a:rPr lang="fr-FR" dirty="0" err="1"/>
              <a:t>SAFe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EA525F-66D8-0B39-E1C9-803DAC098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DA53D9-768A-EAE1-AA50-BD194627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2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67E34-BFB5-1E9D-9545-18EDEA2B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76B3EC-AE8B-665E-9618-0CA1D8E24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54" y="570490"/>
            <a:ext cx="11834092" cy="57170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br>
              <a:rPr lang="fr-FR" dirty="0"/>
            </a:br>
            <a:r>
              <a:rPr lang="fr-FR" b="1" i="0" dirty="0" err="1">
                <a:solidFill>
                  <a:srgbClr val="0D0D0D"/>
                </a:solidFill>
                <a:effectLst/>
              </a:rPr>
              <a:t>SAFe</a:t>
            </a:r>
            <a:r>
              <a:rPr lang="fr-FR" b="0" i="0" dirty="0">
                <a:solidFill>
                  <a:srgbClr val="0D0D0D"/>
                </a:solidFill>
                <a:effectLst/>
              </a:rPr>
              <a:t>, ou </a:t>
            </a:r>
            <a:r>
              <a:rPr lang="fr-FR" b="1" i="0" dirty="0" err="1">
                <a:solidFill>
                  <a:srgbClr val="0D0D0D"/>
                </a:solidFill>
                <a:effectLst/>
              </a:rPr>
              <a:t>Scaled</a:t>
            </a:r>
            <a:r>
              <a:rPr lang="fr-FR" b="1" i="0" dirty="0">
                <a:solidFill>
                  <a:srgbClr val="0D0D0D"/>
                </a:solidFill>
                <a:effectLst/>
              </a:rPr>
              <a:t> Agile Framework</a:t>
            </a:r>
            <a:r>
              <a:rPr lang="fr-FR" b="0" i="0" dirty="0">
                <a:solidFill>
                  <a:srgbClr val="0D0D0D"/>
                </a:solidFill>
                <a:effectLst/>
              </a:rPr>
              <a:t>, est un cadre de travail complet pour l'agilité à l'échelle, conçu pour permettre aux grandes organisations de mettre en œuvre des pratiques agiles de manière coordonnée et structurée. </a:t>
            </a:r>
          </a:p>
          <a:p>
            <a:pPr marL="0" indent="0">
              <a:buNone/>
            </a:pPr>
            <a:endParaRPr lang="fr-FR" dirty="0">
              <a:solidFill>
                <a:srgbClr val="0D0D0D"/>
              </a:solidFill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D0D0D"/>
                </a:solidFill>
                <a:effectLst/>
              </a:rPr>
              <a:t>SAFe</a:t>
            </a:r>
            <a:r>
              <a:rPr lang="fr-FR" b="0" i="0" dirty="0">
                <a:solidFill>
                  <a:srgbClr val="0D0D0D"/>
                </a:solidFill>
                <a:effectLst/>
              </a:rPr>
              <a:t> étend les principes agiles de Scrum pour englober l'ensemble de l'entreprise, en fournissant une structure hiérarchique avec trois niveaux de planification : </a:t>
            </a:r>
          </a:p>
          <a:p>
            <a:r>
              <a:rPr lang="fr-FR" dirty="0">
                <a:solidFill>
                  <a:srgbClr val="0D0D0D"/>
                </a:solidFill>
              </a:rPr>
              <a:t>P</a:t>
            </a:r>
            <a:r>
              <a:rPr lang="fr-FR" b="0" i="0" dirty="0">
                <a:solidFill>
                  <a:srgbClr val="0D0D0D"/>
                </a:solidFill>
                <a:effectLst/>
              </a:rPr>
              <a:t>ortefeuille</a:t>
            </a:r>
          </a:p>
          <a:p>
            <a:r>
              <a:rPr lang="fr-FR" dirty="0">
                <a:solidFill>
                  <a:srgbClr val="0D0D0D"/>
                </a:solidFill>
              </a:rPr>
              <a:t>P</a:t>
            </a:r>
            <a:r>
              <a:rPr lang="fr-FR" b="0" i="0" dirty="0">
                <a:solidFill>
                  <a:srgbClr val="0D0D0D"/>
                </a:solidFill>
                <a:effectLst/>
              </a:rPr>
              <a:t>rogramme</a:t>
            </a:r>
          </a:p>
          <a:p>
            <a:r>
              <a:rPr lang="fr-FR" b="0" i="0" dirty="0">
                <a:solidFill>
                  <a:srgbClr val="0D0D0D"/>
                </a:solidFill>
                <a:effectLst/>
              </a:rPr>
              <a:t>Equipe</a:t>
            </a:r>
          </a:p>
          <a:p>
            <a:pPr marL="0" indent="0">
              <a:buNone/>
            </a:pPr>
            <a:endParaRPr lang="fr-FR" b="0" i="0" dirty="0">
              <a:solidFill>
                <a:srgbClr val="0D0D0D"/>
              </a:solidFill>
              <a:effectLst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D0D0D"/>
                </a:solidFill>
                <a:effectLst/>
              </a:rPr>
              <a:t>Il intègre également des pratiques Lean et des concepts de gestion des risques pour favoriser l'innovation, l'amélioration continue et la livraison de valeur à un rythme soutenu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745100-CCA6-DE04-1DEE-FDB98F7D8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0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F9A43-00DF-833A-9C25-3072610A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BB1591-9035-EB16-426C-DDF1255D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59408F-C38B-5973-D05D-FABC27F27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95" y="766597"/>
            <a:ext cx="10346609" cy="581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689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Daw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430</Words>
  <Application>Microsoft Office PowerPoint</Application>
  <PresentationFormat>Grand écran</PresentationFormat>
  <Paragraphs>60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Wingdings</vt:lpstr>
      <vt:lpstr>Thème Office</vt:lpstr>
      <vt:lpstr>Scrum à l’échelle</vt:lpstr>
      <vt:lpstr>Scrum</vt:lpstr>
      <vt:lpstr>Synthèse</vt:lpstr>
      <vt:lpstr>Scrum Nexus</vt:lpstr>
      <vt:lpstr>Définition </vt:lpstr>
      <vt:lpstr>Schéma</vt:lpstr>
      <vt:lpstr>Scrum SAFe</vt:lpstr>
      <vt:lpstr>Définition</vt:lpstr>
      <vt:lpstr>Schéma</vt:lpstr>
      <vt:lpstr>Niveau 1 - Portefeuille</vt:lpstr>
      <vt:lpstr>Niveau 2 - Programme</vt:lpstr>
      <vt:lpstr>Niveau 3 - Equipe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Kevin MARTIN</dc:creator>
  <cp:lastModifiedBy>Thomas Aldaitz</cp:lastModifiedBy>
  <cp:revision>5</cp:revision>
  <dcterms:created xsi:type="dcterms:W3CDTF">2020-09-17T10:21:07Z</dcterms:created>
  <dcterms:modified xsi:type="dcterms:W3CDTF">2024-03-05T16:53:58Z</dcterms:modified>
</cp:coreProperties>
</file>