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4E5BB-3B68-40C5-938A-EF6BB3C1FE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61C3C3-FA0E-4BF5-A473-7B271BEF833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942318-A8CD-48DF-B304-A4CC4A2D70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F21F8D-D55D-4B82-A466-B778797620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93EED7-0557-4C83-B467-8F7DD3D242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72ADD2-7283-4C00-AAFB-5F9342AF1A4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CAD2F4-AEFD-4832-8DD7-EA6C45E1B1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95F6FB-A5F9-4997-8576-5FB1C84FB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0796E-6488-407C-AF06-F499F214B9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7509F6-6FC0-4661-8AFA-664870DDF606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86D3A6-EC3D-4A52-841A-5450D15B7D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CE30B5-FBE7-4A8A-BC63-AE6FD55F4B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3E026-DBDF-4466-B090-BAA84938AE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B9EE26B-5F6E-4AD0-9849-6B6D136D6DA3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6FCE55-BE29-4CF5-9CC8-E965BB37EB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851D0E1-76DA-49C6-8DA2-4E63C98CFC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11E8F-9BAF-4E9F-8F85-A19CDA9481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DD613E-5EDB-482C-92A8-5AA531EFE519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415E8B-15F7-445D-B2BE-A3E0E30A69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4220EB-C281-417B-B5A9-56CD083DC4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EBABC-988B-49C6-B1A0-1468DB31B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2CD0FC-6DB2-4C4F-B27E-026366950CAE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5326C6-F9D1-4DCF-8B2F-BFBFD09DA3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187714-B958-40F6-ADF0-B222FB8607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A8E05-C6F4-44E4-B1FB-80E138252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F2744F-E741-47D5-B161-BB0E46A3330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EFC88B-1D86-4184-8902-9A03372141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8D29D3-780A-4680-9B26-338D96EAE7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9DA73-9734-4768-AC2C-3E08B10871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F07CE4-6F3F-42C5-ACC6-3E02D61ED11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974405-17DC-43D5-AF8F-FD1102E560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407BBB-CDEA-4789-B7F1-FE6317F27D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5B55AE-8DB3-4034-8BA9-508E4BB1A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B1239-C8FF-4860-8330-29F3196E7468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EF8F40-66B8-40BE-B17D-21AD5F1723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44B2AB-92E0-485C-851B-604FC0808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EF1E6-541A-4FFB-92A6-EE6A23B3A0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E1A175-F3F8-4E2E-A575-6862B98364D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DDEE93-88AB-44F8-AED8-813C433FE6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1BDEF3-6928-4E65-8428-BD8D1FD055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21C9A-F0EF-4538-89B6-BD021EE72D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F9C616-2ADF-447E-B59A-FD3A0665C80F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56E76E-3FC3-4EEA-83BE-711ED90B5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F8C342-7806-49A5-BEC3-6680485FB9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E2A380-0B88-4807-9F34-00C3371EF1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5EC5E-B200-4C05-8570-E160D2BC2FE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833946-0171-46B7-9F98-680E71C914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C465F9-350C-423F-9B59-9D69E8E398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17B46-A3E1-45D5-B4B1-91262BA23A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577234-7752-44FB-9D01-A225F82488FD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51C7B4-A6BF-4036-BFA1-7C9A1F6725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9D0F85-BA5D-4897-81ED-DE227A501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2B6F3-F3B8-4439-9448-82C968A311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478C2-9A31-4811-9764-0A8A6D576D87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784448-8307-4CB1-8EB3-B4ECD8F9AE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F18DA3-6FBF-4708-8F3F-3BC6785C7E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AD4C4-F6B5-4777-A879-76A8A1C0F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ECA43F-4CBB-4A65-9610-CFE69C2A8CAA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38E20E-319E-409B-90A2-1DFFFA8EC6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6AD420-818B-4A12-9E03-801BBCBCC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4ECFA-4C8F-4CB3-A946-E7101630C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062BB2-707B-46D8-AC55-C1C8FB52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F0EA-9659-4E3F-8D3D-3E7FF7B11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54794C-2F4B-4AD7-BC80-68CE333FB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E47DEAB-810D-4211-A4CD-0FC241EDB621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8AF9D7-5B27-4485-88D5-4BDE2A74B9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8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37081-2076-4EAC-9E03-39A3FC9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EDD524-728A-499E-A271-F821F197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533A11-83AE-4A61-8B98-9E5B993DB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DF4FBE-486F-4C1D-9DEA-AD908B535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B5BD13-FF55-4F17-9491-BACD65272A25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75D65D5-5099-4B4A-9696-8EC7E1B37E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E52E3C-A9A5-4F2B-9B4C-21ACD715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527DCE-D48C-463A-BB1B-4F9942BC7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32B73C-C74B-455D-A9F4-0C6FFD54D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91115-3304-4029-95D3-9FC79056A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1D89F0-B7BF-4BCF-9F7B-4480B92834FD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9AD337A-538A-486C-9F19-9C204A28F2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6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BDCB-8EE2-4455-B8DA-4874349B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74FD6-339B-4227-A1B5-16B4A9E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BF3817-D59D-4437-9CD3-E90C27327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3D25DF-0FA0-4F02-A7A5-9674238E3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667B1ED-889F-46A4-8D39-765AA17C577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57C62C4-097B-4412-85D6-90325B3A3D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23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2816C-9DFF-4486-9828-7AD3D757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27D3A8-A550-4F2F-B900-8113D6A1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C2656-C8D8-4443-AD58-BA14F98D6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134D54-A225-4047-BCAB-5022CDA46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F333065-35C3-4998-919C-C4F9001A6E58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415611B-5D65-46DA-8C2B-D509BB618E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40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406E8-4370-4E26-B05B-80E33EC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B60C4-FFB0-411C-9809-91F611E2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80F14-2474-4CF1-9AF5-1B047FCB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BFDD26-634B-408B-BB1C-E0FF7E993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1CABF-7837-42A1-94AA-59B2D34DB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BB6C8F-821E-49B3-8089-02DE82587AEA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E66E8A-364E-48B6-879C-70EC774A87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7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3CF15-BC77-4782-9CB5-6D5B523E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B9029-512D-49D3-B38A-7B5ED276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05B80C-F4DA-4596-8792-D0B7B65EC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758684-A331-4744-9363-C1B8A167E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E30118-696D-4FC8-A57F-6829CCD34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1EE8317-0EF9-499A-A92A-168BC2139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51F9962-362F-4384-A0FF-6E1B7FD5E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84BFCDC-40A7-412D-B3BF-1EA0486A97B4}" type="slidenum">
              <a:t>‹N°›</a:t>
            </a:fld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301B8EC-0590-4424-98A9-174EB7FDF4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6A8DA-80E3-4407-BEDF-B8040AA1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AEE837-9580-473F-A227-70AE8A3E1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FAD7FB-2DFF-4108-A5B3-1B86291D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DB49E34-5099-468D-BCE5-48763441BCCB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00AEFA-D849-4561-899E-05259F25A4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2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CD7FC6-77EE-4FAA-AC42-71E379A95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F186D2-C935-44E7-89AD-495127708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228F550-7641-4EC1-9A9E-878E1C79DBFB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66EB9-CFD9-4CD5-9D88-544696F976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863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984-33D9-49B2-A545-BB5B115A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9F008-EC3C-4F1A-AEF8-EA48654B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BDA7F-5CCB-402F-8EE1-464EE146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25476-5970-4771-AFBC-033AE96A2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32FFEE-BDBA-42F0-BE1E-1E324DACA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C005CF-0030-4EB9-BE89-B45CA066D956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BB4FE-9453-4548-920B-5AD4E2A412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75FF-DC8A-4824-B055-7DCFCD89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4FD45F-77F7-4A75-8291-045BEE6A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5BF9ED-042A-4595-97BE-1F1CA319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D8090-2ADA-46E8-9AC0-33E6C4F92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685C5-7193-4E96-990A-BD4A6A36E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8B7154-3C2E-40BD-A8E5-3C1A39A11FA1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E128A-AFB8-49DC-8DCB-09B79B7CA9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58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awan.fr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DC416B-AD20-4FF8-B152-BA4E16C2C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50FA6B-2758-4314-9424-59810F6FAB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A37C79-54A4-4391-AB85-3D10A83737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40000" y="6887160"/>
            <a:ext cx="882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DD368-D37B-4AC4-AAE9-F4A1F71FA1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6887160"/>
            <a:ext cx="36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DF256B9-14E1-42A5-9EFB-4A1BD5766A96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338462F-B21D-4331-A52F-D1194AA8B3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8C30C-98D7-46F6-91DE-9F08309EDA8E}"/>
              </a:ext>
            </a:extLst>
          </p:cNvPr>
          <p:cNvSpPr/>
          <p:nvPr/>
        </p:nvSpPr>
        <p:spPr>
          <a:xfrm>
            <a:off x="360000" y="6443999"/>
            <a:ext cx="972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C2120012-2105-4A57-AA87-9F748DFA5882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C681D9B4-B7A6-4F28-ACA6-EEE0FE02E48C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ECDE940A-CFFA-44EB-BB34-5625752FB051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612943D-197F-475F-86D2-BE193C3D72BB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098CC8-2000-44E9-9365-4F29D044855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C7EA1E-BD8E-4A34-A518-1A3963EE9172}"/>
              </a:ext>
            </a:extLst>
          </p:cNvPr>
          <p:cNvSpPr txBox="1"/>
          <p:nvPr/>
        </p:nvSpPr>
        <p:spPr>
          <a:xfrm>
            <a:off x="1007999" y="5556600"/>
            <a:ext cx="846000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Arial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Arial" pitchFamily="34"/>
                <a:ea typeface="Arial Unicode MS" pitchFamily="2"/>
                <a:cs typeface="Arial" pitchFamily="34"/>
                <a:hlinkClick r:id="rId14"/>
              </a:rPr>
              <a:t>http://www.dawan.fr</a:t>
            </a:r>
          </a:p>
          <a:p>
            <a:pPr marL="0" marR="0" lvl="0" indent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0810.001.917</a:t>
            </a:r>
            <a:r>
              <a:rPr lang="en-US" sz="1000" i="0" u="none">
                <a:latin typeface="Arial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default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msdn.microsoft.com/fr-fr/netframework/default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970C44-83CD-45BD-9F5B-B4842F419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90F763-B45F-433E-8923-02D2C28F78C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08AC1F-5461-40A0-BA9F-DCCC88E9571B}"/>
              </a:ext>
            </a:extLst>
          </p:cNvPr>
          <p:cNvSpPr txBox="1"/>
          <p:nvPr/>
        </p:nvSpPr>
        <p:spPr>
          <a:xfrm>
            <a:off x="2226428" y="1835999"/>
            <a:ext cx="5807144" cy="30884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Langage </a:t>
            </a:r>
            <a:r>
              <a:rPr lang="fr-FR" sz="6000" b="1" i="0" u="none" strike="noStrike" kern="1200" dirty="0" err="1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VB.Net</a:t>
            </a:r>
            <a:endParaRPr lang="fr-FR" sz="6000" b="1" i="0" u="none" strike="noStrike" kern="120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i="0" u="none" strike="noStrike" kern="120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Initiation</a:t>
            </a:r>
            <a:br>
              <a:rPr lang="fr-FR" sz="3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</a:b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i="1" dirty="0"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taldaitz@dawan.fr</a:t>
            </a:r>
            <a:endParaRPr lang="fr-FR" sz="2200" i="1" u="none" strike="noStrike" kern="1200" dirty="0">
              <a:ln>
                <a:noFill/>
              </a:ln>
              <a:solidFill>
                <a:srgbClr val="000000"/>
              </a:solidFill>
              <a:latin typeface="Trebuchet MS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448FE-A21D-4398-A43B-3D4D8172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F7760D-776B-4875-9EAD-884EF479235A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8A0A19-36B7-4A47-82B9-BC4D6EB305F9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65B263-81A0-4F51-B655-F9D42B271E3D}"/>
              </a:ext>
            </a:extLst>
          </p:cNvPr>
          <p:cNvSpPr txBox="1"/>
          <p:nvPr/>
        </p:nvSpPr>
        <p:spPr>
          <a:xfrm>
            <a:off x="540000" y="1728000"/>
            <a:ext cx="8820000" cy="3491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Normes et pratiques du web.</a:t>
            </a:r>
          </a:p>
          <a:p>
            <a:pPr marL="565200" marR="0" lvl="0" indent="-4572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Modèles d’application unifiés.</a:t>
            </a:r>
          </a:p>
          <a:p>
            <a:pPr marL="565200" marR="0" lvl="0" indent="-4572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Classes extensibles.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N.B. : le Framework .NET ne fonctionne que sous Windows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Utiliser Mono ou </a:t>
            </a:r>
            <a:r>
              <a:rPr lang="fr-FR" sz="24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DotGNU</a:t>
            </a: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pour d'autres plateformes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452AA1-0FE1-40B9-8711-79E2951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3B35F7-0C91-4EEF-B4FC-D65CCDC1B6AA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7B81F6-65BF-4337-BF9F-BA8E986A524C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0567F7-798E-4DF7-9ACA-8C2E0E3BD84E}"/>
              </a:ext>
            </a:extLst>
          </p:cNvPr>
          <p:cNvSpPr txBox="1"/>
          <p:nvPr/>
        </p:nvSpPr>
        <p:spPr>
          <a:xfrm>
            <a:off x="612000" y="1925640"/>
            <a:ext cx="9000000" cy="4192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Langage orienté objet de type sécurisé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Très proche du Visual Basic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RAD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Multi-plateformes (IL)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Plusieurs versions successives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0738DC2-343D-4178-A5E0-54931603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96FA3F-B71E-47B9-BD3A-D786925BBBDC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DD7BD9-8508-4E84-BA98-9BE04117A881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Développement VB.Net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2E3B60-7E8E-4D72-A3AC-CACA45E80DC5}"/>
              </a:ext>
            </a:extLst>
          </p:cNvPr>
          <p:cNvSpPr txBox="1"/>
          <p:nvPr/>
        </p:nvSpPr>
        <p:spPr>
          <a:xfrm>
            <a:off x="631080" y="1440000"/>
            <a:ext cx="8728920" cy="524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Applications Windows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Pages ASP.NET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Web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Windows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 err="1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VB.Net</a:t>
            </a:r>
            <a:r>
              <a:rPr lang="fr-FR" sz="24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 Multi-plateformes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Win32 - Win64 -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WinCE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–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WinMobile</a:t>
            </a: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IDE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Microsoft Visual Studio payant ou version Community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SharpDevelop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ou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MonoDevelop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gratuits mais moins performants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12A702-8210-4F7F-B338-3690F007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6233" y="58649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568FDB-D056-460A-9849-F4B15B1AE03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46112" y="5864940"/>
            <a:ext cx="7884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F7A4D5-77B1-4E76-A569-DE4590B0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46113" y="586494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8F385F2-88FF-4AB4-9916-F20B2DA4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B5CA58-FE07-47F8-A06C-039B5174DD29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4F4703-F093-41A0-AD50-F6E005251D96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Programme VB.Net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09C984-9142-488A-A6B7-DAAAB715D64E}"/>
              </a:ext>
            </a:extLst>
          </p:cNvPr>
          <p:cNvSpPr txBox="1"/>
          <p:nvPr/>
        </p:nvSpPr>
        <p:spPr>
          <a:xfrm>
            <a:off x="540000" y="1529640"/>
            <a:ext cx="9000000" cy="160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Module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Méthode main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 Console (ReadLine et WriteLine)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0B23BBD-1628-40DB-844A-1D15911A601F}"/>
              </a:ext>
            </a:extLst>
          </p:cNvPr>
          <p:cNvSpPr/>
          <p:nvPr/>
        </p:nvSpPr>
        <p:spPr>
          <a:xfrm>
            <a:off x="1872360" y="3204360"/>
            <a:ext cx="6553080" cy="36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Module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Module1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Sub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Main()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	Console.WriteLine("Hello World!")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Module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1FFF9C-92B1-4AFE-8D5E-1C303EB3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F73F3-A99C-48A5-BDB6-B596194F3B6A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1FF923-2795-4D7C-8B24-453F7778DA87}"/>
              </a:ext>
            </a:extLst>
          </p:cNvPr>
          <p:cNvSpPr txBox="1"/>
          <p:nvPr/>
        </p:nvSpPr>
        <p:spPr>
          <a:xfrm>
            <a:off x="540000" y="3074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Débogage et Exécution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28A76A-5D18-4D1F-BE01-9A8F52034C2D}"/>
              </a:ext>
            </a:extLst>
          </p:cNvPr>
          <p:cNvSpPr txBox="1"/>
          <p:nvPr/>
        </p:nvSpPr>
        <p:spPr>
          <a:xfrm>
            <a:off x="631440" y="1824119"/>
            <a:ext cx="8908560" cy="449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Localisation et correction des erreurs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Erreurs et débogage JIT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Points d’arrêts et pas-à-pas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Examen et modifications des variables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Exécution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IDE (Start Without Debugging)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Ligne de commande (nom de l'application)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endParaRPr lang="fr-FR" sz="22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37DC0DA3-063A-4CB8-8A2E-9349D1A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74EA3B-0BA9-4FDB-8C45-D7C2DE6C3D0A}" type="slidenum">
              <a:t>15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83801FF-A27C-4CD4-B76F-0694F14C043D}"/>
              </a:ext>
            </a:extLst>
          </p:cNvPr>
          <p:cNvGrpSpPr/>
          <p:nvPr/>
        </p:nvGrpSpPr>
        <p:grpSpPr>
          <a:xfrm>
            <a:off x="1620000" y="1620000"/>
            <a:ext cx="6478920" cy="4349879"/>
            <a:chOff x="1620000" y="1620000"/>
            <a:chExt cx="6478920" cy="4349879"/>
          </a:xfrm>
        </p:grpSpPr>
        <p:sp>
          <p:nvSpPr>
            <p:cNvPr id="3" name="Line 13">
              <a:extLst>
                <a:ext uri="{FF2B5EF4-FFF2-40B4-BE49-F238E27FC236}">
                  <a16:creationId xmlns:a16="http://schemas.microsoft.com/office/drawing/2014/main" id="{F1BC964B-6F12-430A-907A-17F521130F15}"/>
                </a:ext>
              </a:extLst>
            </p:cNvPr>
            <p:cNvSpPr/>
            <p:nvPr/>
          </p:nvSpPr>
          <p:spPr>
            <a:xfrm flipH="1">
              <a:off x="4924440" y="3563640"/>
              <a:ext cx="720" cy="2406239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72ECE650-8B23-4FF4-979E-2CB756E23F74}"/>
                </a:ext>
              </a:extLst>
            </p:cNvPr>
            <p:cNvSpPr/>
            <p:nvPr/>
          </p:nvSpPr>
          <p:spPr>
            <a:xfrm>
              <a:off x="6240240" y="3019320"/>
              <a:ext cx="822960" cy="8229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"/>
                <a:gd name="f8" fmla="val 11929"/>
                <a:gd name="f9" fmla="val 9670"/>
                <a:gd name="f10" fmla="+- 0 0 0"/>
                <a:gd name="f11" fmla="*/ f3 1 21600"/>
                <a:gd name="f12" fmla="*/ f4 1 21600"/>
                <a:gd name="f13" fmla="*/ f10 f0 1"/>
                <a:gd name="f14" fmla="*/ 0 f11 1"/>
                <a:gd name="f15" fmla="*/ 21600 f11 1"/>
                <a:gd name="f16" fmla="*/ 21600 f12 1"/>
                <a:gd name="f17" fmla="*/ 0 f12 1"/>
                <a:gd name="f18" fmla="*/ f13 1 f2"/>
                <a:gd name="f19" fmla="*/ 2147483647 f11 1"/>
                <a:gd name="f20" fmla="*/ 2147483647 f12 1"/>
                <a:gd name="f21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">
                  <a:pos x="f14" y="f17"/>
                </a:cxn>
                <a:cxn ang="f21">
                  <a:pos x="f19" y="f20"/>
                </a:cxn>
                <a:cxn ang="f21">
                  <a:pos x="f14" y="f20"/>
                </a:cxn>
              </a:cxnLst>
              <a:rect l="f14" t="f17" r="f15" b="f16"/>
              <a:pathLst>
                <a:path w="21600" h="21600" fill="none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</a:path>
                <a:path w="21600" h="21600" stroke="0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  <a:lnTo>
                    <a:pt x="f5" y="f6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E16BAA8-A99F-4ADB-ABFB-61887A1DAFED}"/>
                </a:ext>
              </a:extLst>
            </p:cNvPr>
            <p:cNvSpPr/>
            <p:nvPr/>
          </p:nvSpPr>
          <p:spPr>
            <a:xfrm>
              <a:off x="6207479" y="3842280"/>
              <a:ext cx="178272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natif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DAAE345-F166-42BF-BF0A-759A3062A1E3}"/>
                </a:ext>
              </a:extLst>
            </p:cNvPr>
            <p:cNvSpPr/>
            <p:nvPr/>
          </p:nvSpPr>
          <p:spPr>
            <a:xfrm>
              <a:off x="1944360" y="3831120"/>
              <a:ext cx="178308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VB.Net</a:t>
              </a:r>
            </a:p>
          </p:txBody>
        </p:sp>
        <p:sp>
          <p:nvSpPr>
            <p:cNvPr id="7" name="Arc 9">
              <a:extLst>
                <a:ext uri="{FF2B5EF4-FFF2-40B4-BE49-F238E27FC236}">
                  <a16:creationId xmlns:a16="http://schemas.microsoft.com/office/drawing/2014/main" id="{19EA9604-B127-43B5-916B-4026F9D45173}"/>
                </a:ext>
              </a:extLst>
            </p:cNvPr>
            <p:cNvSpPr/>
            <p:nvPr/>
          </p:nvSpPr>
          <p:spPr>
            <a:xfrm rot="5400000">
              <a:off x="2053440" y="3846239"/>
              <a:ext cx="822960" cy="81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1497"/>
                <a:gd name="f8" fmla="val 2105"/>
                <a:gd name="f9" fmla="val -1"/>
                <a:gd name="f10" fmla="val 13166"/>
                <a:gd name="f11" fmla="val 1082"/>
                <a:gd name="f12" fmla="val 10382"/>
                <a:gd name="f13" fmla="+- 0 0 0"/>
                <a:gd name="f14" fmla="*/ f3 1 21600"/>
                <a:gd name="f15" fmla="*/ f4 1 21497"/>
                <a:gd name="f16" fmla="*/ f13 f0 1"/>
                <a:gd name="f17" fmla="*/ 0 f14 1"/>
                <a:gd name="f18" fmla="*/ 21600 f14 1"/>
                <a:gd name="f19" fmla="*/ 21497 f15 1"/>
                <a:gd name="f20" fmla="*/ 0 f15 1"/>
                <a:gd name="f21" fmla="*/ 2147483647 f14 1"/>
                <a:gd name="f22" fmla="*/ f16 1 f2"/>
                <a:gd name="f23" fmla="*/ 2147483647 f15 1"/>
                <a:gd name="f24" fmla="+- f2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21" y="f20"/>
                </a:cxn>
                <a:cxn ang="f24">
                  <a:pos x="f21" y="f23"/>
                </a:cxn>
                <a:cxn ang="f24">
                  <a:pos x="f17" y="f23"/>
                </a:cxn>
              </a:cxnLst>
              <a:rect l="f17" t="f20" r="f18" b="f19"/>
              <a:pathLst>
                <a:path w="21600" h="21497" fill="none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</a:path>
                <a:path w="21600" h="21497" stroke="0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  <a:lnTo>
                    <a:pt x="f5" y="f7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67662F23-D9D5-4A86-B377-C6BFF1452760}"/>
                </a:ext>
              </a:extLst>
            </p:cNvPr>
            <p:cNvSpPr/>
            <p:nvPr/>
          </p:nvSpPr>
          <p:spPr>
            <a:xfrm>
              <a:off x="1620000" y="2601000"/>
              <a:ext cx="1440000" cy="357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Compilateur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BC017200-B494-4953-AFF4-2A5A58945C09}"/>
                </a:ext>
              </a:extLst>
            </p:cNvPr>
            <p:cNvSpPr/>
            <p:nvPr/>
          </p:nvSpPr>
          <p:spPr>
            <a:xfrm>
              <a:off x="6738840" y="2471039"/>
              <a:ext cx="1360080" cy="81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Just-In-Time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(JIT)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4D99627E-6D9F-4A8D-981B-E3EAF6D727AE}"/>
                </a:ext>
              </a:extLst>
            </p:cNvPr>
            <p:cNvSpPr/>
            <p:nvPr/>
          </p:nvSpPr>
          <p:spPr>
            <a:xfrm>
              <a:off x="1814400" y="5451120"/>
              <a:ext cx="239724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Compile-time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299EABE3-BEEC-459B-ABA3-B2CEC3850021}"/>
                </a:ext>
              </a:extLst>
            </p:cNvPr>
            <p:cNvSpPr/>
            <p:nvPr/>
          </p:nvSpPr>
          <p:spPr>
            <a:xfrm>
              <a:off x="5509080" y="5451120"/>
              <a:ext cx="239688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           Run-time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04D3E2D-0BA1-438F-80FF-54D8B74C9931}"/>
                </a:ext>
              </a:extLst>
            </p:cNvPr>
            <p:cNvSpPr/>
            <p:nvPr/>
          </p:nvSpPr>
          <p:spPr>
            <a:xfrm>
              <a:off x="3758759" y="1952280"/>
              <a:ext cx="2397240" cy="161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Microsoft Intermediate Language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(MSIL)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816F4DE-3B1D-447B-9AC4-97243FF67FF8}"/>
                </a:ext>
              </a:extLst>
            </p:cNvPr>
            <p:cNvSpPr/>
            <p:nvPr/>
          </p:nvSpPr>
          <p:spPr>
            <a:xfrm>
              <a:off x="4925160" y="1620000"/>
              <a:ext cx="0" cy="324000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DC10DD5-7CB8-4958-A7E9-BE1F639C2A66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Etapes de compilation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5F32D-E007-456B-887C-0F564CD03B52}"/>
              </a:ext>
            </a:extLst>
          </p:cNvPr>
          <p:cNvSpPr txBox="1"/>
          <p:nvPr/>
        </p:nvSpPr>
        <p:spPr>
          <a:xfrm>
            <a:off x="540000" y="5940000"/>
            <a:ext cx="9000000" cy="933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En ligne de commande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7826"/>
                </a:solidFill>
                <a:latin typeface="Arial" pitchFamily="18"/>
                <a:ea typeface="MS Gothic" pitchFamily="2"/>
                <a:cs typeface="Tahoma" pitchFamily="2"/>
              </a:rPr>
              <a:t>vbc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.exe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             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msbuild.exe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E03CC-4BD2-44BD-866F-5DA1C6D6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F0B306-4440-479A-A450-4E3501CA0FA3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6DD032-4BC1-4885-A57A-2E9A74884FD0}"/>
              </a:ext>
            </a:extLst>
          </p:cNvPr>
          <p:cNvSpPr txBox="1"/>
          <p:nvPr/>
        </p:nvSpPr>
        <p:spPr>
          <a:xfrm>
            <a:off x="540000" y="3056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55A91C-BCD4-4A19-B647-788B4657B16F}"/>
              </a:ext>
            </a:extLst>
          </p:cNvPr>
          <p:cNvSpPr txBox="1"/>
          <p:nvPr/>
        </p:nvSpPr>
        <p:spPr>
          <a:xfrm>
            <a:off x="580320" y="1835999"/>
            <a:ext cx="8887680" cy="236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Apprendre à développer avec VB.Net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Créer des interfaces de gestion de bases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Manipuler des objets de la plate-forme .NET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F89A81E6-161E-4B87-897E-8A1B6662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96384A-61D8-4CF9-A7B7-9709B5631556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8A49A1-2567-47DE-8ACA-934DEC48307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Bibliographie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47D16D-B3ED-418E-8216-7C6B6081C813}"/>
              </a:ext>
            </a:extLst>
          </p:cNvPr>
          <p:cNvSpPr txBox="1"/>
          <p:nvPr/>
        </p:nvSpPr>
        <p:spPr>
          <a:xfrm>
            <a:off x="576000" y="3816000"/>
            <a:ext cx="7343999" cy="838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Programming Visual Basic .Net</a:t>
            </a:r>
            <a:r>
              <a: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Jesse Liberty – O'Reilly - Avr. 2003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2377D8-AFE5-4766-87D0-F770951C5093}"/>
              </a:ext>
            </a:extLst>
          </p:cNvPr>
          <p:cNvSpPr txBox="1"/>
          <p:nvPr/>
        </p:nvSpPr>
        <p:spPr>
          <a:xfrm>
            <a:off x="576000" y="1844029"/>
            <a:ext cx="6608880" cy="838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Visual Basic .NET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Frédéric Baurand – Ellipses – Fév. 2014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559E1-8C6F-486F-8348-A6D3E02B7F2B}"/>
              </a:ext>
            </a:extLst>
          </p:cNvPr>
          <p:cNvSpPr txBox="1"/>
          <p:nvPr/>
        </p:nvSpPr>
        <p:spPr>
          <a:xfrm>
            <a:off x="667800" y="5453279"/>
            <a:ext cx="8898120" cy="1216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MSDN</a:t>
            </a:r>
            <a:r>
              <a: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 </a:t>
            </a:r>
            <a:r>
              <a: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3"/>
              </a:rPr>
              <a:t>http://msdn.microsoft.com/fr-fr/default.aspx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Centre .NET Framework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  <a:hlinkClick r:id="rId4"/>
              </a:rPr>
              <a:t>http://msdn.microsoft.com/fr-fr/netframework/default.aspx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0AFFB2-69A2-49E6-A601-D10AFD25B5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36800" y="1903680"/>
            <a:ext cx="13032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CF1ACA-FD6C-418B-9A3D-7178B6F7A5B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305200" y="4221358"/>
            <a:ext cx="12348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5F259E-F1B0-4452-8EBB-C2A0EBC5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668BD4-FA7E-4B9F-8BC7-D223DA406174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89D70C-B258-4F63-9F20-5376835AB91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018AFE-FCFE-4C53-BE14-931C188F963B}"/>
              </a:ext>
            </a:extLst>
          </p:cNvPr>
          <p:cNvSpPr txBox="1"/>
          <p:nvPr/>
        </p:nvSpPr>
        <p:spPr>
          <a:xfrm>
            <a:off x="648000" y="1835999"/>
            <a:ext cx="8820000" cy="40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Framework .NET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Langage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VB.Net</a:t>
            </a: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Syntaxe du langage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Tableaux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Méthodes et paramètres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Gestion des exceptions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Classes fondamentales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Applications graphiques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33FA379-4ED1-4954-8811-1133219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925161-C554-4E85-AC4C-E68D266477BD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141F17-1B01-4283-B217-24FDC4A46122}"/>
              </a:ext>
            </a:extLst>
          </p:cNvPr>
          <p:cNvSpPr txBox="1"/>
          <p:nvPr/>
        </p:nvSpPr>
        <p:spPr>
          <a:xfrm>
            <a:off x="540000" y="2196000"/>
            <a:ext cx="9000000" cy="188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Framework .NET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F22BAC8-9A9D-4770-8E0E-C4B4779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06C09-31FA-4628-9264-99664403BD39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5227EE-4E35-41CA-AF43-E73937816AA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Plateforme 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BA5B-3214-4C53-B8B9-37D9A00EABD1}"/>
              </a:ext>
            </a:extLst>
          </p:cNvPr>
          <p:cNvSpPr txBox="1"/>
          <p:nvPr/>
        </p:nvSpPr>
        <p:spPr>
          <a:xfrm>
            <a:off x="612000" y="1475999"/>
            <a:ext cx="8820000" cy="27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Utilisation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Développement – Déploiement – Exécution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Applications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Web, Windows, Mobile, serveurs, jeux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Langages supportés : 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VB .NET, J#, C#, etc.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Gratuite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</a:t>
            </a: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Installation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intégrée à certaines éditions Windows 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Téléchargeable via MSDN ou Windows 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7AB2C5-3BEE-4A68-9C5E-B338ED99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84750" y="3482768"/>
            <a:ext cx="3910500" cy="339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575CE-6495-48EA-ACA2-B17ACC2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9E85E-6AFF-4247-88FA-74B21674BC31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B2AC1A-2821-4DFC-9F88-73D0A9E51330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Versions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9C4FA-1690-4E7F-A588-4F63ACB2D62E}"/>
              </a:ext>
            </a:extLst>
          </p:cNvPr>
          <p:cNvSpPr txBox="1"/>
          <p:nvPr/>
        </p:nvSpPr>
        <p:spPr>
          <a:xfrm>
            <a:off x="540000" y="1835999"/>
            <a:ext cx="9000000" cy="51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Juin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2000 :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du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développement</a:t>
            </a: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Février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2002 : .NET Framework 1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Mars 2003 : .NET Framework 1.1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Novembre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2006 : .NET Framework 2.0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Novembre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2007 : .NET Framework 3.0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- 2008 : .NET Framework 3.5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- 2010 : .NET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Framework 4.0 =&gt; 2012 : v4.5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5E1FEB7-AC91-4B95-B662-0258E96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BA708A-FD96-4AA8-8B4B-44099C55817A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29A757-2DB6-4F5C-89A5-4B93A7C4D4E1}"/>
              </a:ext>
            </a:extLst>
          </p:cNvPr>
          <p:cNvSpPr txBox="1"/>
          <p:nvPr/>
        </p:nvSpPr>
        <p:spPr>
          <a:xfrm>
            <a:off x="288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Common Language Runtime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C769F-D254-46A8-906D-5A7119F18DAE}"/>
              </a:ext>
            </a:extLst>
          </p:cNvPr>
          <p:cNvSpPr txBox="1"/>
          <p:nvPr/>
        </p:nvSpPr>
        <p:spPr>
          <a:xfrm>
            <a:off x="540000" y="1565640"/>
            <a:ext cx="9000000" cy="246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Implémentation du standard « </a:t>
            </a:r>
            <a:r>
              <a:rPr lang="en-GB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Common Language Infrastructure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»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Concepts : </a:t>
            </a:r>
            <a:r>
              <a:rPr lang="fr-FR" sz="20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Debug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- Typage (Common Type System)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Exceptions...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Fonctions : Gestion du contexte d'exécution et de la mémoire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Versioning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des applications – Sécurité et intégrité des applications (signatures) 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Interopérabilité 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B42DC3-96C4-4025-A60C-3286712DD0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4086720"/>
            <a:ext cx="5220000" cy="28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86CD4D-BF8E-4C01-B85E-A668E229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FEBFD-786B-46F9-AF40-0C6F63E7D3F7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289082-EA13-452A-8158-8D3636E18E0D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54FA24-AC8E-4C2C-89BA-0E243DF2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Personnalisé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756</cp:revision>
  <cp:lastPrinted>2014-06-16T10:06:28Z</cp:lastPrinted>
  <dcterms:created xsi:type="dcterms:W3CDTF">2007-10-18T14:41:09Z</dcterms:created>
  <dcterms:modified xsi:type="dcterms:W3CDTF">2020-10-26T08:04:01Z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