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handoutMasterIdLst>
    <p:handoutMasterId r:id="rId22"/>
  </p:handout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6" r:id="rId13"/>
    <p:sldId id="281" r:id="rId14"/>
    <p:sldId id="282" r:id="rId15"/>
    <p:sldId id="283" r:id="rId16"/>
    <p:sldId id="287" r:id="rId17"/>
    <p:sldId id="284" r:id="rId18"/>
    <p:sldId id="285" r:id="rId19"/>
    <p:sldId id="288" r:id="rId20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0C0F443-23A1-4255-B4E2-7008A1799CF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7118FA-8CF3-437E-93D9-14BC529CF33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B05430-7E47-41DA-94FC-268A3224167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74D851-A18D-4B1C-B211-C72E8B73187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9868735-04D7-48A6-92E8-DF749C017CBD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88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2B9D5AA-8A41-48A0-BC8F-81E5E80FDD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65B4F30-7076-4BC7-9DBF-94A2B65DB7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E10E886C-C6F7-4E44-8E48-787DF1D1B97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6A100B-7E04-4F35-A097-1249C705ECD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0D65C1-00C9-4793-B650-057A42297F9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7CDAB-81E0-457F-9BB2-262BD01091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428C669-B30C-40A0-9B19-4F815E14A8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31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EC0D94-8031-4423-935F-7CA7C8F60A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FE97E6D-98E3-4918-8C14-A77ED97F129B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8B0CC1-4425-4C37-A9E4-2C75879D47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081AD63-7027-49AC-BFED-03AA146A75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076C02-220E-4258-BECA-D81BC3E97C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9C17F3F-6EBE-4C36-8FFF-43AF094929A3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93FB294-C4EC-4CA0-B559-D0DE319A09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BB740D2-5757-41C6-91B8-4998130267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15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3041E1-0690-45AF-A0D4-D607BC0447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E0CC091-3E69-41C4-9835-0EA71F68AC87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FEF0186-D1DB-4A7E-B263-D4A22D7DAF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2AFCB4-2DBF-4911-A9FE-52B9F411CB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FA9C62-8F75-4AA4-A33C-59E352A8B4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C1C9E2C-6433-4D9B-B8D1-FDA0B7EE54D0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234467-5065-4CDC-8E71-95C57EB851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610F13A-A64E-45BE-B2AE-A67C64C165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3CE4CE-03D0-49B0-8BB0-9534B25066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867BD8B-333D-4CAC-88A9-C4E5BC7277AF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3AEE0A-F92B-421B-8958-127AA8782F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E98CB1-D730-4716-9FE4-A84351FB4E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600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824243-CD64-4350-9988-1D2F0382DC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7574D70-9415-49BD-8956-8427DD7FCEFE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1BC6563-F4D3-4BF6-A0AF-66DC27BA56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B39A0F-45DC-4E32-A7BC-5C655A7140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890441-F811-47D9-B8FF-58EE6B4BF6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DC01D46-9980-4508-9537-1EB2FD52F396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C3C658-C16A-4122-8E5B-4CCD0AB9F1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9F616CE-F6BE-4637-AFD9-1337495F66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46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316140-C522-4364-B46C-4D1E288197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80C7E8C-0D08-4051-93F3-09EBEA509419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00782C2-6AB2-47DC-B39C-BE315175FCD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E8957CE-093C-4BBE-AFF0-AC64B825CA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E13882-7362-4923-875C-209AA485D9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389A95-C9E3-4417-97EA-4469EA4B4B79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636C24F-D864-494D-BBA4-C8D9EA2DE8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EFC8423-9DBF-4442-9969-94A24C727F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21F51C-C3AB-4C95-BDEA-EB80F3CE85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CD886E1-4115-405A-BF3D-C6DF4F4A0F9B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4E6153-A625-464C-8263-33A5F08A81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8FFF0EA-0E7B-4D06-A3D2-81A56C29DF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A6D4FE-390E-4C38-88B3-6B0087FCBD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21B510-2E7C-4D82-AD9A-6ED1A08C2E57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6B53226-85AA-470C-ACF5-4961FF16FBD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9E06B04-409F-44FB-9A1A-C77648073E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AD2992-E76B-43EE-9A98-83B6F47C1D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61ED070-0BEC-4411-89E9-0408F825A946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91FBE20-50A3-4419-BE21-FEBF489AB7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12C6170-7216-49E0-A6D4-B7EC61AF5D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0D94A9-E125-48BD-8508-72F55568B3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4B8EBD2-23D1-432D-BF84-B639DC1A2292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A135D1-9AE3-46BE-AB6A-611AFFF8B3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8AC5820-69B0-4539-B4EA-C737DD30DA3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E4982E-C4D5-473F-8495-E3211BD51C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BF4D31A-078A-4F57-91B1-491107FA237E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3BD7728-E555-49BA-B076-B6FC9E47A0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66A13DF-1408-4FF6-8B41-C78069222D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650914-E561-4933-8F9C-B96A18F5D7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06B1772-BBC7-451E-981A-4BD7BD3F4DBB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D85D265-FB93-4F3C-A0DC-BF25397583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0467AF4-E8C3-472C-9823-F72AC8D447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EDA5A-052B-4149-9E0F-6321EBD4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1982DC-A4E4-4064-A219-214D2DB7B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7B44EE-8093-4DB8-B10E-ACC77D0D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9CC7B6-B704-45F9-8948-131DA74E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7EF010-C5A9-4B9F-A40B-F8028F52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49A215-BFDF-4F94-A658-5BCC7EB6401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76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DCAEB-2D8B-425C-A51F-E91ED2B6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CF2B32-EFA8-40E0-A3D4-3CCFC9BE8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7237C9-1D24-4D9F-BF95-7E17AD4D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DB6B0-A6D8-47EE-BF5F-F9B1E231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4F49CB-A6B1-4CC2-9938-53FC6537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246C2F-DCC6-40CB-B2E3-8CFCBD276D0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25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768392-5CCA-4C8A-9FD0-2F1D20617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97814C-9F09-473C-8BFD-F36AC00C6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6F5E52-ABD0-4945-A2E3-9652B837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EA3C54-7930-42D5-ACD8-C5E1C8CC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BEE7AC-7A65-4668-B555-3E815189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3C4ACD-35C9-4DC3-8951-1572660B14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710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A341D-4873-4C9A-A540-C2968D0A1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62C623-D049-4502-A47C-CCED31903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17DF7C-25A8-4304-A495-B23B0ED56C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F10EBA2-A7A0-4BCA-A78C-90671044B295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581DB3-665A-42C8-9A99-81377C202E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2B3B12-DBA8-4BE5-9F14-7D93F0DB9D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09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903DF-6187-4E89-B66F-ECBDE1F8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F1CB2-43C6-46EA-89E1-59AA0EE1E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F90135-A1E0-48AF-A338-FEBC5349B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8AA9B5-6A9F-4B20-9EFE-B43FFF24870F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806183-3C88-438E-9C2D-21F835C8953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5C8D90-3859-4270-9B20-C1E3007E4D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04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7739C-CEDA-4904-A44C-C53A01D7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6270DB-CF76-4588-AB53-11FE8297A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CD55EB-E462-4115-9C82-D37FD73EE9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18CD19-A889-47AE-B385-8D7C659A67FD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3FB7A6-1777-48CC-8900-E9E49BAC73D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145AEE-A351-4D84-81AD-E4EC6F7B7A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104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8685B-9B0F-4999-9543-4D28BA4B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EBD7F-6974-4467-9983-C6CB8F575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0C8CC5-013D-4DE2-997C-558291E36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16920D-BC11-47DC-BCAA-D9DC0EEB2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1B9640-5BBC-4803-884D-68CC6EE88DEA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1412E49-0038-4336-A82C-1BED2C376BB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B24A595-C8FA-4C20-9CE2-9778C684C5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082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92A25-A8BD-4CB8-9CAF-626257E3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C86375-062B-4559-9AD1-7EDEDB2EA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3B1CC5-B28D-4C85-8064-F0AEF4D43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C2F6A1-763F-4E35-A751-716D43269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3AC2E5-8ACC-49FF-A515-8E73B09F6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D4AFF7-324F-4D07-82C1-43876BF89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D83F38D-CFBB-41BC-8372-5F437E22B189}" type="slidenum">
              <a:t>‹N°›</a:t>
            </a:fld>
            <a:endParaRPr lang="fr-FR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8BC7BA6F-120E-45B6-94DB-FF604C92600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3DC03C5-D29C-497C-9E7D-01C7C79DEC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93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C2D6F-3ED6-4265-AD30-4BBE9F71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48EDF4-4CCC-47EB-BB64-088284A788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B9093B-8D3C-4CD0-BADF-8A56864EA289}" type="slidenum">
              <a:t>‹N°›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D9D5B9-606B-4892-A42A-52A5D676988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3F88CC-8C3E-48E8-AA8D-21E5EEFCDC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07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AF3567-FF6B-4F4C-8755-EFD52144C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581A55-D543-432D-ACD4-688AA0253698}" type="slidenum">
              <a:t>‹N°›</a:t>
            </a:fld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21BA72B-B819-40FE-A2BE-108583BC41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5AE933-D14F-45D5-8401-62A1F28B0D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301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F2E9A-5718-495F-B926-33C43F82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EB2BB-884A-4998-8279-2167A2967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AC0FBC-E628-4BBE-90CC-2774825A0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8494C-767C-43FB-9255-1331ED3358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7925057-CB38-49CC-A4C2-9E81E6F0244F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83E902E-3C27-4BF5-94AD-933F30F19AE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4EA6736-F33D-4F4B-95F4-B06D6294E2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6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2DFCD-B7CD-4C8D-9A45-1C3FC600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31B2AD-94B9-4C28-A6B3-596C646F2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3B82F4-0109-4A46-97E8-B5ADB0BD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F4EE6-24D9-414A-AF9E-17C5ECCC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4CD0D-1D46-4D07-9EB4-D9049A82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C926D7-6BCE-4151-8C25-21AE73BF52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518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CCDE4-6EC7-4F88-BC8F-39AE136D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F0123C-FD35-4861-B2FA-31662FF37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69C4E6-7F21-45F8-AC2F-82049DABE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2AFEEA-591B-4B1C-9528-461494730E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9F041A-D99E-4BA3-9D8F-6F3B201196FA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41704C6-9B15-4E4C-8BD3-25741F96548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F6D7AB3-6C01-4DBE-A532-5AD29040C7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148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AFD0C-E700-4BAF-B25D-3737E865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E2A477-E5E6-4432-B2DF-3469A7736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4AC9AC-C609-48C7-BA61-43C5CA820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00EA16-D4E8-4ED4-9B5A-7B553F30F95C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9F525E-4CE3-4120-83E3-4D4A7FD717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8B858B-AED0-4713-9D3C-9DD7C6B8D3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921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10C32F-8C99-4988-930B-E608CEFB1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CBD754-7580-4267-8AA3-2006CDC52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3ABEB5-0519-4D3A-972B-E00DBCDD11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112D2E-E401-482A-B81C-9780CAF85ED8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F7AFED-2E2A-44F1-AAC3-5B580D99B79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B8B062-477F-4077-8AF1-DC3D89B9C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76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2A74B-CD29-4A38-BE47-0D7B19F1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8B18B9-A534-4C0A-B035-11007E88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21FC14-3D3E-4C96-AD88-6E5CE2F3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655DB-0A89-4F2F-9406-C75B06CB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7040E9-709D-414D-B17B-42A352C6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388E22-CCC1-4EEA-BB52-D1A84C9E46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98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17911-2345-49A7-B019-0EFB110F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AF35DC-D65D-4AB7-9839-1F89D4EC1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4B8C2E-FA96-45D6-BE26-F984CC1D6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EB0A0C-F756-4414-BFE0-50E964CD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57FD14-19AF-4680-A93C-08EA667B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E1786C-D681-4D1A-B3D8-516E0C21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45A7E5-68C4-4ED8-B90A-6261E832D97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4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AC435-9A8D-413A-81E2-9804A4D0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EA289B-AD35-4A5F-AD70-9A6C2CC4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4BDC5F-5291-4C7C-A803-8585F85C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B2ABC6-A6B9-4BD6-BECE-0A4FDCDF5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F80D31-B55E-44BF-B14B-35E1C1709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CAE27D-9F81-400E-B223-A9FA0314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B5739A-8245-41A6-A049-3D250A9C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3B1F53-A645-4B39-BD78-20713EC6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A87CBF-FCCE-4EAC-8218-AA14E046E84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62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C2B4C-BAD8-4091-907F-136ECCA6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114127-679C-4780-817A-F610A4FF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87F75D-2AD4-4950-BE0B-58A2D6C4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E2D67B-EB1A-4E12-98EC-03D46CDB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A6FFE-C873-4280-A055-254BD2A01EA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F1B971-1D3E-4ABD-B3AC-00DC7D25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4D3FDD-A2FE-45AF-AC55-87B174A3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1E74F9-770E-4EA9-8FE9-3702A8F2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072203-3E19-4099-9F90-8A4960BE854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159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1779E-F147-47CA-96E6-375FDA75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C953C4-475C-4CAA-8294-DF3999303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C1E2B9-4A42-4BCB-9B21-D947FD7ED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4CCE14-7131-464C-9DDF-B89BFD33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B4287C-8916-42D4-8F8D-9167FC02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BE964A-9E2D-4EC7-B1B5-BEDDF894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8DC9E9-947D-4FAD-9F8F-A1A790EE466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92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13F7D-CA7F-485F-A3CD-67BE6289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53AEDE-6074-468C-A6D0-231E4295A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AFF531-E885-4E19-8669-707CFF0C2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852E4E-0516-45DE-AC90-89FD2D70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9F6D6C-A37A-4C70-BDCE-E9FBF9B9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6CD41B-2751-4785-9E72-AAE46589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9F7267-7279-4A1B-BE5B-B0A978E0B8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71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C370E4-8AE1-444C-8924-71C8372CA9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32ED8A-3A89-4DB9-AE22-D3A3E7656C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3FD25B-90BF-4B42-A250-F0BDFB27760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9DC28E-9BD8-40D1-A978-7FD3DB79407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A38E58-9695-4035-990B-21609379558B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440893-9330-4BCC-87B4-F48D04CCF68B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1ED64AB-1B3D-4726-B456-B92C043F6B7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756D230-A7C0-4B0F-8117-1D036825F52E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B156C-4EF3-4401-942F-B77CF0577E5F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5A19EF22-C5AA-489E-B9C3-F5D6BC79C5CF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55344D8-C592-49D1-8D9C-3E7E741C024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C43F8A-B9FC-4819-9C7B-361CE9ED19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E3DA50-E96E-4327-A9CD-88BA519CC0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0"/>
            <a:r>
              <a:rPr lang="fr-FR"/>
              <a:t>Second niveau de plan</a:t>
            </a:r>
          </a:p>
          <a:p>
            <a:pPr lvl="0"/>
            <a:r>
              <a:rPr lang="fr-FR"/>
              <a:t>Troisième niveau de plan</a:t>
            </a:r>
          </a:p>
          <a:p>
            <a:pPr lvl="0"/>
            <a:r>
              <a:rPr lang="fr-FR"/>
              <a:t>Quatrième niveau de plan</a:t>
            </a:r>
          </a:p>
          <a:p>
            <a:pPr lvl="0"/>
            <a:r>
              <a:rPr lang="fr-FR"/>
              <a:t>Cinquième niveau de plan</a:t>
            </a:r>
          </a:p>
          <a:p>
            <a:pPr lvl="0"/>
            <a:r>
              <a:rPr lang="fr-FR"/>
              <a:t>Sixième niveau de plan</a:t>
            </a:r>
          </a:p>
          <a:p>
            <a:pPr lvl="0"/>
            <a:r>
              <a:rPr lang="fr-FR"/>
              <a:t>Septième niveau de plan</a:t>
            </a:r>
          </a:p>
          <a:p>
            <a:pPr lvl="0"/>
            <a:r>
              <a:rPr lang="fr-FR"/>
              <a:t>Huitième niveau de plan</a:t>
            </a:r>
          </a:p>
          <a:p>
            <a:pPr lvl="0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77493-C68F-4138-81AF-E83DED5D3823}"/>
              </a:ext>
            </a:extLst>
          </p:cNvPr>
          <p:cNvSpPr/>
          <p:nvPr/>
        </p:nvSpPr>
        <p:spPr>
          <a:xfrm>
            <a:off x="-18036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BD13D-164C-4EA6-9DB4-55ED30AC42B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A4CCCE3B-BB1B-4EB2-8D05-E1BD38929B9D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FC87775F-04CF-4997-A18E-F866E6767C06}"/>
              </a:ext>
            </a:extLst>
          </p:cNvPr>
          <p:cNvSpPr/>
          <p:nvPr/>
        </p:nvSpPr>
        <p:spPr>
          <a:xfrm>
            <a:off x="28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5FDF85-0730-4D75-80D9-2630D4F1B4CB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851BA8AD-EE0D-4385-AEED-A30D5D11091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54EE16CD-CAF8-4350-9A4E-55F69BB3DCD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None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0" indent="0" algn="l" rtl="0" hangingPunct="0">
        <a:lnSpc>
          <a:spcPct val="100000"/>
        </a:lnSpc>
        <a:spcBef>
          <a:spcPts val="0"/>
        </a:spcBef>
        <a:spcAft>
          <a:spcPts val="1134"/>
        </a:spcAft>
        <a:buNone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0" indent="0" algn="l" rtl="0" hangingPunct="0">
        <a:lnSpc>
          <a:spcPct val="100000"/>
        </a:lnSpc>
        <a:spcBef>
          <a:spcPts val="0"/>
        </a:spcBef>
        <a:spcAft>
          <a:spcPts val="850"/>
        </a:spcAft>
        <a:buNone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0" indent="0" algn="l" rtl="0" hangingPunct="0">
        <a:lnSpc>
          <a:spcPct val="100000"/>
        </a:lnSpc>
        <a:spcBef>
          <a:spcPts val="0"/>
        </a:spcBef>
        <a:spcAft>
          <a:spcPts val="567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F931212A-CFBD-48E2-8D5E-AF56A18B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16F64D-8E5B-4575-9152-E43861EB2E99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4C0AC5-A5EC-4AF9-9783-17C3EEEC27C8}"/>
              </a:ext>
            </a:extLst>
          </p:cNvPr>
          <p:cNvSpPr txBox="1"/>
          <p:nvPr/>
        </p:nvSpPr>
        <p:spPr>
          <a:xfrm>
            <a:off x="540000" y="2520360"/>
            <a:ext cx="9000000" cy="1880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Syntaxe du langage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1" i="0" u="none" strike="noStrike" kern="1200">
              <a:ln>
                <a:noFill/>
              </a:ln>
              <a:solidFill>
                <a:srgbClr val="333399"/>
              </a:solidFill>
              <a:effectLst>
                <a:outerShdw dist="17961" dir="2700000">
                  <a:scrgbClr r="0" g="0" b="0"/>
                </a:outerShdw>
              </a:effectLst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D46D6598-F546-4389-BF3A-AEB8D0D6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E33692-2498-4C49-8C25-C2FE554E0701}" type="slidenum"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60C4B4F-E9D1-4597-839D-023CEB128B46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Transtypage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FC58F5-4A0F-4FD5-B8E5-2A562FF2E0EE}"/>
              </a:ext>
            </a:extLst>
          </p:cNvPr>
          <p:cNvSpPr txBox="1"/>
          <p:nvPr/>
        </p:nvSpPr>
        <p:spPr>
          <a:xfrm>
            <a:off x="612000" y="1603800"/>
            <a:ext cx="8640000" cy="5156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DirectCast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TryCast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Fonctions de conversions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1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Str</a:t>
            </a:r>
            <a:r>
              <a:rPr lang="fr-FR" sz="2600" b="0" i="1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(25), </a:t>
            </a:r>
            <a:r>
              <a:rPr lang="en-US" sz="2600" b="0" i="1" u="none" strike="noStrike" kern="1200" dirty="0">
                <a:ln>
                  <a:noFill/>
                </a:ln>
                <a:latin typeface="Arial" pitchFamily="34"/>
                <a:ea typeface="MS Mincho" pitchFamily="49"/>
                <a:cs typeface="MS Mincho" pitchFamily="49"/>
              </a:rPr>
              <a:t>Val("25 32bis"), Int(15.7), Fix(15.7)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34"/>
                <a:ea typeface="MS Mincho" pitchFamily="49"/>
                <a:cs typeface="MS Mincho" pitchFamily="49"/>
              </a:rPr>
              <a:t>- Classe 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34"/>
                <a:ea typeface="MS Mincho" pitchFamily="49"/>
                <a:cs typeface="MS Mincho" pitchFamily="49"/>
              </a:rPr>
              <a:t>System.Convert</a:t>
            </a:r>
            <a:endParaRPr lang="fr-FR" sz="3200" b="0" i="0" u="none" strike="noStrike" kern="1200" dirty="0">
              <a:ln>
                <a:noFill/>
              </a:ln>
              <a:latin typeface="Arial" pitchFamily="34"/>
              <a:ea typeface="MS Mincho" pitchFamily="49"/>
              <a:cs typeface="MS Mincho" pitchFamily="49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170D5D8-C43B-43E9-AC35-C4DD6A78C58F}"/>
              </a:ext>
            </a:extLst>
          </p:cNvPr>
          <p:cNvSpPr/>
          <p:nvPr/>
        </p:nvSpPr>
        <p:spPr>
          <a:xfrm>
            <a:off x="1846800" y="2350800"/>
            <a:ext cx="655308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MonEntier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= DirectCast(obj, Integer)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endParaRPr lang="en-US" sz="1600" b="1" i="0" u="none" strike="noStrike" kern="1200">
              <a:ln>
                <a:noFill/>
              </a:ln>
              <a:latin typeface="Courier New" pitchFamily="49"/>
              <a:ea typeface="MS Mincho" pitchFamily="49"/>
              <a:cs typeface="MS Mincho" pitchFamily="49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93DB73B9-983F-4765-967D-3EB0CB5BF352}"/>
              </a:ext>
            </a:extLst>
          </p:cNvPr>
          <p:cNvSpPr/>
          <p:nvPr/>
        </p:nvSpPr>
        <p:spPr>
          <a:xfrm>
            <a:off x="1846800" y="4007159"/>
            <a:ext cx="6553080" cy="745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MonEntier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= TryCast(obj, Integer)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If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MonEntier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is Nothing Then 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031DB1-0EBB-4B3C-9B56-703DB1EE93CD}" type="slidenum">
              <a:t>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 dirty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Atelier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0" y="3472543"/>
            <a:ext cx="8928000" cy="166801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Créer un questionnaire qui génère un messa</a:t>
            </a: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ge de salutation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Puis permettre de faire une addition entre deux chiffres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4783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A2A84B57-FAF4-4F89-AFAE-881BC8FB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E62E2C-19BA-4EB4-8726-DC3479A3CFE0}" type="slidenum">
              <a:t>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C7DAF82-1513-46A7-BA89-99FE344DB78B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Structures Conditionnelles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6F94C8-F744-4BA4-8759-D5AC9921A204}"/>
              </a:ext>
            </a:extLst>
          </p:cNvPr>
          <p:cNvSpPr txBox="1"/>
          <p:nvPr/>
        </p:nvSpPr>
        <p:spPr>
          <a:xfrm>
            <a:off x="612000" y="1856160"/>
            <a:ext cx="8640000" cy="2788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if / else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FA50CC0-8FA1-4EC6-8D4A-F08AAA93F66A}"/>
              </a:ext>
            </a:extLst>
          </p:cNvPr>
          <p:cNvSpPr/>
          <p:nvPr/>
        </p:nvSpPr>
        <p:spPr>
          <a:xfrm>
            <a:off x="1846800" y="2963519"/>
            <a:ext cx="6553080" cy="2904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MonEntier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= 25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If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MonEntier = 22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Then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	'Instruction 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ElseIf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MonEntier = 25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Then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	'Instruction 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Else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	'Instruction 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End If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E36810C3-00C8-43FD-9412-2E69A080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F2FA98-2B47-4881-9C4A-90764855DD8D}" type="slidenum">
              <a:t>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77D836-9478-4325-A910-9DD7AFF384E1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Structures Conditionnelles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A63C24-378F-41EA-A3E7-E3209420A1CD}"/>
              </a:ext>
            </a:extLst>
          </p:cNvPr>
          <p:cNvSpPr txBox="1"/>
          <p:nvPr/>
        </p:nvSpPr>
        <p:spPr>
          <a:xfrm>
            <a:off x="612000" y="1604160"/>
            <a:ext cx="8640000" cy="2788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Select/Case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E2F08AA0-6D35-40AF-9DF2-AE93C98F47F3}"/>
              </a:ext>
            </a:extLst>
          </p:cNvPr>
          <p:cNvSpPr/>
          <p:nvPr/>
        </p:nvSpPr>
        <p:spPr>
          <a:xfrm>
            <a:off x="1846800" y="2243880"/>
            <a:ext cx="6553080" cy="4668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MonEntier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= 25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Select Case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MonEntier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Case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22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		'Instruction 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Case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23,24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		'Instruction 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Case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25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		'Instruction 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Case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26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To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30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		'Instruction 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Case Else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		'Instruction 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End Select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B33EC26B-D1B7-419D-B1F2-2D5CFCBB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E08188-535C-4CF6-B2AF-55FD8019EC4C}" type="slidenum">
              <a:t>14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4FB9657-9A6E-4845-B6A1-209777712CEC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Structures Conditionnelles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DD505A9-3FCB-4F4D-8138-E9D0EDD345EE}"/>
              </a:ext>
            </a:extLst>
          </p:cNvPr>
          <p:cNvSpPr txBox="1"/>
          <p:nvPr/>
        </p:nvSpPr>
        <p:spPr>
          <a:xfrm>
            <a:off x="612000" y="1532160"/>
            <a:ext cx="8640000" cy="2788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opérateur ternaire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0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0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0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0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Équivalent à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0CCC114-F092-4E05-AD4A-A9A2754EB703}"/>
              </a:ext>
            </a:extLst>
          </p:cNvPr>
          <p:cNvSpPr/>
          <p:nvPr/>
        </p:nvSpPr>
        <p:spPr>
          <a:xfrm>
            <a:off x="1846800" y="2243880"/>
            <a:ext cx="6553080" cy="1392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MonEntier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= 25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ResultatTest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String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ResultatTest =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IIF (MonEntier &lt; 25,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"Variable inferieure a 25"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,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 "Variable superieure a 25"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)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B7D13950-1566-440E-9575-ED2C28B5DFC5}"/>
              </a:ext>
            </a:extLst>
          </p:cNvPr>
          <p:cNvSpPr/>
          <p:nvPr/>
        </p:nvSpPr>
        <p:spPr>
          <a:xfrm>
            <a:off x="1846800" y="4259880"/>
            <a:ext cx="6553080" cy="2580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en-US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MonEntier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 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= 25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ResultatTest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String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If 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MonEntier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&lt; 25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Then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ResultatTest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= 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"Variable 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inferieure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 a 25"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Else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ResultatTest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= 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"Variable 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superieure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 a 25"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End If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031DB1-0EBB-4B3C-9B56-703DB1EE93CD}" type="slidenum">
              <a:t>15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 dirty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Atelier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0" y="3472543"/>
            <a:ext cx="8928000" cy="166801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 questionnaire doit avoir un message qui </a:t>
            </a:r>
            <a:endParaRPr lang="fr-FR" sz="2800" dirty="0">
              <a:latin typeface="Arial" pitchFamily="18"/>
              <a:ea typeface="MS Gothic" pitchFamily="2"/>
              <a:cs typeface="Tahoma" pitchFamily="2"/>
            </a:endParaRPr>
          </a:p>
          <a:p>
            <a:pPr marR="0" lvl="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s’adapte à la civilité (Mr, Mme, Dr)</a:t>
            </a:r>
          </a:p>
          <a:p>
            <a:pPr marL="457200" indent="-457200" algn="just">
              <a:spcBef>
                <a:spcPts val="550"/>
              </a:spcBef>
              <a:spcAft>
                <a:spcPts val="825"/>
              </a:spcAft>
              <a:buSzPct val="45000"/>
              <a:buFont typeface="Arial" panose="020B0604020202020204" pitchFamily="34" charset="0"/>
              <a:buChar char="•"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Créer un programme qui dit si un chiffre est pair ou impaire</a:t>
            </a:r>
          </a:p>
          <a:p>
            <a:pPr marL="342720" indent="-342720" algn="just"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Créer un compteur de lettre dans un mot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Le compteur de lettre doit valider les messages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5019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53617CBC-90A6-4F2E-A1FA-201FBB30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5EECDE-92EF-4F28-A0A2-4BCCA190BD57}" type="slidenum">
              <a:t>16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B29CCF-6DCF-4F9A-A5B7-F5AAB8534B23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Boucles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6E04CE-EC95-4CB7-8CEF-A758E5301741}"/>
              </a:ext>
            </a:extLst>
          </p:cNvPr>
          <p:cNvSpPr txBox="1"/>
          <p:nvPr/>
        </p:nvSpPr>
        <p:spPr>
          <a:xfrm>
            <a:off x="720000" y="1676519"/>
            <a:ext cx="8640000" cy="5030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for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Instructions : Exit For, Continue For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while</a:t>
            </a: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Instructions : Exit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While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Continue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While</a:t>
            </a: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DD81142-A28F-4B50-B73F-A0C85896172C}"/>
              </a:ext>
            </a:extLst>
          </p:cNvPr>
          <p:cNvSpPr/>
          <p:nvPr/>
        </p:nvSpPr>
        <p:spPr>
          <a:xfrm>
            <a:off x="1846800" y="2243879"/>
            <a:ext cx="6553080" cy="109995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For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i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 Integer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= 0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To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10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Gothic" pitchFamily="2"/>
                <a:cs typeface="Tahoma" pitchFamily="2"/>
              </a:rPr>
              <a:t>'Instructions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Next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12042A62-4853-4062-84DE-C7D20514DE0F}"/>
              </a:ext>
            </a:extLst>
          </p:cNvPr>
          <p:cNvSpPr/>
          <p:nvPr/>
        </p:nvSpPr>
        <p:spPr>
          <a:xfrm>
            <a:off x="1846800" y="4619879"/>
            <a:ext cx="6553080" cy="161955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MaCondition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Boolean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While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MaCondition</a:t>
            </a:r>
            <a:endParaRPr lang="fr-FR" sz="1600" b="1" i="0" u="none" strike="noStrike" kern="1200" dirty="0">
              <a:ln>
                <a:noFill/>
              </a:ln>
              <a:latin typeface="Courier New" pitchFamily="49"/>
              <a:ea typeface="MS Mincho" pitchFamily="49"/>
              <a:cs typeface="MS Mincho" pitchFamily="49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Gothic" pitchFamily="2"/>
                <a:cs typeface="Tahoma" pitchFamily="2"/>
              </a:rPr>
              <a:t>'Instructions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End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While</a:t>
            </a:r>
            <a:endParaRPr lang="fr-FR" sz="1600" b="1" i="0" u="none" strike="noStrike" kern="1200" dirty="0">
              <a:ln>
                <a:noFill/>
              </a:ln>
              <a:solidFill>
                <a:srgbClr val="3333FF"/>
              </a:solidFill>
              <a:latin typeface="Courier New" pitchFamily="49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DF5BABF2-6BE1-40B7-955C-4F8D27CA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55D242-37AA-4204-912E-F3D317733D10}" type="slidenum">
              <a:t>17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4E5D15B-D5F8-4D9E-97CE-50683C5F12DF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Boucles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DECC50-F386-474A-A97D-B7BB3E01C5D1}"/>
              </a:ext>
            </a:extLst>
          </p:cNvPr>
          <p:cNvSpPr txBox="1"/>
          <p:nvPr/>
        </p:nvSpPr>
        <p:spPr>
          <a:xfrm>
            <a:off x="720000" y="1676519"/>
            <a:ext cx="8640000" cy="5030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do/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loop</a:t>
            </a: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5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	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NB : Test de la condition en début ou en fin de boucle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Instructions : Exit Do, Continue Do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78B4A2E-13D2-46C1-AD39-29DF92052D16}"/>
              </a:ext>
            </a:extLst>
          </p:cNvPr>
          <p:cNvSpPr/>
          <p:nvPr/>
        </p:nvSpPr>
        <p:spPr>
          <a:xfrm>
            <a:off x="1450800" y="3935880"/>
            <a:ext cx="3553200" cy="149995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MaCondition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Boolean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Do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While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MaCondition</a:t>
            </a:r>
            <a:endParaRPr lang="fr-FR" sz="1600" b="1" i="0" u="none" strike="noStrike" kern="1200" dirty="0">
              <a:ln>
                <a:noFill/>
              </a:ln>
              <a:solidFill>
                <a:srgbClr val="000000"/>
              </a:solidFill>
              <a:latin typeface="Courier New" pitchFamily="49"/>
              <a:ea typeface="MS Mincho" pitchFamily="49"/>
              <a:cs typeface="MS Mincho" pitchFamily="49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Gothic" pitchFamily="2"/>
                <a:cs typeface="Tahoma" pitchFamily="2"/>
              </a:rPr>
              <a:t>'Instructions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Loop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0D91A39C-6D89-4B8C-A2F1-15B0596A7897}"/>
              </a:ext>
            </a:extLst>
          </p:cNvPr>
          <p:cNvSpPr/>
          <p:nvPr/>
        </p:nvSpPr>
        <p:spPr>
          <a:xfrm>
            <a:off x="5483159" y="3935880"/>
            <a:ext cx="3553200" cy="149995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MaCondition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Boolean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Do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Until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MaCondition</a:t>
            </a:r>
            <a:endParaRPr lang="fr-FR" sz="1600" b="1" i="0" u="none" strike="noStrike" kern="1200" dirty="0">
              <a:ln>
                <a:noFill/>
              </a:ln>
              <a:solidFill>
                <a:srgbClr val="000000"/>
              </a:solidFill>
              <a:latin typeface="Courier New" pitchFamily="49"/>
              <a:ea typeface="MS Mincho" pitchFamily="49"/>
              <a:cs typeface="MS Mincho" pitchFamily="49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Gothic" pitchFamily="2"/>
                <a:cs typeface="Tahoma" pitchFamily="2"/>
              </a:rPr>
              <a:t>'Instructions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Loop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8F1D3D15-0D5E-4965-A868-1646EAE7F911}"/>
              </a:ext>
            </a:extLst>
          </p:cNvPr>
          <p:cNvSpPr/>
          <p:nvPr/>
        </p:nvSpPr>
        <p:spPr>
          <a:xfrm>
            <a:off x="1451160" y="2279879"/>
            <a:ext cx="3553200" cy="14999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MaCondition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Boolean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Do 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Gothic" pitchFamily="2"/>
                <a:cs typeface="Tahoma" pitchFamily="2"/>
              </a:rPr>
              <a:t>'Instructions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Loop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While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MaCondition</a:t>
            </a:r>
            <a:endParaRPr lang="fr-FR" sz="1600" b="1" i="0" u="none" strike="noStrike" kern="1200" dirty="0">
              <a:ln>
                <a:noFill/>
              </a:ln>
              <a:solidFill>
                <a:srgbClr val="000000"/>
              </a:solidFill>
              <a:latin typeface="Courier New" pitchFamily="49"/>
              <a:ea typeface="MS Mincho" pitchFamily="49"/>
              <a:cs typeface="MS Mincho" pitchFamily="49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621E6FF8-A8F8-47A2-9156-F41A32414513}"/>
              </a:ext>
            </a:extLst>
          </p:cNvPr>
          <p:cNvSpPr/>
          <p:nvPr/>
        </p:nvSpPr>
        <p:spPr>
          <a:xfrm>
            <a:off x="5483520" y="2279880"/>
            <a:ext cx="3553200" cy="149995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MaCondition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Boolean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Do 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Gothic" pitchFamily="2"/>
                <a:cs typeface="Tahoma" pitchFamily="2"/>
              </a:rPr>
              <a:t>'Instructions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Loop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Until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MaCondition</a:t>
            </a:r>
            <a:endParaRPr lang="fr-FR" sz="1600" b="1" i="0" u="none" strike="noStrike" kern="1200" dirty="0">
              <a:ln>
                <a:noFill/>
              </a:ln>
              <a:solidFill>
                <a:srgbClr val="000000"/>
              </a:solidFill>
              <a:latin typeface="Courier New" pitchFamily="49"/>
              <a:ea typeface="MS Mincho" pitchFamily="49"/>
              <a:cs typeface="MS Mincho" pitchFamily="49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031DB1-0EBB-4B3C-9B56-703DB1EE93CD}" type="slidenum">
              <a:t>18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 dirty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Atelier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177366" y="2391659"/>
            <a:ext cx="9725891" cy="293864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Le questionnaire doit s’assurer que la civilité existe</a:t>
            </a:r>
            <a:endParaRPr lang="fr-FR" sz="2800" dirty="0"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Le compteur de lettre doit stocker les messages</a:t>
            </a:r>
          </a:p>
          <a:p>
            <a:pPr marR="0" lvl="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Jusqu’à ce qu’on tape « /exit » et donner le résultat total</a:t>
            </a:r>
          </a:p>
          <a:p>
            <a:pPr marL="457200" marR="0" lvl="0" indent="-45720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Créer un cadrillage dynamiquement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2038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ACB9C2-2EBB-46CA-967B-4C216938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4EB99D-02F2-4FF9-A5FC-1397F7B660C3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FDF7F4-2CFC-4EB5-A859-A604233666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71640" cy="1300680"/>
          </a:xfrm>
        </p:spPr>
        <p:txBody>
          <a:bodyPr/>
          <a:lstStyle/>
          <a:p>
            <a:pPr lvl="0"/>
            <a:r>
              <a:rPr lang="fr-FR">
                <a:cs typeface="Arial" pitchFamily="34"/>
              </a:rPr>
              <a:t>Base du langage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01432C-191A-4CA3-B9BE-FC5A279697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97039"/>
            <a:ext cx="9071640" cy="4899240"/>
          </a:xfrm>
        </p:spPr>
        <p:txBody>
          <a:bodyPr/>
          <a:lstStyle/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Les erreurs de syntaxes sont interdites et vérifiées à la compilation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Instructions les unes après les autres sans séparateur de ligne, code en UTF-8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Pas de différences entre majuscules et minuscules</a:t>
            </a:r>
          </a:p>
          <a:p>
            <a:pPr lvl="0" hangingPunct="1">
              <a:buSzPct val="45000"/>
              <a:buFont typeface="StarSymbol"/>
              <a:buChar char="●"/>
            </a:pPr>
            <a:r>
              <a:rPr lang="fr-FR"/>
              <a:t>Commentaires :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2800">
                <a:solidFill>
                  <a:srgbClr val="808000"/>
                </a:solidFill>
                <a:latin typeface="Courier New" pitchFamily="49"/>
                <a:cs typeface="Tahoma" pitchFamily="2"/>
              </a:rPr>
              <a:t>'fin de la ligne</a:t>
            </a:r>
          </a:p>
          <a:p>
            <a:pPr marL="0" lvl="1" indent="0"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fr-FR" sz="2800">
                <a:solidFill>
                  <a:srgbClr val="808000"/>
                </a:solidFill>
                <a:latin typeface="Courier New" pitchFamily="49"/>
                <a:cs typeface="Tahoma" pitchFamily="2"/>
              </a:rPr>
              <a:t>''' documentation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CC91AF-5103-4219-8E0C-8C887E2C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1242DC-EDB0-4E73-BF06-7FCEEEED4BB7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88EAA80-84A1-4145-BB57-86F1470AC060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785AB4-AEA6-409A-8E76-C1091245027B}"/>
              </a:ext>
            </a:extLst>
          </p:cNvPr>
          <p:cNvSpPr txBox="1"/>
          <p:nvPr/>
        </p:nvSpPr>
        <p:spPr>
          <a:xfrm>
            <a:off x="576000" y="1692000"/>
            <a:ext cx="9000000" cy="51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Types communs (System)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Types simples et Types références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Déclaration de variables, affectation de valeurs, constantes …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Tableaux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Enumérations (enum)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Structures (struct)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ED4F4F2A-8B27-4410-A494-BF7DB427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568C68-4EFF-48DF-BB2C-9E02D06629A5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2AA573A-7F9D-4A2B-9269-2A469C417A2B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EEA31C-29BB-4902-BD64-06F91B590CC7}"/>
              </a:ext>
            </a:extLst>
          </p:cNvPr>
          <p:cNvSpPr txBox="1"/>
          <p:nvPr/>
        </p:nvSpPr>
        <p:spPr>
          <a:xfrm>
            <a:off x="540000" y="1608356"/>
            <a:ext cx="9000000" cy="51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Types communs (System)</a:t>
            </a:r>
          </a:p>
          <a:p>
            <a:pPr marL="0" marR="0" lvl="3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Entiers : Byte/</a:t>
            </a:r>
            <a:r>
              <a:rPr lang="fr-FR" sz="26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SByte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(8 bits), Short/</a:t>
            </a:r>
            <a:r>
              <a:rPr lang="fr-FR" sz="26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UShort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(16 bits), </a:t>
            </a:r>
          </a:p>
          <a:p>
            <a:pPr marL="1371600" lvl="6">
              <a:buSzPct val="45000"/>
            </a:pPr>
            <a:r>
              <a:rPr lang="fr-FR" sz="2600" dirty="0">
                <a:latin typeface="Arial" pitchFamily="18"/>
                <a:ea typeface="MS Gothic" pitchFamily="2"/>
                <a:cs typeface="Tahoma" pitchFamily="2"/>
              </a:rPr>
              <a:t>	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Integer/</a:t>
            </a:r>
            <a:r>
              <a:rPr lang="fr-FR" sz="26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UInteger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(32 bits), Long/</a:t>
            </a:r>
            <a:r>
              <a:rPr lang="fr-FR" sz="26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ULong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(64 bits)</a:t>
            </a:r>
          </a:p>
          <a:p>
            <a:pPr marL="0" marR="0" lvl="3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Flottants : Single (32 bits), Double (64 bits), </a:t>
            </a:r>
            <a:r>
              <a:rPr lang="fr-FR" sz="26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Decimal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(128 bits)</a:t>
            </a:r>
          </a:p>
          <a:p>
            <a:pPr marL="0" marR="0" lvl="3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Autres : Boolean, Date, Char, String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Types simples et Types références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6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F8ED419-75C6-436F-AA36-F3F5989E568C}"/>
              </a:ext>
            </a:extLst>
          </p:cNvPr>
          <p:cNvGrpSpPr/>
          <p:nvPr/>
        </p:nvGrpSpPr>
        <p:grpSpPr>
          <a:xfrm>
            <a:off x="1527480" y="5436000"/>
            <a:ext cx="2072520" cy="1421640"/>
            <a:chOff x="1527480" y="5436000"/>
            <a:chExt cx="2072520" cy="1421640"/>
          </a:xfrm>
        </p:grpSpPr>
        <p:sp>
          <p:nvSpPr>
            <p:cNvPr id="5" name="Organigramme : Processus 5">
              <a:extLst>
                <a:ext uri="{FF2B5EF4-FFF2-40B4-BE49-F238E27FC236}">
                  <a16:creationId xmlns:a16="http://schemas.microsoft.com/office/drawing/2014/main" id="{99C22C40-2E81-4487-ADC7-4E30CC9A1F6C}"/>
                </a:ext>
              </a:extLst>
            </p:cNvPr>
            <p:cNvSpPr/>
            <p:nvPr/>
          </p:nvSpPr>
          <p:spPr>
            <a:xfrm>
              <a:off x="1527480" y="6150240"/>
              <a:ext cx="1252080" cy="3502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Variable_3</a:t>
              </a:r>
            </a:p>
          </p:txBody>
        </p:sp>
        <p:sp>
          <p:nvSpPr>
            <p:cNvPr id="6" name="Organigramme : Processus 6">
              <a:extLst>
                <a:ext uri="{FF2B5EF4-FFF2-40B4-BE49-F238E27FC236}">
                  <a16:creationId xmlns:a16="http://schemas.microsoft.com/office/drawing/2014/main" id="{379AE9A8-D0CC-4B39-BD38-858EDA22AEF3}"/>
                </a:ext>
              </a:extLst>
            </p:cNvPr>
            <p:cNvSpPr/>
            <p:nvPr/>
          </p:nvSpPr>
          <p:spPr>
            <a:xfrm>
              <a:off x="1527480" y="5793120"/>
              <a:ext cx="1252080" cy="3502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Variable_2</a:t>
              </a:r>
            </a:p>
          </p:txBody>
        </p:sp>
        <p:sp>
          <p:nvSpPr>
            <p:cNvPr id="7" name="Organigramme : Processus 7">
              <a:extLst>
                <a:ext uri="{FF2B5EF4-FFF2-40B4-BE49-F238E27FC236}">
                  <a16:creationId xmlns:a16="http://schemas.microsoft.com/office/drawing/2014/main" id="{A411D949-C6B2-413F-A19B-903B3BAFC445}"/>
                </a:ext>
              </a:extLst>
            </p:cNvPr>
            <p:cNvSpPr/>
            <p:nvPr/>
          </p:nvSpPr>
          <p:spPr>
            <a:xfrm>
              <a:off x="1527480" y="5436000"/>
              <a:ext cx="1252080" cy="3502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 dirty="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Variable_1</a:t>
              </a:r>
            </a:p>
          </p:txBody>
        </p:sp>
        <p:sp>
          <p:nvSpPr>
            <p:cNvPr id="8" name="Organigramme : Processus 8">
              <a:extLst>
                <a:ext uri="{FF2B5EF4-FFF2-40B4-BE49-F238E27FC236}">
                  <a16:creationId xmlns:a16="http://schemas.microsoft.com/office/drawing/2014/main" id="{4C4F3743-3A33-40AF-A402-21AE42DE8D19}"/>
                </a:ext>
              </a:extLst>
            </p:cNvPr>
            <p:cNvSpPr/>
            <p:nvPr/>
          </p:nvSpPr>
          <p:spPr>
            <a:xfrm>
              <a:off x="1527480" y="6507360"/>
              <a:ext cx="1252080" cy="3502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Variable_4</a:t>
              </a:r>
            </a:p>
          </p:txBody>
        </p:sp>
        <p:sp>
          <p:nvSpPr>
            <p:cNvPr id="9" name="Organigramme : Processus 13">
              <a:extLst>
                <a:ext uri="{FF2B5EF4-FFF2-40B4-BE49-F238E27FC236}">
                  <a16:creationId xmlns:a16="http://schemas.microsoft.com/office/drawing/2014/main" id="{94E1522C-C54E-4DCF-8351-CBBCD74B1003}"/>
                </a:ext>
              </a:extLst>
            </p:cNvPr>
            <p:cNvSpPr/>
            <p:nvPr/>
          </p:nvSpPr>
          <p:spPr>
            <a:xfrm>
              <a:off x="2804760" y="5436000"/>
              <a:ext cx="795240" cy="3502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 45</a:t>
              </a:r>
            </a:p>
          </p:txBody>
        </p:sp>
        <p:sp>
          <p:nvSpPr>
            <p:cNvPr id="10" name="Organigramme : Processus 14">
              <a:extLst>
                <a:ext uri="{FF2B5EF4-FFF2-40B4-BE49-F238E27FC236}">
                  <a16:creationId xmlns:a16="http://schemas.microsoft.com/office/drawing/2014/main" id="{A694C66C-55A6-48C4-B705-1A24D1A13EBC}"/>
                </a:ext>
              </a:extLst>
            </p:cNvPr>
            <p:cNvSpPr/>
            <p:nvPr/>
          </p:nvSpPr>
          <p:spPr>
            <a:xfrm>
              <a:off x="2804760" y="5793120"/>
              <a:ext cx="795240" cy="3502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true</a:t>
              </a:r>
            </a:p>
          </p:txBody>
        </p:sp>
        <p:sp>
          <p:nvSpPr>
            <p:cNvPr id="11" name="Organigramme : Processus 15">
              <a:extLst>
                <a:ext uri="{FF2B5EF4-FFF2-40B4-BE49-F238E27FC236}">
                  <a16:creationId xmlns:a16="http://schemas.microsoft.com/office/drawing/2014/main" id="{FFA0834C-8DB9-4BFD-B0A9-9A2227FFE858}"/>
                </a:ext>
              </a:extLst>
            </p:cNvPr>
            <p:cNvSpPr/>
            <p:nvPr/>
          </p:nvSpPr>
          <p:spPr>
            <a:xfrm>
              <a:off x="2804760" y="6150240"/>
              <a:ext cx="795240" cy="3502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  c   </a:t>
              </a:r>
            </a:p>
          </p:txBody>
        </p:sp>
        <p:sp>
          <p:nvSpPr>
            <p:cNvPr id="12" name="Organigramme : Processus 16">
              <a:extLst>
                <a:ext uri="{FF2B5EF4-FFF2-40B4-BE49-F238E27FC236}">
                  <a16:creationId xmlns:a16="http://schemas.microsoft.com/office/drawing/2014/main" id="{17FD1E07-F5E7-4D9C-BFA9-50ECE7CCE0DC}"/>
                </a:ext>
              </a:extLst>
            </p:cNvPr>
            <p:cNvSpPr/>
            <p:nvPr/>
          </p:nvSpPr>
          <p:spPr>
            <a:xfrm>
              <a:off x="2804760" y="6507360"/>
              <a:ext cx="795240" cy="3502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56.8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D95EEA3-9750-47AE-B134-124712D33295}"/>
              </a:ext>
            </a:extLst>
          </p:cNvPr>
          <p:cNvGrpSpPr/>
          <p:nvPr/>
        </p:nvGrpSpPr>
        <p:grpSpPr>
          <a:xfrm>
            <a:off x="4140000" y="5470920"/>
            <a:ext cx="4603679" cy="1225080"/>
            <a:chOff x="4140000" y="5470920"/>
            <a:chExt cx="4603679" cy="1225080"/>
          </a:xfrm>
        </p:grpSpPr>
        <p:sp>
          <p:nvSpPr>
            <p:cNvPr id="14" name="Organigramme : Processus 10">
              <a:extLst>
                <a:ext uri="{FF2B5EF4-FFF2-40B4-BE49-F238E27FC236}">
                  <a16:creationId xmlns:a16="http://schemas.microsoft.com/office/drawing/2014/main" id="{3F635DF1-8D81-4DB9-9A0F-3294089ECD84}"/>
                </a:ext>
              </a:extLst>
            </p:cNvPr>
            <p:cNvSpPr/>
            <p:nvPr/>
          </p:nvSpPr>
          <p:spPr>
            <a:xfrm>
              <a:off x="4140000" y="6345720"/>
              <a:ext cx="1596960" cy="3502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Variable_2</a:t>
              </a:r>
            </a:p>
          </p:txBody>
        </p:sp>
        <p:sp>
          <p:nvSpPr>
            <p:cNvPr id="15" name="Organigramme : Processus 22">
              <a:extLst>
                <a:ext uri="{FF2B5EF4-FFF2-40B4-BE49-F238E27FC236}">
                  <a16:creationId xmlns:a16="http://schemas.microsoft.com/office/drawing/2014/main" id="{68D3D036-FDBE-4B3A-ADE6-0CD51EF18979}"/>
                </a:ext>
              </a:extLst>
            </p:cNvPr>
            <p:cNvSpPr/>
            <p:nvPr/>
          </p:nvSpPr>
          <p:spPr>
            <a:xfrm>
              <a:off x="7672320" y="6345720"/>
              <a:ext cx="1071359" cy="3502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object_2</a:t>
              </a:r>
            </a:p>
          </p:txBody>
        </p:sp>
        <p:sp>
          <p:nvSpPr>
            <p:cNvPr id="16" name="Organigramme : Processus 9">
              <a:extLst>
                <a:ext uri="{FF2B5EF4-FFF2-40B4-BE49-F238E27FC236}">
                  <a16:creationId xmlns:a16="http://schemas.microsoft.com/office/drawing/2014/main" id="{F2C85430-7E73-41EB-A769-7B2C310BE5F2}"/>
                </a:ext>
              </a:extLst>
            </p:cNvPr>
            <p:cNvSpPr/>
            <p:nvPr/>
          </p:nvSpPr>
          <p:spPr>
            <a:xfrm>
              <a:off x="4140000" y="5929560"/>
              <a:ext cx="1644840" cy="3502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 dirty="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Variable_3</a:t>
              </a:r>
            </a:p>
          </p:txBody>
        </p:sp>
        <p:sp>
          <p:nvSpPr>
            <p:cNvPr id="17" name="Organigramme : Processus 20">
              <a:extLst>
                <a:ext uri="{FF2B5EF4-FFF2-40B4-BE49-F238E27FC236}">
                  <a16:creationId xmlns:a16="http://schemas.microsoft.com/office/drawing/2014/main" id="{5CCE51E3-E22E-4318-B1EC-F1A9BA4631DB}"/>
                </a:ext>
              </a:extLst>
            </p:cNvPr>
            <p:cNvSpPr/>
            <p:nvPr/>
          </p:nvSpPr>
          <p:spPr>
            <a:xfrm>
              <a:off x="5736960" y="6345720"/>
              <a:ext cx="995400" cy="3502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0xF5A</a:t>
              </a:r>
            </a:p>
          </p:txBody>
        </p:sp>
        <p:sp>
          <p:nvSpPr>
            <p:cNvPr id="18" name="Organigramme : Processus 14">
              <a:extLst>
                <a:ext uri="{FF2B5EF4-FFF2-40B4-BE49-F238E27FC236}">
                  <a16:creationId xmlns:a16="http://schemas.microsoft.com/office/drawing/2014/main" id="{96B91708-7FEC-447E-B730-39354623C326}"/>
                </a:ext>
              </a:extLst>
            </p:cNvPr>
            <p:cNvSpPr/>
            <p:nvPr/>
          </p:nvSpPr>
          <p:spPr>
            <a:xfrm>
              <a:off x="4140000" y="5536080"/>
              <a:ext cx="1585800" cy="3502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25560">
              <a:solidFill>
                <a:srgbClr val="95B0C6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 Variable_1</a:t>
              </a:r>
            </a:p>
          </p:txBody>
        </p:sp>
        <p:sp>
          <p:nvSpPr>
            <p:cNvPr id="19" name="Organigramme : Processus 22">
              <a:extLst>
                <a:ext uri="{FF2B5EF4-FFF2-40B4-BE49-F238E27FC236}">
                  <a16:creationId xmlns:a16="http://schemas.microsoft.com/office/drawing/2014/main" id="{5229A6B4-035A-497B-A11C-54E71B450E83}"/>
                </a:ext>
              </a:extLst>
            </p:cNvPr>
            <p:cNvSpPr/>
            <p:nvPr/>
          </p:nvSpPr>
          <p:spPr>
            <a:xfrm>
              <a:off x="7599240" y="5470920"/>
              <a:ext cx="1071720" cy="3502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object_1</a:t>
              </a:r>
            </a:p>
          </p:txBody>
        </p:sp>
        <p:sp>
          <p:nvSpPr>
            <p:cNvPr id="20" name="Organigramme : Processus 20">
              <a:extLst>
                <a:ext uri="{FF2B5EF4-FFF2-40B4-BE49-F238E27FC236}">
                  <a16:creationId xmlns:a16="http://schemas.microsoft.com/office/drawing/2014/main" id="{E5E95770-CEC3-4932-9B6C-6D5B0D365186}"/>
                </a:ext>
              </a:extLst>
            </p:cNvPr>
            <p:cNvSpPr/>
            <p:nvPr/>
          </p:nvSpPr>
          <p:spPr>
            <a:xfrm>
              <a:off x="5725800" y="5536080"/>
              <a:ext cx="1006559" cy="3502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0xE29</a:t>
              </a: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DDA0DC84-CF64-4499-B303-93781D18D34C}"/>
                </a:ext>
              </a:extLst>
            </p:cNvPr>
            <p:cNvSpPr/>
            <p:nvPr/>
          </p:nvSpPr>
          <p:spPr>
            <a:xfrm>
              <a:off x="6727680" y="6434640"/>
              <a:ext cx="863639" cy="215640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9360">
              <a:solidFill>
                <a:srgbClr val="4D4D4D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588F5641-972D-46CF-89AF-2ECDD2064ED1}"/>
                </a:ext>
              </a:extLst>
            </p:cNvPr>
            <p:cNvSpPr/>
            <p:nvPr/>
          </p:nvSpPr>
          <p:spPr>
            <a:xfrm rot="1071000">
              <a:off x="6654474" y="6146890"/>
              <a:ext cx="1007999" cy="216000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9360">
              <a:solidFill>
                <a:srgbClr val="4D4D4D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94F51A35-236D-4D10-9F4E-D2AC73FF671A}"/>
                </a:ext>
              </a:extLst>
            </p:cNvPr>
            <p:cNvSpPr/>
            <p:nvPr/>
          </p:nvSpPr>
          <p:spPr>
            <a:xfrm>
              <a:off x="6727680" y="5499360"/>
              <a:ext cx="863639" cy="216000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9360">
              <a:solidFill>
                <a:srgbClr val="4D4D4D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24" name="Organigramme : Processus 20">
              <a:extLst>
                <a:ext uri="{FF2B5EF4-FFF2-40B4-BE49-F238E27FC236}">
                  <a16:creationId xmlns:a16="http://schemas.microsoft.com/office/drawing/2014/main" id="{53BC1CC5-6EC8-4223-ACF3-2A4CCC4CCDC8}"/>
                </a:ext>
              </a:extLst>
            </p:cNvPr>
            <p:cNvSpPr/>
            <p:nvPr/>
          </p:nvSpPr>
          <p:spPr>
            <a:xfrm>
              <a:off x="5724360" y="5929560"/>
              <a:ext cx="1007999" cy="3502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+- 0 0 0"/>
                <a:gd name="f8" fmla="*/ f3 1 21600"/>
                <a:gd name="f9" fmla="*/ f4 1 21600"/>
                <a:gd name="f10" fmla="*/ f7 f0 1"/>
                <a:gd name="f11" fmla="*/ 10800 f8 1"/>
                <a:gd name="f12" fmla="*/ 0 f9 1"/>
                <a:gd name="f13" fmla="*/ f10 1 f2"/>
                <a:gd name="f14" fmla="*/ 0 f8 1"/>
                <a:gd name="f15" fmla="*/ 10800 f9 1"/>
                <a:gd name="f16" fmla="*/ 21600 f9 1"/>
                <a:gd name="f17" fmla="*/ 21600 f8 1"/>
                <a:gd name="f18" fmla="+- f1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">
                  <a:pos x="f11" y="f12"/>
                </a:cxn>
                <a:cxn ang="f18">
                  <a:pos x="f14" y="f15"/>
                </a:cxn>
                <a:cxn ang="f18">
                  <a:pos x="f11" y="f16"/>
                </a:cxn>
                <a:cxn ang="f18">
                  <a:pos x="f17" y="f15"/>
                </a:cxn>
              </a:cxnLst>
              <a:rect l="l" t="t" r="r" b="b"/>
              <a:pathLst>
                <a:path w="21600" h="21600">
                  <a:moveTo>
                    <a:pt x="f5" y="f5"/>
                  </a:moveTo>
                  <a:lnTo>
                    <a:pt x="f6" y="f5"/>
                  </a:lnTo>
                  <a:lnTo>
                    <a:pt x="f6" y="f6"/>
                  </a:lnTo>
                  <a:lnTo>
                    <a:pt x="f5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3D7DB">
                <a:alpha val="15000"/>
              </a:srgbClr>
            </a:solidFill>
            <a:ln w="12600">
              <a:solidFill>
                <a:srgbClr val="4D4D4D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fr-FR" sz="1800" b="0" i="0" u="none" strike="noStrike" kern="1200">
                  <a:ln>
                    <a:noFill/>
                  </a:ln>
                  <a:latin typeface="Arial" pitchFamily="18"/>
                  <a:ea typeface="MS Gothic" pitchFamily="2"/>
                  <a:cs typeface="Tahoma" pitchFamily="2"/>
                </a:rPr>
                <a:t>0xF5A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B48EA67A-1FB7-4D1D-9164-ABF85B2C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B25378-8B13-496E-88E0-AA4F8D27F0B3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44EB914-BAF8-4E6D-A5CB-83F668A834D0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DD98A2-7E8D-49B6-AF7D-EBB72FC9A242}"/>
              </a:ext>
            </a:extLst>
          </p:cNvPr>
          <p:cNvSpPr txBox="1"/>
          <p:nvPr/>
        </p:nvSpPr>
        <p:spPr>
          <a:xfrm>
            <a:off x="576000" y="1692000"/>
            <a:ext cx="9000000" cy="51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Déclaration de variables, affectation de valeurs, constantes …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55C7AB7C-A068-4D91-A11D-FC4B545B12F6}"/>
              </a:ext>
            </a:extLst>
          </p:cNvPr>
          <p:cNvSpPr/>
          <p:nvPr/>
        </p:nvSpPr>
        <p:spPr>
          <a:xfrm>
            <a:off x="1906920" y="2664360"/>
            <a:ext cx="6553080" cy="363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'Declaration de variables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Variable1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Variable2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String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'Affectation de 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valeurs</a:t>
            </a:r>
            <a:endParaRPr lang="en-US" sz="1600" b="1" i="0" u="none" strike="noStrike" kern="1200" dirty="0">
              <a:ln>
                <a:noFill/>
              </a:ln>
              <a:solidFill>
                <a:srgbClr val="009933"/>
              </a:solidFill>
              <a:latin typeface="Courier New" pitchFamily="49"/>
              <a:ea typeface="MS Mincho" pitchFamily="49"/>
              <a:cs typeface="MS Mincho" pitchFamily="49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Variable1 = 15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Variable2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=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ceci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est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une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chaine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'Affectation 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lors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 de la declaration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Variable3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Integer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= 7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'Declaration de 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constante</a:t>
            </a:r>
            <a:endParaRPr lang="en-US" sz="1600" b="1" i="0" u="none" strike="noStrike" kern="1200" dirty="0">
              <a:ln>
                <a:noFill/>
              </a:ln>
              <a:solidFill>
                <a:srgbClr val="009933"/>
              </a:solidFill>
              <a:latin typeface="Courier New" pitchFamily="49"/>
              <a:ea typeface="MS Mincho" pitchFamily="49"/>
              <a:cs typeface="MS Mincho" pitchFamily="49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Const 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VARIABLECONSTANTE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String 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=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constante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5736051A-640E-4F94-9C1B-73EBB481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BA0216-15E2-493B-89F2-C69260323436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D067CE-A09A-4E46-9BD8-A41B4756C0DA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1F4F1E-3492-49EC-A4ED-BE37B4EC8C6E}"/>
              </a:ext>
            </a:extLst>
          </p:cNvPr>
          <p:cNvSpPr txBox="1"/>
          <p:nvPr/>
        </p:nvSpPr>
        <p:spPr>
          <a:xfrm>
            <a:off x="576000" y="1692000"/>
            <a:ext cx="9000000" cy="51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Enumérations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10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49D0D70-D0C4-4D4A-92F5-655EF2E2036F}"/>
              </a:ext>
            </a:extLst>
          </p:cNvPr>
          <p:cNvSpPr/>
          <p:nvPr/>
        </p:nvSpPr>
        <p:spPr>
          <a:xfrm>
            <a:off x="1835999" y="2268360"/>
            <a:ext cx="6553080" cy="3779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Enum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CouleurCarte</a:t>
            </a:r>
            <a:endParaRPr lang="en-US" sz="1600" b="1" i="0" u="none" strike="noStrike" kern="1200" dirty="0">
              <a:ln>
                <a:noFill/>
              </a:ln>
              <a:solidFill>
                <a:srgbClr val="009933"/>
              </a:solidFill>
              <a:latin typeface="Courier New" pitchFamily="49"/>
              <a:ea typeface="MS Mincho" pitchFamily="49"/>
              <a:cs typeface="MS Mincho" pitchFamily="49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Pique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	Coeur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Carreau</a:t>
            </a:r>
            <a:endParaRPr lang="en-US" sz="1600" b="1" i="0" u="none" strike="noStrike" kern="1200" dirty="0">
              <a:ln>
                <a:noFill/>
              </a:ln>
              <a:latin typeface="Courier New" pitchFamily="49"/>
              <a:ea typeface="MS Mincho" pitchFamily="49"/>
              <a:cs typeface="MS Mincho" pitchFamily="49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Trefle</a:t>
            </a:r>
            <a:endParaRPr lang="en-US" sz="1600" b="1" i="0" u="none" strike="noStrike" kern="1200" dirty="0">
              <a:ln>
                <a:noFill/>
              </a:ln>
              <a:latin typeface="Courier New" pitchFamily="49"/>
              <a:ea typeface="MS Mincho" pitchFamily="49"/>
              <a:cs typeface="MS Mincho" pitchFamily="49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End 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Enum</a:t>
            </a:r>
            <a:endParaRPr lang="en-US" sz="1600" b="1" i="0" u="none" strike="noStrike" kern="1200" dirty="0">
              <a:ln>
                <a:noFill/>
              </a:ln>
              <a:solidFill>
                <a:srgbClr val="3333FF"/>
              </a:solidFill>
              <a:latin typeface="Courier New" pitchFamily="49"/>
              <a:ea typeface="MS Mincho" pitchFamily="49"/>
              <a:cs typeface="MS Mincho" pitchFamily="49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Sub Main()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Dim 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MaCouleur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CouleurCarte</a:t>
            </a:r>
            <a:endParaRPr lang="en-US" sz="1600" b="1" i="0" u="none" strike="noStrike" kern="1200" dirty="0">
              <a:ln>
                <a:noFill/>
              </a:ln>
              <a:solidFill>
                <a:srgbClr val="009933"/>
              </a:solidFill>
              <a:latin typeface="Courier New" pitchFamily="49"/>
              <a:ea typeface="MS Mincho" pitchFamily="49"/>
              <a:cs typeface="MS Mincho" pitchFamily="49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	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MaCouleur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= 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CouleurCarte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.Coeur</a:t>
            </a:r>
            <a:endParaRPr lang="en-US" sz="1600" b="1" i="0" u="none" strike="noStrike" kern="1200" dirty="0">
              <a:ln>
                <a:noFill/>
              </a:ln>
              <a:solidFill>
                <a:srgbClr val="000000"/>
              </a:solidFill>
              <a:latin typeface="Courier New" pitchFamily="49"/>
              <a:ea typeface="MS Mincho" pitchFamily="49"/>
              <a:cs typeface="MS Mincho" pitchFamily="49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End Sub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E43C3E7D-7F4F-4166-9860-F90F5281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24CB68-9E9B-448A-A820-EFD4845508D7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BB64B9-DBF0-4EF8-BA2B-B93F0C0F9128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Types de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E7EA974-CD98-4FF4-8901-C3BF99A0F3F3}"/>
              </a:ext>
            </a:extLst>
          </p:cNvPr>
          <p:cNvSpPr txBox="1"/>
          <p:nvPr/>
        </p:nvSpPr>
        <p:spPr>
          <a:xfrm>
            <a:off x="576000" y="1475999"/>
            <a:ext cx="9000000" cy="51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Structures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</a:t>
            </a:r>
            <a:r>
              <a:rPr lang="fr-FR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Nullable</a:t>
            </a: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/</a:t>
            </a:r>
            <a:r>
              <a:rPr lang="fr-FR" sz="24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HasValue</a:t>
            </a: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84A62D8-3B70-4A32-8291-358EE2EFD741}"/>
              </a:ext>
            </a:extLst>
          </p:cNvPr>
          <p:cNvSpPr/>
          <p:nvPr/>
        </p:nvSpPr>
        <p:spPr>
          <a:xfrm>
            <a:off x="1846800" y="1918800"/>
            <a:ext cx="6553080" cy="2519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Structure Automobile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Dim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Puissance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Dim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Couleur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String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	Dim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Assurance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Boolean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End Structure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MaVoiture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Automobile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MaVoiture.Puissance = 6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 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78CDA46D-CAD1-424B-8ABD-7628D2454322}"/>
              </a:ext>
            </a:extLst>
          </p:cNvPr>
          <p:cNvSpPr/>
          <p:nvPr/>
        </p:nvSpPr>
        <p:spPr>
          <a:xfrm>
            <a:off x="1846800" y="5111278"/>
            <a:ext cx="6553080" cy="183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'Declaration de variables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Variable1?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Variable2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Variable1 = 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Nothing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Variable1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.HasValue() 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'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retourne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Mincho" pitchFamily="49"/>
                <a:cs typeface="MS Mincho" pitchFamily="49"/>
              </a:rPr>
              <a:t> faux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0BAC6B-C4A5-43FD-9225-513CC3C5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4182B0-0637-4B1D-933B-EFCE6A578BE6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2806693-3B1F-4AAD-A30C-1612BEF7F4AB}"/>
              </a:ext>
            </a:extLst>
          </p:cNvPr>
          <p:cNvSpPr txBox="1"/>
          <p:nvPr/>
        </p:nvSpPr>
        <p:spPr>
          <a:xfrm>
            <a:off x="540000" y="30852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Opérateurs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62C6CE4-F245-4E58-8E71-C5E72F21EDE6}"/>
              </a:ext>
            </a:extLst>
          </p:cNvPr>
          <p:cNvSpPr txBox="1"/>
          <p:nvPr/>
        </p:nvSpPr>
        <p:spPr>
          <a:xfrm>
            <a:off x="612000" y="1944360"/>
            <a:ext cx="8748000" cy="3878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Arithmétiques : +   -   *   /   MOD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Égalité/Inégalité : =   &lt;&gt;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Relationnels : &lt;   &lt;=   =&gt;   &gt;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Logiques : And Or Not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Xor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AndAlso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OrElse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IsFalse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IsTrue</a:t>
            </a: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Assignation : = +=   -=   *=   </a:t>
            </a: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/=  ^= 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&lt;&lt;= &gt;&gt;= &amp;=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Concaténation de chaines : &amp;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E652AC12-E760-4EEC-BCEE-8D3A1FC5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F8A8AD-554D-4588-A1DB-5DF1A21CFA79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FBD29DB-774D-4708-A34D-8FDC407D3B9A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Transtypage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5A36CD-E670-4E7F-8B12-E2317BB126A6}"/>
              </a:ext>
            </a:extLst>
          </p:cNvPr>
          <p:cNvSpPr txBox="1"/>
          <p:nvPr/>
        </p:nvSpPr>
        <p:spPr>
          <a:xfrm>
            <a:off x="612000" y="1927799"/>
            <a:ext cx="8640000" cy="5156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Conversions implicites (automatique)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Conversions explicites (</a:t>
            </a:r>
            <a:r>
              <a:rPr lang="fr-FR" sz="32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cast</a:t>
            </a:r>
            <a:r>
              <a:rPr lang="fr-FR" sz="32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Dérivés : </a:t>
            </a:r>
            <a:r>
              <a:rPr lang="fr-FR" sz="26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CBool,CByte,CChar,CDate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</a:t>
            </a:r>
            <a:r>
              <a:rPr lang="fr-FR" sz="26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CInt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, </a:t>
            </a:r>
            <a:r>
              <a:rPr lang="fr-FR" sz="2600" b="0" i="0" u="none" strike="noStrike" kern="1200" dirty="0" err="1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CStr</a:t>
            </a:r>
            <a:r>
              <a:rPr lang="fr-FR" sz="26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...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 dirty="0">
              <a:ln>
                <a:noFill/>
              </a:ln>
              <a:latin typeface="Arial" pitchFamily="34"/>
              <a:ea typeface="MS Mincho" pitchFamily="49"/>
              <a:cs typeface="MS Mincho" pitchFamily="49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DEB2624-E6D8-4E27-A382-35CAA458C1FB}"/>
              </a:ext>
            </a:extLst>
          </p:cNvPr>
          <p:cNvSpPr/>
          <p:nvPr/>
        </p:nvSpPr>
        <p:spPr>
          <a:xfrm>
            <a:off x="1846800" y="2746800"/>
            <a:ext cx="6553080" cy="745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MonEntier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= 25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MonLong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Long =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MonEntier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53729BF3-3494-4009-BBFF-9F739D4497EB}"/>
              </a:ext>
            </a:extLst>
          </p:cNvPr>
          <p:cNvSpPr/>
          <p:nvPr/>
        </p:nvSpPr>
        <p:spPr>
          <a:xfrm>
            <a:off x="1846800" y="4655160"/>
            <a:ext cx="6553080" cy="745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en-US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MonEntier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 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= 25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If </a:t>
            </a:r>
            <a:r>
              <a:rPr lang="en-US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Ctype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(</a:t>
            </a:r>
            <a:r>
              <a:rPr lang="en-US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MonEntier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, 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String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).Equals(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CC0000"/>
                </a:solidFill>
                <a:latin typeface="Courier New" pitchFamily="49"/>
                <a:ea typeface="MS Mincho" pitchFamily="49"/>
                <a:cs typeface="MS Mincho" pitchFamily="49"/>
              </a:rPr>
              <a:t>"25") 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Then 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921</Words>
  <Application>Microsoft Office PowerPoint</Application>
  <PresentationFormat>Personnalisé</PresentationFormat>
  <Paragraphs>260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StarSymbol</vt:lpstr>
      <vt:lpstr>Times New Roman</vt:lpstr>
      <vt:lpstr>Trebuchet MS</vt:lpstr>
      <vt:lpstr>Standard 1</vt:lpstr>
      <vt:lpstr>diapo%20dawan%20</vt:lpstr>
      <vt:lpstr>Présentation PowerPoint</vt:lpstr>
      <vt:lpstr>Base du langage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771</cp:revision>
  <cp:lastPrinted>2014-06-16T10:06:28Z</cp:lastPrinted>
  <dcterms:created xsi:type="dcterms:W3CDTF">2007-10-18T14:41:09Z</dcterms:created>
  <dcterms:modified xsi:type="dcterms:W3CDTF">2020-10-26T08:27:21Z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