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671B56-B7A8-4C32-9E34-B5C2441895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99ADF4-7511-4381-A4E9-562CA3BB13C3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3C7CE2-0FD6-4D8E-8AE7-75FA21D318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4CA099-D883-467E-8958-5B181EF218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ABCAA7-BAF7-4884-8A1A-5C3DFF62AB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2DD3C8-6C31-4006-A874-78BF5B9FE149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3599E8-7C5A-4128-A032-47A515BEBD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30E443-D654-4FB6-B5ED-88A0DBD385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F2905-35ED-492C-BED6-FAFD8980B8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9A70B45-A5C5-4AA3-842B-EAB7F24BB69D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F030E9-05F8-46A8-B34C-DD7ABA7581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8F7B663-4C1D-40E8-BEBE-AB38B33D46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4D225F-A056-4A65-99FB-3229393E85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EE0F13-CE3F-456B-9169-14761E87291D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0E051D-4A28-45C7-9E57-1D4FC3C34A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75BBA4-B070-49A0-AB9D-6CB5595C31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3803C5-7B1B-4F07-A86C-BBECB46227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CDD6F8-AEC4-4417-AB95-A0EC8E1230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BB1BCF-C9BD-4F96-B801-A84B22AE66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483075-FB66-41F5-AF9C-43AA4D6559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A25E6-3E2A-4859-942C-FCC36EA1E5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0EF9CB-1418-4422-8C37-F4526CE2E88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585C8A-24A8-4178-B464-776E2A3E5E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F629A62-F5CA-4FD1-AE11-CB47C8D949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98955-6FA0-4EEC-9C24-2F7EF5CF17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2FCE41-6E56-44C9-9554-0F979FC59A4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43CEAF-A40B-40CE-8C64-BF0280D2FA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B7E6C4-7D74-42C9-BDF8-71DFE2F071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A0568B-E90A-485C-9A1C-2ED036D720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9C3F78-E2BE-4998-92F3-8CBCCF401A97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EC0C6E-1A66-4BAF-985E-A8BCB2DCB5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EFCB09-5664-4840-84E0-361F00E96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04FBD9-86AB-401D-9E72-AF12F62B4F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D3D790-322A-4399-9D43-3B7FDE6A9C1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856850-900F-40AE-ACB3-09B9B4DE2B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DECB52-ED38-4E16-A4DE-97D67E689F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B82C6-4B2D-4D08-82E0-8A38F94748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7C17FE-03F0-48AB-8EFB-CA24275A433C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5527F6-A4CE-4ED4-9F49-C614DFEE37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45C059-CEF5-4315-9181-12DB88CCF9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2B32A-9533-4466-8B0E-8C827FECA4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D55919-1706-41B4-B75A-78CF2FB8708F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EF8AAD-1C28-4C65-BC48-271662572E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2B594A-9A5A-438D-AD3E-E7D578DC42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4D847A-0F1F-4A3E-AAAD-59F8037188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46F7C4-49A1-4484-A9BB-6484F0AD9BBC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ED5EF4-F6F3-454A-945F-21BCD79552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23F21-4B62-4D96-930E-A969ABD59C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28FA2DFA-91FA-414D-BC9F-DD871318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BFF7C6-8103-471C-B748-C487EEB18C85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B8612E-8E5B-4382-A49B-E3F469B85A7C}"/>
              </a:ext>
            </a:extLst>
          </p:cNvPr>
          <p:cNvSpPr txBox="1"/>
          <p:nvPr/>
        </p:nvSpPr>
        <p:spPr>
          <a:xfrm>
            <a:off x="540000" y="2196360"/>
            <a:ext cx="9000000" cy="3136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 et paramètres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5A9F60B-87C7-44AE-B2C7-D15EB702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130629-0823-4559-8B73-321050D8AFA4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77360-1F07-4FA1-A4B8-54C958EBF5B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Récursivité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193056-F79A-473B-A72D-FFEF23CBC7B1}"/>
              </a:ext>
            </a:extLst>
          </p:cNvPr>
          <p:cNvSpPr txBox="1"/>
          <p:nvPr/>
        </p:nvSpPr>
        <p:spPr>
          <a:xfrm>
            <a:off x="720000" y="1676879"/>
            <a:ext cx="8640000" cy="5163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Capacité d'une méthode à s'appeler elle-même.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750A89E-1038-4189-B218-07FE08EF74C0}"/>
              </a:ext>
            </a:extLst>
          </p:cNvPr>
          <p:cNvSpPr/>
          <p:nvPr/>
        </p:nvSpPr>
        <p:spPr>
          <a:xfrm>
            <a:off x="1846800" y="2891879"/>
            <a:ext cx="6434755" cy="29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If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 &lt;= 1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Then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1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(n - 1) * 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End If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6BA2F0-C700-410E-A40F-2E4F58C8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4C0447-C47E-495A-AC9B-A24804B835F7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1B60EE-5326-4095-878A-E0E18E2885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Règles d'écriture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A3945D-ABE5-4802-84C7-C913BB9901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Conventions de codage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Laisser faire l'IDE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Conventions de nommage : uneVariable, unArgument, uneMethodePrivee, UneMethodePublique, UnAttributPublique, UneConstantePublique, UnType ...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Commentaires interprétés :</a:t>
            </a:r>
            <a:br>
              <a:rPr lang="fr-FR"/>
            </a:br>
            <a:r>
              <a:rPr lang="fr-FR" b="1">
                <a:solidFill>
                  <a:srgbClr val="009933"/>
                </a:solidFill>
                <a:latin typeface="Courier New" pitchFamily="49"/>
              </a:rPr>
              <a:t>'''</a:t>
            </a:r>
            <a:r>
              <a:rPr lang="fr-FR" sz="2400" b="1">
                <a:solidFill>
                  <a:srgbClr val="009933"/>
                </a:solidFill>
                <a:latin typeface="Courier New" pitchFamily="49"/>
              </a:rPr>
              <a:t> &lt;summary&gt;...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142D4B-DC97-4F17-AE48-6B22414C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D87F39-2382-4E36-973B-67796D2F0FBC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100751-C4B4-4398-A21A-8AE842E96E8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5F80B5-4E36-44BB-BC16-C887DFFA22AD}"/>
              </a:ext>
            </a:extLst>
          </p:cNvPr>
          <p:cNvSpPr txBox="1"/>
          <p:nvPr/>
        </p:nvSpPr>
        <p:spPr>
          <a:xfrm>
            <a:off x="576000" y="1836360"/>
            <a:ext cx="7965042" cy="197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3200" dirty="0">
                <a:latin typeface="Arial" pitchFamily="18"/>
                <a:ea typeface="MS Gothic" pitchFamily="2"/>
                <a:cs typeface="Tahoma" pitchFamily="2"/>
              </a:rPr>
              <a:t>Créer une méthode </a:t>
            </a:r>
            <a:r>
              <a:rPr lang="fr-FR" sz="3200" dirty="0" err="1">
                <a:latin typeface="Arial" pitchFamily="18"/>
                <a:ea typeface="MS Gothic" pitchFamily="2"/>
                <a:cs typeface="Tahoma" pitchFamily="2"/>
              </a:rPr>
              <a:t>GetInt</a:t>
            </a:r>
            <a:endParaRPr lang="fr-FR" sz="3200" dirty="0"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Créer une méthode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</a:t>
            </a:r>
            <a:r>
              <a:rPr lang="fr-FR" sz="3200" dirty="0" err="1">
                <a:latin typeface="Arial" pitchFamily="18"/>
                <a:ea typeface="MS Gothic" pitchFamily="2"/>
                <a:cs typeface="Tahoma" pitchFamily="2"/>
              </a:rPr>
              <a:t>String</a:t>
            </a:r>
            <a:endParaRPr lang="fr-FR" sz="3200" dirty="0"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Créer un menu qui appelle les exercices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3200" dirty="0">
                <a:latin typeface="Arial" pitchFamily="18"/>
                <a:ea typeface="MS Gothic" pitchFamily="2"/>
                <a:cs typeface="Tahoma" pitchFamily="2"/>
              </a:rPr>
              <a:t>Morpion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2384D-68B7-46B9-B3D6-082CE7D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84015-631B-4951-9432-A20D17F67BCC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7D25CD-1D95-4D78-8C3D-ECC9598359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0B9E1-5769-4789-8A15-AAB98F54B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81039"/>
            <a:ext cx="9071640" cy="5479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 sz="2800" dirty="0"/>
              <a:t>Une méthode permet de regrouper des instructions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 dirty="0">
                <a:latin typeface="Arial" pitchFamily="18"/>
                <a:cs typeface="Tahoma" pitchFamily="2"/>
              </a:rPr>
              <a:t>Diviser le code en morceaux (réutilisabilité, clarté, travail en groupe)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 dirty="0">
                <a:latin typeface="Arial" pitchFamily="18"/>
                <a:cs typeface="Tahoma" pitchFamily="2"/>
              </a:rPr>
              <a:t>Factoriser le code (maintenabilité, clarté)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2800" dirty="0"/>
              <a:t>Une méthode (« procédure », « fonction ») a un nom, des paramètres et peut retourner une valeur (dans le cas d'une fonction)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2800" dirty="0"/>
              <a:t>Un appel de méthode indique son nom, envoie et/ou utilise les paramètres, utilise la valeur de retour éventuelle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85A5ED4-8323-443A-974B-16DE36D4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DB0167-EB0C-47A2-9C3D-5A68CE4DEC72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7FC299-22FD-49A3-8E04-692CC811E468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2DC8BF-B7C0-4B17-B771-75FFCE6323EF}"/>
              </a:ext>
            </a:extLst>
          </p:cNvPr>
          <p:cNvSpPr txBox="1"/>
          <p:nvPr/>
        </p:nvSpPr>
        <p:spPr>
          <a:xfrm>
            <a:off x="720000" y="1748879"/>
            <a:ext cx="8640000" cy="4353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Appel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Passage de paramètres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92AE5CA-1AE1-44CB-855F-FF1078136DF4}"/>
              </a:ext>
            </a:extLst>
          </p:cNvPr>
          <p:cNvSpPr/>
          <p:nvPr/>
        </p:nvSpPr>
        <p:spPr>
          <a:xfrm>
            <a:off x="1846800" y="2315880"/>
            <a:ext cx="6553080" cy="11219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MaProcedure()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Sub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F84B6DE-54F3-4C4C-B021-C69C335DF963}"/>
              </a:ext>
            </a:extLst>
          </p:cNvPr>
          <p:cNvSpPr/>
          <p:nvPr/>
        </p:nvSpPr>
        <p:spPr>
          <a:xfrm>
            <a:off x="1846800" y="3971880"/>
            <a:ext cx="6553080" cy="34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MaProcedure()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A9ACD9B-9BB3-478A-8DC2-FE57D24E9D85}"/>
              </a:ext>
            </a:extLst>
          </p:cNvPr>
          <p:cNvSpPr/>
          <p:nvPr/>
        </p:nvSpPr>
        <p:spPr>
          <a:xfrm>
            <a:off x="1846800" y="4979879"/>
            <a:ext cx="6553080" cy="10516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MaProcedure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Param1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Sub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083B583-A6D6-4543-907A-1022595F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45643-6D69-44AF-83E6-BF6F6ABB90C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F5B80A-8267-49F6-83F0-3A5A49D127F9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Fonction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DDB1B3-EADE-4CFF-BE90-D883B919636D}"/>
              </a:ext>
            </a:extLst>
          </p:cNvPr>
          <p:cNvSpPr txBox="1"/>
          <p:nvPr/>
        </p:nvSpPr>
        <p:spPr>
          <a:xfrm>
            <a:off x="720312" y="1616994"/>
            <a:ext cx="8640000" cy="467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Appel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Passage de paramètres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C72FA9AE-3E16-4DE7-ABF9-89D7CDD465F2}"/>
              </a:ext>
            </a:extLst>
          </p:cNvPr>
          <p:cNvSpPr/>
          <p:nvPr/>
        </p:nvSpPr>
        <p:spPr>
          <a:xfrm>
            <a:off x="1846800" y="2104864"/>
            <a:ext cx="6553080" cy="14823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()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Double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Dim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monResultat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Double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= 3.14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Return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monResultat</a:t>
            </a:r>
            <a:endParaRPr lang="fr-FR" sz="16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C4D26B0-AF52-4831-B2C5-ED5A3B67C506}"/>
              </a:ext>
            </a:extLst>
          </p:cNvPr>
          <p:cNvSpPr/>
          <p:nvPr/>
        </p:nvSpPr>
        <p:spPr>
          <a:xfrm>
            <a:off x="1846800" y="4187879"/>
            <a:ext cx="6553080" cy="34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MaVariable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Double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= MaFonction()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BBB23B9-55B6-480B-969A-CE562D78B598}"/>
              </a:ext>
            </a:extLst>
          </p:cNvPr>
          <p:cNvSpPr/>
          <p:nvPr/>
        </p:nvSpPr>
        <p:spPr>
          <a:xfrm>
            <a:off x="1846800" y="5303880"/>
            <a:ext cx="6553080" cy="135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Param1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Double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Return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* 3.14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BC4537E-9121-46B5-A0F2-14BAB65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DD011F-BDFA-4FC8-89A1-44DA501BA4DA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C8642A-7C0F-4FF1-BAD4-F094AA5D7C52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C4689B-63E1-4212-B3E3-664827161A11}"/>
              </a:ext>
            </a:extLst>
          </p:cNvPr>
          <p:cNvSpPr txBox="1"/>
          <p:nvPr/>
        </p:nvSpPr>
        <p:spPr>
          <a:xfrm>
            <a:off x="720000" y="1676879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Passage de paramètres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 entrée (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ByVal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 entrée/sortie (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ByRef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414FC3-9E7E-4A86-84E8-6BAD2AD39669}"/>
              </a:ext>
            </a:extLst>
          </p:cNvPr>
          <p:cNvSpPr/>
          <p:nvPr/>
        </p:nvSpPr>
        <p:spPr>
          <a:xfrm>
            <a:off x="1846800" y="3194820"/>
            <a:ext cx="6553080" cy="17288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Param1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Integer,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ByRef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Double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Double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Param2 = Param1 + Param2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Return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Param1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* Param2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Function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CA254B8-D92B-4B0E-BC0E-CB42AA85F473}"/>
              </a:ext>
            </a:extLst>
          </p:cNvPr>
          <p:cNvSpPr/>
          <p:nvPr/>
        </p:nvSpPr>
        <p:spPr>
          <a:xfrm>
            <a:off x="1846800" y="5275273"/>
            <a:ext cx="6553080" cy="128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= 10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param2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Double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= 2.5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Double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(param1, param2)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'param1=10, param2=12.5,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resultat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=125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EB22512-940A-4F21-B9A3-B2E1672D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0E861-6653-4BA6-9225-B1702E066555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11C6E4-7405-4157-BB0A-547BDB6A3B9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B9AB3C-D0F5-4ACE-A7D6-6ACB7EB7D553}"/>
              </a:ext>
            </a:extLst>
          </p:cNvPr>
          <p:cNvSpPr txBox="1"/>
          <p:nvPr/>
        </p:nvSpPr>
        <p:spPr>
          <a:xfrm>
            <a:off x="720000" y="1676879"/>
            <a:ext cx="8640000" cy="440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Paramètre facultatif 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Optional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: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Valeur par défaut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76B12A1-FA0F-49BC-B5B1-C50BC03D7094}"/>
              </a:ext>
            </a:extLst>
          </p:cNvPr>
          <p:cNvSpPr/>
          <p:nvPr/>
        </p:nvSpPr>
        <p:spPr>
          <a:xfrm>
            <a:off x="1846800" y="4511880"/>
            <a:ext cx="6553080" cy="38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MaFonction(2,,5)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64BF63B-51FF-4A98-AC88-7F8A8FEBD875}"/>
              </a:ext>
            </a:extLst>
          </p:cNvPr>
          <p:cNvSpPr/>
          <p:nvPr/>
        </p:nvSpPr>
        <p:spPr>
          <a:xfrm>
            <a:off x="1846800" y="2279880"/>
            <a:ext cx="6553080" cy="1536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Param1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Integer,      Optional ByVal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Integer,         Optional ByVal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Param3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7A569F2-D46E-4D06-B199-B4AE35988E76}"/>
              </a:ext>
            </a:extLst>
          </p:cNvPr>
          <p:cNvSpPr/>
          <p:nvPr/>
        </p:nvSpPr>
        <p:spPr>
          <a:xfrm>
            <a:off x="1846800" y="5519880"/>
            <a:ext cx="6553080" cy="142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Param1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Integer,      Optional ByVal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Integer,         Optional ByVal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Param3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= 100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34C3ED2-682A-4F8F-9B84-2851296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3509B9-EF43-48AF-A553-E6B7319B9D14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B58CBD-3654-4CD7-835F-0ABF3FB74EF5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23DDA5-CA93-4511-99D1-9408108F1975}"/>
              </a:ext>
            </a:extLst>
          </p:cNvPr>
          <p:cNvSpPr txBox="1"/>
          <p:nvPr/>
        </p:nvSpPr>
        <p:spPr>
          <a:xfrm>
            <a:off x="720000" y="1676879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Tableau de paramètres (ParamArray)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890FFE5-600B-426C-B8F2-37B0B395A26A}"/>
              </a:ext>
            </a:extLst>
          </p:cNvPr>
          <p:cNvSpPr/>
          <p:nvPr/>
        </p:nvSpPr>
        <p:spPr>
          <a:xfrm>
            <a:off x="1846800" y="4403880"/>
            <a:ext cx="6553080" cy="135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tableauParametres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() = {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 tableauParametres)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846EEFF-E10D-4592-81AC-24437A644D73}"/>
              </a:ext>
            </a:extLst>
          </p:cNvPr>
          <p:cNvSpPr/>
          <p:nvPr/>
        </p:nvSpPr>
        <p:spPr>
          <a:xfrm>
            <a:off x="1846800" y="2279880"/>
            <a:ext cx="6553080" cy="132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Param1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String,          ByVal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ParamArray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Param2() 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42F12139-59F0-4B6E-AAB0-32ABD1AE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61945-D5B4-48A2-877A-45A7ED0230DF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AAFFEF-8C80-4090-9DE0-5FC52915C60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F6103B-D2CF-4C4F-AE38-290774245127}"/>
              </a:ext>
            </a:extLst>
          </p:cNvPr>
          <p:cNvSpPr txBox="1"/>
          <p:nvPr/>
        </p:nvSpPr>
        <p:spPr>
          <a:xfrm>
            <a:off x="709609" y="1676879"/>
            <a:ext cx="8640000" cy="5006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Passage de paramètres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 position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 nom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Mixte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A6371D7-6A98-4D41-A0B9-EDB6469E24D8}"/>
              </a:ext>
            </a:extLst>
          </p:cNvPr>
          <p:cNvSpPr/>
          <p:nvPr/>
        </p:nvSpPr>
        <p:spPr>
          <a:xfrm>
            <a:off x="1846800" y="2171880"/>
            <a:ext cx="6553080" cy="1536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param1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Integer,      Optional ByVal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Integer,         Optional ByVal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param3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C0F18D5-4524-4FBA-993D-275D27786773}"/>
              </a:ext>
            </a:extLst>
          </p:cNvPr>
          <p:cNvSpPr/>
          <p:nvPr/>
        </p:nvSpPr>
        <p:spPr>
          <a:xfrm>
            <a:off x="1846800" y="4259880"/>
            <a:ext cx="6553080" cy="38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MaFonction(2,10,5)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760AD98-592F-4BAC-AE2D-8E1FEAAECCC8}"/>
              </a:ext>
            </a:extLst>
          </p:cNvPr>
          <p:cNvSpPr/>
          <p:nvPr/>
        </p:nvSpPr>
        <p:spPr>
          <a:xfrm>
            <a:off x="1846800" y="5267880"/>
            <a:ext cx="6553080" cy="38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MaFonction(param1:2,param2:10,param3:5)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CEC5624-13D1-4206-AD46-3BC45EEBCBD5}"/>
              </a:ext>
            </a:extLst>
          </p:cNvPr>
          <p:cNvSpPr/>
          <p:nvPr/>
        </p:nvSpPr>
        <p:spPr>
          <a:xfrm>
            <a:off x="1846800" y="6239880"/>
            <a:ext cx="6553080" cy="38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MaFonction(2,param3:5)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6ECA369-0035-41A2-975F-CBC41D9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BA4048-B32C-4146-985D-CAC51BFEEC37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72E4A0-6400-42BC-A8D6-FB4146092C6E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F2260A-4FB7-4583-AAB4-F8FEE2F5E202}"/>
              </a:ext>
            </a:extLst>
          </p:cNvPr>
          <p:cNvSpPr txBox="1"/>
          <p:nvPr/>
        </p:nvSpPr>
        <p:spPr>
          <a:xfrm>
            <a:off x="360000" y="1477926"/>
            <a:ext cx="9000000" cy="3892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72000" marR="0" lvl="0" indent="-36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Plusieurs méthodes peuvent avoir le même nom et des arguments différents. </a:t>
            </a:r>
          </a:p>
          <a:p>
            <a:pPr marL="72000" marR="0" lvl="0" indent="-36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Pour une fonction, le type de retour doit être identique.</a:t>
            </a: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CF01291C-27DB-472E-81DD-A0C7A754078B}"/>
              </a:ext>
            </a:extLst>
          </p:cNvPr>
          <p:cNvSpPr/>
          <p:nvPr/>
        </p:nvSpPr>
        <p:spPr>
          <a:xfrm>
            <a:off x="1929927" y="2436561"/>
            <a:ext cx="6553080" cy="43383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 MaFonction(ByVal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 MaFonction(ByVal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Integer,         ByVal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 MaFonction(ByVal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Integer,         ByVal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Integer,                     ByVal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param3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Personnalisé</PresentationFormat>
  <Paragraphs>159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diapo%20dawan%20</vt:lpstr>
      <vt:lpstr>Présentation PowerPoint</vt:lpstr>
      <vt:lpstr>Méthodes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Règles d'écriture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776</cp:revision>
  <cp:lastPrinted>2014-06-16T10:06:28Z</cp:lastPrinted>
  <dcterms:created xsi:type="dcterms:W3CDTF">2007-10-18T14:41:09Z</dcterms:created>
  <dcterms:modified xsi:type="dcterms:W3CDTF">2020-10-27T10:46:34Z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