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6"/>
  </p:notesMasterIdLst>
  <p:handoutMasterIdLst>
    <p:handoutMasterId r:id="rId17"/>
  </p:handoutMasterIdLst>
  <p:sldIdLst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0C0F443-23A1-4255-B4E2-7008A1799CF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B7118FA-8CF3-437E-93D9-14BC529CF337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B05430-7E47-41DA-94FC-268A3224167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74D851-A18D-4B1C-B211-C72E8B73187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9868735-04D7-48A6-92E8-DF749C017CBD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882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2B9D5AA-8A41-48A0-BC8F-81E5E80FDD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65B4F30-7076-4BC7-9DBF-94A2B65DB74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E10E886C-C6F7-4E44-8E48-787DF1D1B97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6A100B-7E04-4F35-A097-1249C705ECD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0D65C1-00C9-4793-B650-057A42297F9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17CDAB-81E0-457F-9BB2-262BD010910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7428C669-B30C-40A0-9B19-4F815E14A84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31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7C2CC4-C213-4126-9BE6-A0C8753DA1E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9173D23-8D4D-4FA0-AD6B-CB9901CE59FF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70343DE-811F-469C-A78C-E07EC783D82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D388478-F5DC-49D7-A75A-150DBD057E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BB2670-82E8-4493-B5DC-EDCF5BCC94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5B9D14F-447A-4C2F-A03B-0909B3116997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6E22B9F-C3A5-40B9-ADC4-E85AA47ECE0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1C64077-A1F3-4DEA-8EB4-F2F1733936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F2698A-58EA-43BB-87FD-9D3FCC0F59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302C115-E324-424E-AC5B-51835B7820EF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52A26C8-AFE0-441E-959B-4BB2F0950F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316E0EC-B78E-4ADD-99A2-E66C397C788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8EA887-BEBE-4E73-B1DD-FFB7101C947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55D135D-F451-4D68-A482-1D750C8E19B8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FE9CD0D-4769-43BC-9168-674BD339081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90814F3-032F-4DFA-AC19-BA1CD4DFF7A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81EACA-DD55-4CAF-8D3F-DABB833B03D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8ADE93A-F4FA-46A3-B59C-11B5894B77D7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EECED04-FAF4-407E-873E-2B899ECA612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8E73E9E-B33A-4ADB-A8D7-219FB6AECAC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88076C-E477-4F5F-BF57-AF0CF72ABD9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537A622-6DC6-458F-944A-7D5F0E718CE1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B8ACB22-7901-4172-8964-ED70F4F6E14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F354EA-C728-42E5-B1D9-47E81B4DC21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5B84A7-0A00-4A0F-9771-50AB5F7DCC6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FB745B0-43E1-4ACA-81DC-EF1E1FEF0F6F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029D8DA-1E99-4C88-A1FF-ECEB88177EB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1A21333-A02D-4BBB-9D0C-C5CA466D8A8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2F6EAE-0B52-4995-A7F8-317831F8A18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8B80A94-5892-41AC-89D1-A121B75EB0AD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1D47788-58B6-4EB5-9659-0BF1E30092C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2BA034F-8D84-4057-A86F-E820812F891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AE921A-0D0C-4735-AFA2-8890EC6AD70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4418FDE-F3D0-4CCE-BD5C-D833413228C8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464897C-0D41-448E-BA28-29C7EBC288F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6056BEE-B655-48D7-9AC5-2BDF6D5EF4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523439-7595-426F-8AD4-1655659FC7E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5FF0E18-43C3-4CDB-A575-7B55EC38F59C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A8CBD26-2CBA-4B44-B16C-02E0DB794F8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876CA50-1B0B-4301-ABD0-322B1E11B0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4209DB-029E-49A9-8249-EF0619E489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2FAB0EA-DCC5-48A8-8E30-F8C3E95F0A48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365F5F-8F89-492F-B32D-982AB3BFBB8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6472497-9897-4C37-8F9F-418D4C6C4E0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pPr lvl="0">
              <a:spcBef>
                <a:spcPts val="1060"/>
              </a:spcBef>
            </a:pPr>
            <a:r>
              <a:rPr lang="en-US" sz="1600">
                <a:latin typeface="Arial" pitchFamily="34"/>
                <a:ea typeface="MS Mincho" pitchFamily="49"/>
              </a:rPr>
              <a:t>Rappel pour valeur nulles : on peut aussi définir comme</a:t>
            </a:r>
          </a:p>
          <a:p>
            <a:pPr lvl="0">
              <a:spcBef>
                <a:spcPts val="1060"/>
              </a:spcBef>
            </a:pPr>
            <a:r>
              <a:rPr lang="en-US" sz="1600" b="1">
                <a:solidFill>
                  <a:srgbClr val="3333FF"/>
                </a:solidFill>
                <a:latin typeface="Courier New" pitchFamily="49"/>
                <a:ea typeface="MS Mincho" pitchFamily="49"/>
              </a:rPr>
              <a:t>Dim </a:t>
            </a:r>
            <a:r>
              <a:rPr lang="en-US" sz="1600" b="1">
                <a:solidFill>
                  <a:srgbClr val="000000"/>
                </a:solidFill>
                <a:latin typeface="Courier New" pitchFamily="49"/>
                <a:ea typeface="MS Mincho" pitchFamily="49"/>
              </a:rPr>
              <a:t>Variable1</a:t>
            </a:r>
            <a:r>
              <a:rPr lang="en-US" sz="1600" b="1">
                <a:solidFill>
                  <a:srgbClr val="3333FF"/>
                </a:solidFill>
                <a:latin typeface="Courier New" pitchFamily="49"/>
                <a:ea typeface="MS Mincho" pitchFamily="49"/>
              </a:rPr>
              <a:t> as </a:t>
            </a:r>
            <a:r>
              <a:rPr lang="en-US" sz="1600" b="1">
                <a:solidFill>
                  <a:srgbClr val="000000"/>
                </a:solidFill>
                <a:latin typeface="Courier New" pitchFamily="49"/>
                <a:ea typeface="MS Mincho" pitchFamily="49"/>
              </a:rPr>
              <a:t>Nullable(Of</a:t>
            </a:r>
            <a:r>
              <a:rPr lang="en-US" sz="1600" b="1">
                <a:solidFill>
                  <a:srgbClr val="3333FF"/>
                </a:solidFill>
                <a:latin typeface="Courier New" pitchFamily="49"/>
                <a:ea typeface="MS Mincho" pitchFamily="49"/>
              </a:rPr>
              <a:t> Integer</a:t>
            </a:r>
            <a:r>
              <a:rPr lang="en-US" sz="1600" b="1">
                <a:solidFill>
                  <a:srgbClr val="000000"/>
                </a:solidFill>
                <a:latin typeface="Courier New" pitchFamily="49"/>
                <a:ea typeface="MS Mincho" pitchFamily="49"/>
              </a:rPr>
              <a:t>)</a:t>
            </a:r>
          </a:p>
          <a:p>
            <a:pPr lvl="0">
              <a:spcBef>
                <a:spcPts val="1060"/>
              </a:spcBef>
            </a:pPr>
            <a:r>
              <a:rPr lang="en-US" sz="1600">
                <a:solidFill>
                  <a:srgbClr val="000000"/>
                </a:solidFill>
                <a:latin typeface="Arial" pitchFamily="34"/>
                <a:ea typeface="MS Mincho" pitchFamily="49"/>
              </a:rPr>
              <a:t>Utile pour les tableaux avec des valeurs nulles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25734F-2DF6-41E6-844C-8C852C38911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5CA2D8A-1EE3-4264-8EA8-A4359405D525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06CDAAF-AD13-4DAA-AE85-82F55B53615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552C7A9-9B70-4DD4-B8A5-0804D7AB262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FF107C-7BE8-4050-BF46-483C187CF99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D4FF1E7-029B-41AC-84B7-67A382BD041A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1F82BBB-8DEB-4798-8E0E-D1A0F95D8DF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C2A3656-F8CD-4154-BB2C-673D824563F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EDA5A-052B-4149-9E0F-6321EBD4A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1982DC-A4E4-4064-A219-214D2DB7B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7B44EE-8093-4DB8-B10E-ACC77D0D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9CC7B6-B704-45F9-8948-131DA74E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7EF010-C5A9-4B9F-A40B-F8028F52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49A215-BFDF-4F94-A658-5BCC7EB6401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76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FDCAEB-2D8B-425C-A51F-E91ED2B6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CF2B32-EFA8-40E0-A3D4-3CCFC9BE8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7237C9-1D24-4D9F-BF95-7E17AD4D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CDB6B0-A6D8-47EE-BF5F-F9B1E231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4F49CB-A6B1-4CC2-9938-53FC6537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246C2F-DCC6-40CB-B2E3-8CFCBD276D0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25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768392-5CCA-4C8A-9FD0-2F1D20617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49213"/>
            <a:ext cx="2266950" cy="610393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97814C-9F09-473C-8BFD-F36AC00C6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49213"/>
            <a:ext cx="6653212" cy="610393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6F5E52-ABD0-4945-A2E3-9652B837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EA3C54-7930-42D5-ACD8-C5E1C8CC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BEE7AC-7A65-4668-B555-3E815189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3C4ACD-35C9-4DC3-8951-1572660B144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710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A341D-4873-4C9A-A540-C2968D0A1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62C623-D049-4502-A47C-CCED31903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17DF7C-25A8-4304-A495-B23B0ED56C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F10EBA2-A7A0-4BCA-A78C-90671044B295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581DB3-665A-42C8-9A99-81377C202E2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2B3B12-DBA8-4BE5-9F14-7D93F0DB9D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096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E903DF-6187-4E89-B66F-ECBDE1F88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1F1CB2-43C6-46EA-89E1-59AA0EE1E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F90135-A1E0-48AF-A338-FEBC5349B0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B8AA9B5-6A9F-4B20-9EFE-B43FFF24870F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806183-3C88-438E-9C2D-21F835C8953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5C8D90-3859-4270-9B20-C1E3007E4D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048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A7739C-CEDA-4904-A44C-C53A01D7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6270DB-CF76-4588-AB53-11FE8297A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CD55EB-E462-4115-9C82-D37FD73EE9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A18CD19-A889-47AE-B385-8D7C659A67FD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3FB7A6-1777-48CC-8900-E9E49BAC73D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145AEE-A351-4D84-81AD-E4EC6F7B7A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104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8685B-9B0F-4999-9543-4D28BA4B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BEBD7F-6974-4467-9983-C6CB8F575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0C8CC5-013D-4DE2-997C-558291E36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16920D-BC11-47DC-BCAA-D9DC0EEB2F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31B9640-5BBC-4803-884D-68CC6EE88DEA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A1412E49-0038-4336-A82C-1BED2C376BB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B24A595-C8FA-4C20-9CE2-9778C684C5E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082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A92A25-A8BD-4CB8-9CAF-626257E3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C86375-062B-4559-9AD1-7EDEDB2EA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3B1CC5-B28D-4C85-8064-F0AEF4D43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4C2F6A1-763F-4E35-A751-716D43269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3AC2E5-8ACC-49FF-A515-8E73B09F6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D4AFF7-324F-4D07-82C1-43876BF896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D83F38D-CFBB-41BC-8372-5F437E22B189}" type="slidenum">
              <a:t>‹N°›</a:t>
            </a:fld>
            <a:endParaRPr lang="fr-FR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8BC7BA6F-120E-45B6-94DB-FF604C92600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A3DC03C5-D29C-497C-9E7D-01C7C79DEC8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930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EC2D6F-3ED6-4265-AD30-4BBE9F71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E48EDF4-4CCC-47EB-BB64-088284A788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1B9093B-8D3C-4CD0-BADF-8A56864EA289}" type="slidenum">
              <a:t>‹N°›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D9D5B9-606B-4892-A42A-52A5D676988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3F88CC-8C3E-48E8-AA8D-21E5EEFCDC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0078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AAF3567-FF6B-4F4C-8755-EFD52144C3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0581A55-D543-432D-ACD4-688AA0253698}" type="slidenum">
              <a:t>‹N°›</a:t>
            </a:fld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21BA72B-B819-40FE-A2BE-108583BC412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D5AE933-D14F-45D5-8401-62A1F28B0D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301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F2E9A-5718-495F-B926-33C43F82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AEB2BB-884A-4998-8279-2167A2967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AC0FBC-E628-4BBE-90CC-2774825A0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D8494C-767C-43FB-9255-1331ED3358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7925057-CB38-49CC-A4C2-9E81E6F0244F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83E902E-3C27-4BF5-94AD-933F30F19AE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4EA6736-F33D-4F4B-95F4-B06D6294E21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6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12DFCD-B7CD-4C8D-9A45-1C3FC600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31B2AD-94B9-4C28-A6B3-596C646F2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3B82F4-0109-4A46-97E8-B5ADB0BD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F4EE6-24D9-414A-AF9E-17C5ECCC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24CD0D-1D46-4D07-9EB4-D9049A82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C926D7-6BCE-4151-8C25-21AE73BF52D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518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0CCDE4-6EC7-4F88-BC8F-39AE136DF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8F0123C-FD35-4861-B2FA-31662FF37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69C4E6-7F21-45F8-AC2F-82049DABE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2AFEEA-591B-4B1C-9528-461494730E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69F041A-D99E-4BA3-9D8F-6F3B201196FA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F41704C6-9B15-4E4C-8BD3-25741F96548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F6D7AB3-6C01-4DBE-A532-5AD29040C7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148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0AFD0C-E700-4BAF-B25D-3737E865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E2A477-E5E6-4432-B2DF-3469A7736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4AC9AC-C609-48C7-BA61-43C5CA8208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000EA16-D4E8-4ED4-9B5A-7B553F30F95C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9F525E-4CE3-4120-83E3-4D4A7FD7174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8B858B-AED0-4713-9D3C-9DD7C6B8D3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9215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10C32F-8C99-4988-930B-E608CEFB1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CBD754-7580-4267-8AA3-2006CDC52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3ABEB5-0519-4D3A-972B-E00DBCDD11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9112D2E-E401-482A-B81C-9780CAF85ED8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F7AFED-2E2A-44F1-AAC3-5B580D99B79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B8B062-477F-4077-8AF1-DC3D89B9C4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76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92A74B-CD29-4A38-BE47-0D7B19F1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8B18B9-A534-4C0A-B035-11007E887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21FC14-3D3E-4C96-AD88-6E5CE2F3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D655DB-0A89-4F2F-9406-C75B06CB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7040E9-709D-414D-B17B-42A352C6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388E22-CCC1-4EEA-BB52-D1A84C9E468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98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17911-2345-49A7-B019-0EFB110F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AF35DC-D65D-4AB7-9839-1F89D4EC1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4B8C2E-FA96-45D6-BE26-F984CC1D6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EB0A0C-F756-4414-BFE0-50E964CDD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57FD14-19AF-4680-A93C-08EA667B2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E1786C-D681-4D1A-B3D8-516E0C21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45A7E5-68C4-4ED8-B90A-6261E832D97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34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CAC435-9A8D-413A-81E2-9804A4D0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EA289B-AD35-4A5F-AD70-9A6C2CC4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4BDC5F-5291-4C7C-A803-8585F85CC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3B2ABC6-A6B9-4BD6-BECE-0A4FDCDF5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7F80D31-B55E-44BF-B14B-35E1C1709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ECAE27D-9F81-400E-B223-A9FA0314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BB5739A-8245-41A6-A049-3D250A9C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3B1F53-A645-4B39-BD78-20713EC6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A87CBF-FCCE-4EAC-8218-AA14E046E84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62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7C2B4C-BAD8-4091-907F-136ECCA6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8114127-679C-4780-817A-F610A4FF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87F75D-2AD4-4950-BE0B-58A2D6C4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E2D67B-EB1A-4E12-98EC-03D46CDB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CA6FFE-C873-4280-A055-254BD2A01EA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47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8F1B971-1D3E-4ABD-B3AC-00DC7D25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F4D3FDD-A2FE-45AF-AC55-87B174A3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1E74F9-770E-4EA9-8FE9-3702A8F2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072203-3E19-4099-9F90-8A4960BE854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7159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1779E-F147-47CA-96E6-375FDA75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C953C4-475C-4CAA-8294-DF3999303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C1E2B9-4A42-4BCB-9B21-D947FD7ED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4CCE14-7131-464C-9DDF-B89BFD33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B4287C-8916-42D4-8F8D-9167FC02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BE964A-9E2D-4EC7-B1B5-BEDDF894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8DC9E9-947D-4FAD-9F8F-A1A790EE466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92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13F7D-CA7F-485F-A3CD-67BE6289D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D53AEDE-6074-468C-A6D0-231E4295A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AFF531-E885-4E19-8669-707CFF0C2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852E4E-0516-45DE-AC90-89FD2D70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9F6D6C-A37A-4C70-BDCE-E9FBF9B9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6CD41B-2751-4785-9E72-AAE46589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9F7267-7279-4A1B-BE5B-B0A978E0B86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71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7C370E4-8AE1-444C-8924-71C8372CA9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49320"/>
            <a:ext cx="9071640" cy="1390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32ED8A-3A89-4DB9-AE22-D3A3E7656C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3FD25B-90BF-4B42-A250-F0BDFB27760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9DC28E-9BD8-40D1-A978-7FD3DB79407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5A38E58-9695-4035-990B-21609379558B}"/>
              </a:ext>
            </a:extLst>
          </p:cNvPr>
          <p:cNvSpPr txBox="1"/>
          <p:nvPr/>
        </p:nvSpPr>
        <p:spPr>
          <a:xfrm>
            <a:off x="503999" y="688752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rtl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7440893-9330-4BCC-87B4-F48D04CCF68B}"/>
              </a:ext>
            </a:extLst>
          </p:cNvPr>
          <p:cNvSpPr txBox="1"/>
          <p:nvPr/>
        </p:nvSpPr>
        <p:spPr>
          <a:xfrm>
            <a:off x="503999" y="688788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rtl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1ED64AB-1B3D-4726-B456-B92C043F6B7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7092000"/>
            <a:ext cx="231264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4756D230-A7C0-4B0F-8117-1D036825F52E}" type="slidenum">
              <a:t>‹N°›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5B156C-4EF3-4401-942F-B77CF0577E5F}"/>
              </a:ext>
            </a:extLst>
          </p:cNvPr>
          <p:cNvSpPr/>
          <p:nvPr/>
        </p:nvSpPr>
        <p:spPr>
          <a:xfrm>
            <a:off x="0" y="7020000"/>
            <a:ext cx="1008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5A19EF22-C5AA-489E-B9C3-F5D6BC79C5CF}"/>
              </a:ext>
            </a:extLst>
          </p:cNvPr>
          <p:cNvSpPr/>
          <p:nvPr/>
        </p:nvSpPr>
        <p:spPr>
          <a:xfrm>
            <a:off x="108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55344D8-C592-49D1-8D9C-3E7E741C0246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108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F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Lucida Sans Unicode" pitchFamily="2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7C43F8A-B9FC-4819-9C7B-361CE9ED19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E3DA50-E96E-4327-A9CD-88BA519CC0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0"/>
            <a:r>
              <a:rPr lang="fr-FR"/>
              <a:t>Second niveau de plan</a:t>
            </a:r>
          </a:p>
          <a:p>
            <a:pPr lvl="0"/>
            <a:r>
              <a:rPr lang="fr-FR"/>
              <a:t>Troisième niveau de plan</a:t>
            </a:r>
          </a:p>
          <a:p>
            <a:pPr lvl="0"/>
            <a:r>
              <a:rPr lang="fr-FR"/>
              <a:t>Quatrième niveau de plan</a:t>
            </a:r>
          </a:p>
          <a:p>
            <a:pPr lvl="0"/>
            <a:r>
              <a:rPr lang="fr-FR"/>
              <a:t>Cinquième niveau de plan</a:t>
            </a:r>
          </a:p>
          <a:p>
            <a:pPr lvl="0"/>
            <a:r>
              <a:rPr lang="fr-FR"/>
              <a:t>Sixième niveau de plan</a:t>
            </a:r>
          </a:p>
          <a:p>
            <a:pPr lvl="0"/>
            <a:r>
              <a:rPr lang="fr-FR"/>
              <a:t>Septième niveau de plan</a:t>
            </a:r>
          </a:p>
          <a:p>
            <a:pPr lvl="0"/>
            <a:r>
              <a:rPr lang="fr-FR"/>
              <a:t>Huitième niveau de plan</a:t>
            </a:r>
          </a:p>
          <a:p>
            <a:pPr lvl="0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E77493-C68F-4138-81AF-E83DED5D3823}"/>
              </a:ext>
            </a:extLst>
          </p:cNvPr>
          <p:cNvSpPr/>
          <p:nvPr/>
        </p:nvSpPr>
        <p:spPr>
          <a:xfrm>
            <a:off x="-18036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5BD13D-164C-4EA6-9DB4-55ED30AC42B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A4CCCE3B-BB1B-4EB2-8D05-E1BD38929B9D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FC87775F-04CF-4997-A18E-F866E6767C06}"/>
              </a:ext>
            </a:extLst>
          </p:cNvPr>
          <p:cNvSpPr/>
          <p:nvPr/>
        </p:nvSpPr>
        <p:spPr>
          <a:xfrm>
            <a:off x="288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05FDF85-0730-4D75-80D9-2630D4F1B4CB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851BA8AD-EE0D-4385-AEED-A30D5D11091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54EE16CD-CAF8-4350-9A4E-55F69BB3DCD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37"/>
        </a:spcAft>
        <a:buNone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0" indent="0" algn="l" rtl="0" hangingPunct="0">
        <a:lnSpc>
          <a:spcPct val="100000"/>
        </a:lnSpc>
        <a:spcBef>
          <a:spcPts val="0"/>
        </a:spcBef>
        <a:spcAft>
          <a:spcPts val="1134"/>
        </a:spcAft>
        <a:buNone/>
        <a:tabLst/>
        <a:defRPr lang="fr-FR" sz="28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0" indent="0" algn="l" rtl="0" hangingPunct="0">
        <a:lnSpc>
          <a:spcPct val="100000"/>
        </a:lnSpc>
        <a:spcBef>
          <a:spcPts val="0"/>
        </a:spcBef>
        <a:spcAft>
          <a:spcPts val="850"/>
        </a:spcAft>
        <a:buNone/>
        <a:tabLst/>
        <a:defRPr lang="fr-FR" sz="24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0" indent="0" algn="l" rtl="0" hangingPunct="0">
        <a:lnSpc>
          <a:spcPct val="100000"/>
        </a:lnSpc>
        <a:spcBef>
          <a:spcPts val="0"/>
        </a:spcBef>
        <a:spcAft>
          <a:spcPts val="567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0" indent="0" algn="l" rtl="0" hangingPunct="0">
        <a:lnSpc>
          <a:spcPct val="100000"/>
        </a:lnSpc>
        <a:spcBef>
          <a:spcPts val="0"/>
        </a:spcBef>
        <a:spcAft>
          <a:spcPts val="283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0" indent="0" algn="l" rtl="0" hangingPunct="0">
        <a:lnSpc>
          <a:spcPct val="100000"/>
        </a:lnSpc>
        <a:spcBef>
          <a:spcPts val="0"/>
        </a:spcBef>
        <a:spcAft>
          <a:spcPts val="283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0" indent="0" algn="l" rtl="0" hangingPunct="0">
        <a:lnSpc>
          <a:spcPct val="100000"/>
        </a:lnSpc>
        <a:spcBef>
          <a:spcPts val="0"/>
        </a:spcBef>
        <a:spcAft>
          <a:spcPts val="283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0" indent="0" algn="l" rtl="0" hangingPunct="0">
        <a:lnSpc>
          <a:spcPct val="100000"/>
        </a:lnSpc>
        <a:spcBef>
          <a:spcPts val="0"/>
        </a:spcBef>
        <a:spcAft>
          <a:spcPts val="283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0" indent="0" algn="l" rtl="0" hangingPunct="0">
        <a:lnSpc>
          <a:spcPct val="100000"/>
        </a:lnSpc>
        <a:spcBef>
          <a:spcPts val="0"/>
        </a:spcBef>
        <a:spcAft>
          <a:spcPts val="283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331923BB-912F-4C9A-8835-0E064C8E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4A49FE-D1A5-4629-A98E-C9259063F406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55CF46C-FDF6-4ED6-AD96-03BC1922AE8C}"/>
              </a:ext>
            </a:extLst>
          </p:cNvPr>
          <p:cNvSpPr txBox="1"/>
          <p:nvPr/>
        </p:nvSpPr>
        <p:spPr>
          <a:xfrm>
            <a:off x="576000" y="1918440"/>
            <a:ext cx="9000000" cy="2764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Bibliothèque de classes .Net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600" b="1" i="0" u="none" strike="noStrike" kern="1200">
              <a:ln>
                <a:noFill/>
              </a:ln>
              <a:solidFill>
                <a:srgbClr val="333399"/>
              </a:solidFill>
              <a:effectLst>
                <a:outerShdw dist="17961" dir="2700000">
                  <a:scrgbClr r="0" g="0" b="0"/>
                </a:outerShdw>
              </a:effectLst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E27913-95C1-466D-BE72-1E4F77B1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59EF98-5F54-478F-B556-CD2AE6F14B5D}" type="slidenum">
              <a:t>10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EB6321A-A52E-4A49-96F7-DB29260E5578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Itérateurs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0294325-BD16-4D0A-BC29-A203A197ABA7}"/>
              </a:ext>
            </a:extLst>
          </p:cNvPr>
          <p:cNvSpPr txBox="1"/>
          <p:nvPr/>
        </p:nvSpPr>
        <p:spPr>
          <a:xfrm>
            <a:off x="576000" y="1676879"/>
            <a:ext cx="8928000" cy="5196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  <a:ea typeface="MS Gothic" pitchFamily="2"/>
                <a:cs typeface="Tahoma" pitchFamily="2"/>
              </a:rPr>
              <a:t>Permet un parcours personnalisé d'une collection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For </a:t>
            </a:r>
            <a:r>
              <a:rPr lang="fr-FR" sz="2000" b="1" i="0" u="none" strike="noStrike" kern="1200" dirty="0" err="1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Each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fr-FR" sz="2000" b="1" i="0" u="none" strike="noStrike" kern="1200" dirty="0" err="1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letter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In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fr-FR" sz="2000" b="1" i="0" u="none" strike="noStrike" kern="1200" dirty="0" err="1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Letters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()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fr-FR" sz="2000" b="1" i="0" u="none" strike="noStrike" kern="1200" dirty="0" err="1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Console.Write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(</a:t>
            </a:r>
            <a:r>
              <a:rPr lang="fr-FR" sz="2000" b="1" i="0" u="none" strike="noStrike" kern="1200" dirty="0" err="1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letter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Next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…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 dirty="0" err="1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Private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fr-FR" sz="2000" b="1" i="0" u="none" strike="noStrike" kern="1200" dirty="0" err="1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Iterator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fr-FR" sz="2000" b="1" i="0" u="none" strike="noStrike" kern="1200" dirty="0" err="1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Function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fr-FR" sz="2000" b="1" i="0" u="none" strike="noStrike" kern="1200" dirty="0" err="1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Letters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()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As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fr-FR" sz="2000" b="1" i="0" u="none" strike="noStrike" kern="1200" dirty="0" err="1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IEnumerable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(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Of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Char)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Dim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fr-FR" sz="2000" b="1" i="0" u="none" strike="noStrike" kern="1200" dirty="0" err="1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currentCharacter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As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Char = 'a'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Do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	</a:t>
            </a:r>
            <a:r>
              <a:rPr lang="fr-FR" sz="2000" b="1" i="0" u="none" strike="noStrike" kern="1200" dirty="0" err="1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Yield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fr-FR" sz="2000" b="1" i="0" u="none" strike="noStrike" kern="1200" dirty="0" err="1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currentCharacter</a:t>
            </a:r>
            <a:endParaRPr lang="fr-FR" sz="2000" b="1" i="0" u="none" strike="noStrike" kern="1200" dirty="0">
              <a:ln>
                <a:noFill/>
              </a:ln>
              <a:latin typeface="Courier New" pitchFamily="49"/>
              <a:ea typeface="MS Gothic" pitchFamily="2"/>
              <a:cs typeface="Tahoma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Loop </a:t>
            </a:r>
            <a:r>
              <a:rPr lang="fr-FR" sz="2000" b="1" i="0" u="none" strike="noStrike" kern="1200" dirty="0" err="1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While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(</a:t>
            </a:r>
            <a:r>
              <a:rPr lang="fr-FR" sz="2000" b="1" i="0" u="none" strike="noStrike" kern="1200" dirty="0" err="1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currentCharacter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+=1 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&lt; 'z')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End </a:t>
            </a:r>
            <a:r>
              <a:rPr lang="fr-FR" sz="2000" b="1" i="0" u="none" strike="noStrike" kern="1200" dirty="0" err="1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Function</a:t>
            </a:r>
            <a:endParaRPr lang="fr-FR" sz="2000" b="1" i="0" u="none" strike="noStrike" kern="1200" dirty="0">
              <a:ln>
                <a:noFill/>
              </a:ln>
              <a:solidFill>
                <a:srgbClr val="3333FF"/>
              </a:solidFill>
              <a:latin typeface="Courier New" pitchFamily="49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642262-3A27-495F-9796-5AB1FCBE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123E90-EF0C-4A30-90B3-21F9C01ADC02}" type="slidenum">
              <a:t>11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9EAB82-ABE8-47F9-80B1-0B536B1C3288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Entrées/Sorties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994D523-0E23-479D-B42F-BB3EDD19A8DA}"/>
              </a:ext>
            </a:extLst>
          </p:cNvPr>
          <p:cNvSpPr txBox="1"/>
          <p:nvPr/>
        </p:nvSpPr>
        <p:spPr>
          <a:xfrm>
            <a:off x="497520" y="2314080"/>
            <a:ext cx="9042480" cy="1913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System.IO 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Regroupe des classes pour lire et écrire des données dans des fichiers ou des flux de données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5ED427-F30E-42D5-8381-91875664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7453B0-3A54-425F-8691-9561C6588682}" type="slidenum">
              <a:t>12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BE769BA-FE80-4EA2-9065-F667C4B0A94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49320"/>
            <a:ext cx="9071640" cy="1391040"/>
          </a:xfrm>
        </p:spPr>
        <p:txBody>
          <a:bodyPr>
            <a:spAutoFit/>
          </a:bodyPr>
          <a:lstStyle/>
          <a:p>
            <a:pPr lvl="0"/>
            <a:r>
              <a:rPr lang="fr-FR">
                <a:cs typeface="Arial" pitchFamily="34"/>
              </a:rPr>
              <a:t>Entrées/Sorties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BC36BE-63B4-4D6F-AC06-01B29C2672B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89600"/>
          </a:xfrm>
        </p:spPr>
        <p:txBody>
          <a:bodyPr>
            <a:spAutoFit/>
          </a:bodyPr>
          <a:lstStyle/>
          <a:p>
            <a:pPr lvl="0" hangingPunct="1">
              <a:buSzPct val="45000"/>
              <a:buFont typeface="StarSymbol"/>
              <a:buChar char="●"/>
            </a:pPr>
            <a:r>
              <a:rPr lang="en-US" sz="2600" b="1">
                <a:latin typeface="Arial" pitchFamily="34"/>
                <a:ea typeface="宋体" pitchFamily="2"/>
              </a:rPr>
              <a:t>Stream</a:t>
            </a:r>
            <a:r>
              <a:rPr lang="en-US" sz="2600">
                <a:latin typeface="Arial" pitchFamily="34"/>
                <a:ea typeface="宋体" pitchFamily="2"/>
              </a:rPr>
              <a:t> : transfert de données</a:t>
            </a:r>
          </a:p>
          <a:p>
            <a:pPr lvl="0" hangingPunct="1">
              <a:buSzPct val="45000"/>
              <a:buFont typeface="StarSymbol"/>
              <a:buChar char="●"/>
            </a:pPr>
            <a:r>
              <a:rPr lang="fr-FR" sz="2600" b="1">
                <a:ea typeface="宋体" pitchFamily="2"/>
              </a:rPr>
              <a:t>Principe d'utilisation d'un flux</a:t>
            </a:r>
            <a:r>
              <a:rPr lang="fr-FR" sz="2600">
                <a:ea typeface="宋体" pitchFamily="2"/>
              </a:rPr>
              <a:t>:	</a:t>
            </a:r>
          </a:p>
          <a:p>
            <a:pPr marL="0" lvl="1" inden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2600">
                <a:latin typeface="Arial" pitchFamily="18"/>
                <a:ea typeface="宋体" pitchFamily="2"/>
              </a:rPr>
              <a:t>Ouverture du flux</a:t>
            </a:r>
          </a:p>
          <a:p>
            <a:pPr marL="0" lvl="1" inden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2600">
                <a:latin typeface="Arial" pitchFamily="18"/>
                <a:cs typeface="Tahoma" pitchFamily="2"/>
              </a:rPr>
              <a:t>Identification de l'information (lecture/écriture)</a:t>
            </a:r>
          </a:p>
          <a:p>
            <a:pPr marL="0" lvl="1" inden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2600">
                <a:latin typeface="Arial" pitchFamily="18"/>
                <a:ea typeface="宋体" pitchFamily="2"/>
              </a:rPr>
              <a:t>Fermeture du flux</a:t>
            </a:r>
            <a:r>
              <a:rPr lang="en-US" sz="2600">
                <a:latin typeface="Arial" pitchFamily="18"/>
                <a:ea typeface="宋体" pitchFamily="2"/>
              </a:rPr>
              <a:t>	</a:t>
            </a:r>
            <a:br>
              <a:rPr lang="en-US" sz="2600">
                <a:latin typeface="Arial" pitchFamily="18"/>
                <a:ea typeface="宋体" pitchFamily="2"/>
              </a:rPr>
            </a:br>
            <a:r>
              <a:rPr lang="en-US" sz="2600">
                <a:solidFill>
                  <a:srgbClr val="008080"/>
                </a:solidFill>
                <a:latin typeface="Courier New" pitchFamily="49"/>
                <a:ea typeface="宋体" pitchFamily="2"/>
              </a:rPr>
              <a:t>StreamReader</a:t>
            </a:r>
            <a:r>
              <a:rPr lang="en-US" sz="2600">
                <a:latin typeface="Courier New" pitchFamily="49"/>
                <a:ea typeface="宋体" pitchFamily="2"/>
              </a:rPr>
              <a:t> sr AS</a:t>
            </a:r>
            <a:br>
              <a:rPr lang="en-US" sz="2600">
                <a:latin typeface="Courier New" pitchFamily="49"/>
                <a:ea typeface="宋体" pitchFamily="2"/>
              </a:rPr>
            </a:br>
            <a:r>
              <a:rPr lang="en-US" sz="2600">
                <a:latin typeface="Courier New" pitchFamily="49"/>
                <a:ea typeface="宋体" pitchFamily="2"/>
              </a:rPr>
              <a:t>	new </a:t>
            </a:r>
            <a:r>
              <a:rPr lang="en-US" sz="2600">
                <a:solidFill>
                  <a:srgbClr val="008080"/>
                </a:solidFill>
                <a:latin typeface="Courier New" pitchFamily="49"/>
                <a:ea typeface="宋体" pitchFamily="2"/>
              </a:rPr>
              <a:t>StreamReader</a:t>
            </a:r>
            <a:r>
              <a:rPr lang="en-US" sz="2600">
                <a:latin typeface="Courier New" pitchFamily="49"/>
                <a:ea typeface="宋体" pitchFamily="2"/>
              </a:rPr>
              <a:t>(filename)</a:t>
            </a:r>
            <a:br>
              <a:rPr lang="en-US" sz="2600">
                <a:latin typeface="Courier New" pitchFamily="49"/>
                <a:ea typeface="宋体" pitchFamily="2"/>
              </a:rPr>
            </a:br>
            <a:r>
              <a:rPr lang="en-US" sz="2600">
                <a:solidFill>
                  <a:srgbClr val="008080"/>
                </a:solidFill>
                <a:latin typeface="Courier New" pitchFamily="49"/>
                <a:ea typeface="宋体" pitchFamily="2"/>
              </a:rPr>
              <a:t>string</a:t>
            </a:r>
            <a:r>
              <a:rPr lang="en-US" sz="2600">
                <a:latin typeface="Courier New" pitchFamily="49"/>
                <a:ea typeface="宋体" pitchFamily="2"/>
              </a:rPr>
              <a:t> s = sr.ReadToEnd()</a:t>
            </a:r>
            <a:br>
              <a:rPr lang="en-US" sz="2600">
                <a:latin typeface="Courier New" pitchFamily="49"/>
                <a:ea typeface="宋体" pitchFamily="2"/>
              </a:rPr>
            </a:br>
            <a:r>
              <a:rPr lang="en-US" sz="2600">
                <a:latin typeface="Courier New" pitchFamily="49"/>
                <a:ea typeface="宋体" pitchFamily="2"/>
              </a:rPr>
              <a:t>sr.Close()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3D2DD8-F288-43EB-8E7E-B1A5D63F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E196FDF-CEFE-4A4E-9878-25124C0E6452}" type="slidenum">
              <a:t>13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3ED5790-225D-4FB1-8A2F-59FA9B4A7251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Exercices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027678B-935F-4C61-BD07-9A1D74C1438F}"/>
              </a:ext>
            </a:extLst>
          </p:cNvPr>
          <p:cNvSpPr txBox="1"/>
          <p:nvPr/>
        </p:nvSpPr>
        <p:spPr>
          <a:xfrm>
            <a:off x="540000" y="1891085"/>
            <a:ext cx="9000000" cy="5627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Annuaire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A0F1B4-8851-4145-B92A-E948B5EA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25283E-2924-4303-9A48-DE393F4CB1AB}" type="slidenum">
              <a:t>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90B045E-56B4-40A7-865D-37D01B9B9C3B}"/>
              </a:ext>
            </a:extLst>
          </p:cNvPr>
          <p:cNvSpPr txBox="1"/>
          <p:nvPr/>
        </p:nvSpPr>
        <p:spPr>
          <a:xfrm>
            <a:off x="540000" y="3085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Définition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4594492-563D-4D87-8090-231F85EF09C9}"/>
              </a:ext>
            </a:extLst>
          </p:cNvPr>
          <p:cNvSpPr txBox="1"/>
          <p:nvPr/>
        </p:nvSpPr>
        <p:spPr>
          <a:xfrm>
            <a:off x="374073" y="2265219"/>
            <a:ext cx="9289472" cy="287234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BCL : Base Class Library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Il s'agit des classes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fondementales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sur lequel les applications .NET sont construites.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005567-6E4D-47E1-9968-B595D57C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708DA2-20A9-49EE-8EC4-FDAD74042928}" type="slidenum">
              <a:t>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36780E2-EF11-46B4-9491-E2071E0FBC61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Bibliothèque de classes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B9A34C-D68F-49A5-93FD-011BA8B7C11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15999" y="1728000"/>
            <a:ext cx="6336000" cy="50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8F89E3-3DE5-4233-95EB-FF2C5044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7B9255-3FA1-4845-8297-27241A4E095B}" type="slidenum">
              <a:t>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361944-23AC-4007-8C36-1FFAE4E12542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Chaines de caractères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C6569DC-E563-45F3-B675-D7C58D97663C}"/>
              </a:ext>
            </a:extLst>
          </p:cNvPr>
          <p:cNvSpPr txBox="1"/>
          <p:nvPr/>
        </p:nvSpPr>
        <p:spPr>
          <a:xfrm>
            <a:off x="415635" y="1849582"/>
            <a:ext cx="9237519" cy="465561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System.String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 :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Comparaison : Compare,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Equals</a:t>
            </a: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Concaténation :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Concat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,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Join</a:t>
            </a: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Découpage : Split,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Substring</a:t>
            </a: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Recherche :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StartsWith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,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EndsWith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,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IndexOf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, ...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Mise en forme : Format,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PadLeft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/Right,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TrimStart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/End, …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Longueur :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Length</a:t>
            </a: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Opérateurs : =   &lt;&gt;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A644CE-3405-4B99-973D-B19105CE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DFB99A-B99E-40E3-9F73-047B9807BEF1}" type="slidenum">
              <a:t>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85AB53D-B075-4BDC-82FE-2CC4B97371BE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Date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FAF18C-CA66-4437-8942-FDE49D7CCE13}"/>
              </a:ext>
            </a:extLst>
          </p:cNvPr>
          <p:cNvSpPr txBox="1"/>
          <p:nvPr/>
        </p:nvSpPr>
        <p:spPr>
          <a:xfrm>
            <a:off x="497520" y="2313360"/>
            <a:ext cx="9042480" cy="28249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System.DateTime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: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Comparaison : Compare,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Equals</a:t>
            </a: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Opération :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Add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,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Substract</a:t>
            </a: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Conversion : Parse,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ToString</a:t>
            </a: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Recherche : Date, Day,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Hour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,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Month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, …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Opérateurs : +   -   =   &lt;&gt;   &gt;   &gt;=   &lt;   &lt;=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726C15-1580-4048-9A22-8990A62F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6599C7-6B75-41A8-BB59-902681E20C4D}" type="slidenum">
              <a:t>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E1C043F-3C21-4167-9762-60A2D63F6251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Collections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9B36CFA-C52D-4A62-AFA3-FE2CF4A45BE8}"/>
              </a:ext>
            </a:extLst>
          </p:cNvPr>
          <p:cNvSpPr txBox="1"/>
          <p:nvPr/>
        </p:nvSpPr>
        <p:spPr>
          <a:xfrm>
            <a:off x="497520" y="2313720"/>
            <a:ext cx="9042480" cy="3736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System.Collections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Regroupe des classes pour gérer des ensembles d'objets :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1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Faiblement typée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 :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ArrayList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,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Hashtable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, Queue, Stack, ...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1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Fortement typée 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(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System.Collections.Generic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) : List,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Dictionnary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,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HashSet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, Queue, Stack, 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5C2C4C14-E7A7-4937-961D-14A220EB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DC6E10-7D52-420E-9A73-098CAAFE5AF1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880E62-94F1-4B45-ABAE-76551E91C0D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4320"/>
            <a:ext cx="9071640" cy="1300680"/>
          </a:xfrm>
        </p:spPr>
        <p:txBody>
          <a:bodyPr/>
          <a:lstStyle/>
          <a:p>
            <a:pPr lvl="0"/>
            <a:r>
              <a:rPr lang="fr-FR">
                <a:cs typeface="Arial" pitchFamily="34"/>
              </a:rPr>
              <a:t>Générics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834B48-D81D-4572-B8EC-6D955D80E74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899240"/>
          </a:xfrm>
        </p:spPr>
        <p:txBody>
          <a:bodyPr/>
          <a:lstStyle/>
          <a:p>
            <a:pPr lvl="0" hangingPunct="1"/>
            <a:r>
              <a:rPr lang="fr-FR" dirty="0">
                <a:latin typeface="Arial" pitchFamily="34"/>
              </a:rPr>
              <a:t>Utilisés pour typer :</a:t>
            </a:r>
          </a:p>
          <a:p>
            <a:pPr lvl="0" hangingPunct="1">
              <a:buSzPct val="45000"/>
              <a:buFont typeface="StarSymbol"/>
              <a:buChar char="●"/>
            </a:pPr>
            <a:r>
              <a:rPr lang="fr-FR" dirty="0">
                <a:latin typeface="Arial" pitchFamily="34"/>
              </a:rPr>
              <a:t>une classe :</a:t>
            </a:r>
          </a:p>
          <a:p>
            <a:pPr lvl="0" hangingPunct="1">
              <a:buSzPct val="45000"/>
              <a:buFont typeface="StarSymbol"/>
              <a:buChar char="●"/>
            </a:pPr>
            <a:endParaRPr lang="fr-FR" dirty="0">
              <a:solidFill>
                <a:srgbClr val="000000"/>
              </a:solidFill>
              <a:latin typeface="Arial" pitchFamily="34"/>
              <a:cs typeface="Courier New" pitchFamily="49"/>
            </a:endParaRPr>
          </a:p>
          <a:p>
            <a:pPr lvl="0" hangingPunct="1">
              <a:buSzPct val="45000"/>
              <a:buFont typeface="StarSymbol"/>
              <a:buChar char="●"/>
            </a:pPr>
            <a:endParaRPr lang="fr-FR" dirty="0">
              <a:solidFill>
                <a:srgbClr val="000000"/>
              </a:solidFill>
              <a:latin typeface="Arial" pitchFamily="34"/>
              <a:cs typeface="Courier New" pitchFamily="49"/>
            </a:endParaRPr>
          </a:p>
          <a:p>
            <a:pPr lvl="0" hangingPunct="1">
              <a:buSzPct val="45000"/>
              <a:buFont typeface="StarSymbol"/>
              <a:buChar char="●"/>
            </a:pPr>
            <a:endParaRPr lang="fr-FR" dirty="0">
              <a:solidFill>
                <a:srgbClr val="000000"/>
              </a:solidFill>
              <a:latin typeface="Arial" pitchFamily="34"/>
              <a:cs typeface="Courier New" pitchFamily="49"/>
            </a:endParaRPr>
          </a:p>
          <a:p>
            <a:pPr lvl="0" hangingPunct="1">
              <a:buSzPct val="45000"/>
              <a:buFont typeface="StarSymbol"/>
              <a:buChar char="●"/>
            </a:pPr>
            <a:endParaRPr lang="fr-FR" dirty="0">
              <a:solidFill>
                <a:srgbClr val="000000"/>
              </a:solidFill>
              <a:latin typeface="Arial" pitchFamily="34"/>
              <a:cs typeface="Courier New" pitchFamily="49"/>
            </a:endParaRPr>
          </a:p>
          <a:p>
            <a:pPr lvl="0" hangingPunct="1">
              <a:buSzPct val="45000"/>
              <a:buFont typeface="StarSymbol"/>
              <a:buChar char="●"/>
            </a:pPr>
            <a:r>
              <a:rPr lang="fr-FR" dirty="0">
                <a:solidFill>
                  <a:srgbClr val="000000"/>
                </a:solidFill>
                <a:latin typeface="Arial" pitchFamily="34"/>
                <a:cs typeface="Courier New" pitchFamily="49"/>
              </a:rPr>
              <a:t>une collection :    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852A6C30-BAFA-413F-9720-F57E652484A7}"/>
              </a:ext>
            </a:extLst>
          </p:cNvPr>
          <p:cNvSpPr/>
          <p:nvPr/>
        </p:nvSpPr>
        <p:spPr>
          <a:xfrm>
            <a:off x="1906920" y="2951999"/>
            <a:ext cx="6553080" cy="259674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Public Class </a:t>
            </a:r>
            <a:r>
              <a:rPr lang="fr-FR" sz="16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classHolder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(Of t)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   Public </a:t>
            </a:r>
            <a:r>
              <a:rPr lang="fr-FR" sz="1600" b="1" i="0" u="none" strike="noStrike" kern="1200" dirty="0" err="1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Sub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6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processNewItem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(</a:t>
            </a:r>
            <a:r>
              <a:rPr lang="fr-FR" sz="1600" b="1" i="0" u="none" strike="noStrike" kern="1200" dirty="0" err="1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ByVal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6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newItem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t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)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       Dim </a:t>
            </a:r>
            <a:r>
              <a:rPr lang="fr-FR" sz="16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tempItem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t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       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' Insert code </a:t>
            </a:r>
            <a:r>
              <a:rPr lang="fr-FR" sz="1600" b="1" i="0" u="none" strike="noStrike" kern="1200" dirty="0" err="1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that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600" b="1" i="0" u="none" strike="noStrike" kern="1200" dirty="0" err="1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processes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 an item of data type t.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   End </a:t>
            </a:r>
            <a:r>
              <a:rPr lang="fr-FR" sz="1600" b="1" i="0" u="none" strike="noStrike" kern="1200" dirty="0" err="1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Sub</a:t>
            </a:r>
            <a:endParaRPr lang="fr-FR" sz="1600" b="1" i="0" u="none" strike="noStrike" kern="1200" dirty="0">
              <a:ln>
                <a:noFill/>
              </a:ln>
              <a:solidFill>
                <a:srgbClr val="3333FF"/>
              </a:solidFill>
              <a:latin typeface="Courier New" pitchFamily="49"/>
              <a:ea typeface="MS Mincho" pitchFamily="49"/>
              <a:cs typeface="MS Mincho" pitchFamily="49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End Class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08046E56-7B5A-4776-9120-A81DCE3F6A33}"/>
              </a:ext>
            </a:extLst>
          </p:cNvPr>
          <p:cNvSpPr/>
          <p:nvPr/>
        </p:nvSpPr>
        <p:spPr>
          <a:xfrm>
            <a:off x="1906920" y="6263704"/>
            <a:ext cx="6553080" cy="46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Dim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stagiaires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As New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List(Of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String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)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1600" b="1" i="0" u="none" strike="noStrike" kern="1200">
              <a:ln>
                <a:noFill/>
              </a:ln>
              <a:solidFill>
                <a:srgbClr val="3333FF"/>
              </a:solidFill>
              <a:latin typeface="Courier New" pitchFamily="49"/>
              <a:ea typeface="MS Mincho" pitchFamily="49"/>
              <a:cs typeface="MS Mincho" pitchFamily="49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AEFE89-1FD2-4EC8-A72D-353C6A74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13D986-81B9-465D-96A6-614F4FA92363}" type="slidenum">
              <a:t>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C840CF7-9DEB-4783-AEBB-66A4BA54E252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Collection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7510B14-A810-4683-BFA9-4F2762DF94B3}"/>
              </a:ext>
            </a:extLst>
          </p:cNvPr>
          <p:cNvSpPr txBox="1"/>
          <p:nvPr/>
        </p:nvSpPr>
        <p:spPr>
          <a:xfrm>
            <a:off x="497520" y="2313720"/>
            <a:ext cx="9042480" cy="4647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VisualBasic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propose sa propre classe pour gérer des collections :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Microsoft.VisualBasic.Collection</a:t>
            </a: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Méthodes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Add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(item</a:t>
            </a:r>
            <a:r>
              <a:rPr lang="fr-FR" sz="3200" b="0" i="1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, clé, </a:t>
            </a:r>
            <a:r>
              <a:rPr lang="fr-FR" sz="3200" b="0" i="1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before,after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)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Remove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(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index|clé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)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Item(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index,clé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)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Count()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Attention : faiblement typée, nécessite un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cast</a:t>
            </a: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4130CD-7792-45C7-B6BD-033B52F5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FC0228-DC9A-444C-9A19-CA46CF10A08E}" type="slidenum">
              <a:t>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B2C7D-1C27-4D51-9220-25845A52B026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Enumérateurs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672F4B2-0477-4871-86C7-4782F4741AB6}"/>
              </a:ext>
            </a:extLst>
          </p:cNvPr>
          <p:cNvSpPr txBox="1"/>
          <p:nvPr/>
        </p:nvSpPr>
        <p:spPr>
          <a:xfrm>
            <a:off x="576000" y="1676879"/>
            <a:ext cx="8928000" cy="5196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Dim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000" b="1" i="0" u="none" strike="noStrike" kern="1200" dirty="0" err="1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maCollection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As New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Collection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 dirty="0">
                <a:ln>
                  <a:noFill/>
                </a:ln>
                <a:solidFill>
                  <a:srgbClr val="007826"/>
                </a:solidFill>
                <a:latin typeface="Courier New" pitchFamily="49"/>
                <a:ea typeface="Courier New" pitchFamily="49"/>
                <a:cs typeface="Courier New" pitchFamily="49"/>
              </a:rPr>
              <a:t>' Insert code to </a:t>
            </a:r>
            <a:r>
              <a:rPr lang="fr-FR" sz="2000" b="1" i="0" u="none" strike="noStrike" kern="1200" dirty="0" err="1">
                <a:ln>
                  <a:noFill/>
                </a:ln>
                <a:solidFill>
                  <a:srgbClr val="007826"/>
                </a:solidFill>
                <a:latin typeface="Courier New" pitchFamily="49"/>
                <a:ea typeface="Courier New" pitchFamily="49"/>
                <a:cs typeface="Courier New" pitchFamily="49"/>
              </a:rPr>
              <a:t>add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007826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000" b="1" i="0" u="none" strike="noStrike" kern="1200" dirty="0" err="1">
                <a:ln>
                  <a:noFill/>
                </a:ln>
                <a:solidFill>
                  <a:srgbClr val="007826"/>
                </a:solidFill>
                <a:latin typeface="Courier New" pitchFamily="49"/>
                <a:ea typeface="Courier New" pitchFamily="49"/>
                <a:cs typeface="Courier New" pitchFamily="49"/>
              </a:rPr>
              <a:t>elements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007826"/>
                </a:solidFill>
                <a:latin typeface="Courier New" pitchFamily="49"/>
                <a:ea typeface="Courier New" pitchFamily="49"/>
                <a:cs typeface="Courier New" pitchFamily="49"/>
              </a:rPr>
              <a:t> to the </a:t>
            </a:r>
            <a:r>
              <a:rPr lang="fr-FR" sz="2000" b="1" i="0" u="none" strike="noStrike" kern="1200" dirty="0" err="1">
                <a:ln>
                  <a:noFill/>
                </a:ln>
                <a:solidFill>
                  <a:srgbClr val="007826"/>
                </a:solidFill>
                <a:latin typeface="Courier New" pitchFamily="49"/>
                <a:ea typeface="Courier New" pitchFamily="49"/>
                <a:cs typeface="Courier New" pitchFamily="49"/>
              </a:rPr>
              <a:t>customers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007826"/>
                </a:solidFill>
                <a:latin typeface="Courier New" pitchFamily="49"/>
                <a:ea typeface="Courier New" pitchFamily="49"/>
                <a:cs typeface="Courier New" pitchFamily="49"/>
              </a:rPr>
              <a:t> collection.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Dim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000" b="1" i="0" u="none" strike="noStrike" kern="1200" dirty="0" err="1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monEnum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As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000" b="1" i="0" u="none" strike="noStrike" kern="1200" dirty="0" err="1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IEnumerator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= </a:t>
            </a:r>
            <a:r>
              <a:rPr lang="fr-FR" sz="2000" b="1" i="0" u="none" strike="noStrike" kern="120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maCollection</a:t>
            </a:r>
            <a:r>
              <a:rPr lang="fr-FR" sz="2000" b="1" i="0" u="none" strike="noStrike" kern="1200" dirty="0" err="1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.GetEnumerator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()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monEnum</a:t>
            </a:r>
            <a:r>
              <a:rPr lang="fr-FR" sz="2000" b="1" i="0" u="none" strike="noStrike" kern="1200" dirty="0" err="1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.Reset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()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Dim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000" b="1" i="0" u="none" strike="noStrike" kern="1200" dirty="0" err="1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monElement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As Object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 dirty="0" err="1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While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000" b="1" i="0" u="none" strike="noStrike" kern="120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monEnum</a:t>
            </a:r>
            <a:r>
              <a:rPr lang="fr-FR" sz="2000" b="1" i="0" u="none" strike="noStrike" kern="1200" dirty="0" err="1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.MoveNext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()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   </a:t>
            </a:r>
            <a:r>
              <a:rPr lang="fr-FR" sz="2000" b="1" i="0" u="none" strike="noStrike" kern="120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monElement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= </a:t>
            </a:r>
            <a:r>
              <a:rPr lang="fr-FR" sz="2000" b="1" i="0" u="none" strike="noStrike" kern="120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monEnum</a:t>
            </a:r>
            <a:r>
              <a:rPr lang="fr-FR" sz="2000" b="1" i="0" u="none" strike="noStrike" kern="1200" dirty="0" err="1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.Current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()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   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007826"/>
                </a:solidFill>
                <a:latin typeface="Courier New" pitchFamily="49"/>
                <a:ea typeface="Courier New" pitchFamily="49"/>
                <a:cs typeface="Courier New" pitchFamily="49"/>
              </a:rPr>
              <a:t>' Insert code to process </a:t>
            </a:r>
            <a:r>
              <a:rPr lang="fr-FR" sz="2000" b="1" i="0" u="none" strike="noStrike" kern="1200" dirty="0" err="1">
                <a:ln>
                  <a:noFill/>
                </a:ln>
                <a:solidFill>
                  <a:srgbClr val="007826"/>
                </a:solidFill>
                <a:latin typeface="Courier New" pitchFamily="49"/>
                <a:ea typeface="Courier New" pitchFamily="49"/>
                <a:cs typeface="Courier New" pitchFamily="49"/>
              </a:rPr>
              <a:t>this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007826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000" b="1" i="0" u="none" strike="noStrike" kern="1200" dirty="0" err="1">
                <a:ln>
                  <a:noFill/>
                </a:ln>
                <a:solidFill>
                  <a:srgbClr val="007826"/>
                </a:solidFill>
                <a:latin typeface="Courier New" pitchFamily="49"/>
                <a:ea typeface="Courier New" pitchFamily="49"/>
                <a:cs typeface="Courier New" pitchFamily="49"/>
              </a:rPr>
              <a:t>element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007826"/>
                </a:solidFill>
                <a:latin typeface="Courier New" pitchFamily="49"/>
                <a:ea typeface="Courier New" pitchFamily="49"/>
                <a:cs typeface="Courier New" pitchFamily="49"/>
              </a:rPr>
              <a:t> of the collection.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End </a:t>
            </a:r>
            <a:r>
              <a:rPr lang="fr-FR" sz="2000" b="1" i="0" u="none" strike="noStrike" kern="1200" dirty="0" err="1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While</a:t>
            </a:r>
            <a:endParaRPr lang="fr-FR" sz="2000" b="1" i="0" u="none" strike="noStrike" kern="1200" dirty="0">
              <a:ln>
                <a:noFill/>
              </a:ln>
              <a:solidFill>
                <a:srgbClr val="3333FF"/>
              </a:solidFill>
              <a:latin typeface="Courier New" pitchFamily="49"/>
              <a:ea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apo%20dawan%2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Microsoft Office PowerPoint</Application>
  <PresentationFormat>Personnalisé</PresentationFormat>
  <Paragraphs>114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 New</vt:lpstr>
      <vt:lpstr>StarSymbol</vt:lpstr>
      <vt:lpstr>Times New Roman</vt:lpstr>
      <vt:lpstr>Trebuchet MS</vt:lpstr>
      <vt:lpstr>Standard 1</vt:lpstr>
      <vt:lpstr>diapo%20dawan%20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Générics</vt:lpstr>
      <vt:lpstr>Présentation PowerPoint</vt:lpstr>
      <vt:lpstr>Présentation PowerPoint</vt:lpstr>
      <vt:lpstr>Présentation PowerPoint</vt:lpstr>
      <vt:lpstr>Présentation PowerPoint</vt:lpstr>
      <vt:lpstr>Entrées/Sorties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Thomas Aldaitz</cp:lastModifiedBy>
  <cp:revision>778</cp:revision>
  <cp:lastPrinted>2014-06-16T10:06:28Z</cp:lastPrinted>
  <dcterms:created xsi:type="dcterms:W3CDTF">2007-10-18T14:41:09Z</dcterms:created>
  <dcterms:modified xsi:type="dcterms:W3CDTF">2020-01-14T14:46:09Z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