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B3FB2F-0D33-43AB-88FD-7D9AD0A505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E81B9-A1EA-401D-A1A6-61011AA546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38C905-19DE-4D63-9057-C27F195E235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5B89C1-0EC3-4F32-8783-D5A1D84FB26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2BEF99F-CF3A-44A1-9E2B-7BA2252603D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982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4068A2-B049-498C-9A8F-2B74C31D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220B9A-5E0A-43C0-B5C7-6DF5D4AFCDE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8C12BDE-FC41-45E2-8E8E-6A57E875F93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CB68A-2BCC-4E3C-94B9-727E8837601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62B07-435C-499F-A66D-4E7183BE9C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19BA1-0508-4198-96DB-5FB4857A87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F96320F-C422-4C81-A258-93CFEF1166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49C0F8-8C9A-4327-8F20-7D4500EA50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E4AE1B-6752-4348-BF2B-B97B5724483A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98C25E-2EFC-4153-BD16-53425F5F19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881E8C-37C0-41AB-9F7B-78B0262EB0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DACACB-5DAC-427C-B107-2D18A967DD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785B24-918C-40F9-8317-0930C8FD582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7F2880-7E39-4B39-AA0F-1693078EFF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FC8A2B-1418-4CF6-8A9F-A48E6EB5E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4685B83-DDD5-432F-89FA-7735FF8F12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131754-46E1-4E3A-81D2-BD9109016D5D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415C19-D6C1-4D27-844F-6D88A8F757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7087509-8412-4695-82D6-D2662456D3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1248BC-9101-40C9-B366-B2D0EB66B061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C402E4-294A-4D33-BE13-3AE3C435F4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538DFC1-A996-4A66-B988-1F6FF93ADF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CA5332F-1969-44E2-89CD-791A18AB5314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3009F0-38A2-4BC9-BC0E-A2D252F733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9BE30A6-324B-4D42-8F3C-4F80A0BFBE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8F62C0-31A5-43A6-8DAB-DB9A0FF9ECEC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3159A1-80B9-49DB-BAA9-DDD1E25C30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4F1A1FFF-F1A5-428E-B8F3-8D474C34CF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D242B5-C72F-4D02-9646-ACF914C9C7F9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7263AA-8EF4-4774-8222-793D4B626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010B382-ABAE-43B3-9B24-B04AB7FA5F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6F8E64-F7C1-47CF-A381-E0F40540260C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8CFBE4-75A6-4BAE-9FC0-CE2F21C172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6CDDE59-F3C9-4F05-B5B5-F7CC3C68CC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FB06CD-1F2D-4E30-930F-074FC15E3C5D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96F27C-0531-44F4-A3F8-E786896CB1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DAEB15AF-E496-4865-9016-51C95A9C84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0C2D02-86B3-42C4-968C-8198D3CB623B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A27C32-D42B-4AB8-A390-A4C07931BA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59D34A0B-BA86-4054-BA66-13BDD7E951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3EC904-0D82-4472-9D1F-67189573BB5D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6F256E-42D9-4BF4-B0B6-FEB43AECC6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1215A75-794C-465A-810F-EB033938FF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EC43FE8-1F65-4B42-8983-BB0B73C6F74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109F41-3358-4726-8DB6-E5B6A644BF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9761FE9-4BE1-4D80-8B3D-44DCCFD9DE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EBAF6F-8067-4663-AC0F-AB126EA3D802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D08D6D-3051-43F4-9967-F35EE3948E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A8888BC0-3B52-4A32-AAF5-6EC915E1A0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DBF7DA-F4EF-4C35-B645-8FCDFD2C191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323034-36CD-4115-B797-8609E2EFC0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2EC6982-76DC-40F6-BF72-4145D9F0F2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01E352-26A3-4043-85D9-B1C311CECDA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EC3639-4BF5-4497-BFFE-1613ECFAD2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44792A41-8F1F-474D-8E4A-8CD19870D2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40C5B7-F3A9-4A08-875E-1FB83B985C56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33413C0-DDE6-4472-A7ED-4136C2D96C3E}"/>
              </a:ext>
            </a:extLst>
          </p:cNvPr>
          <p:cNvSpPr/>
          <p:nvPr/>
        </p:nvSpPr>
        <p:spPr>
          <a:xfrm>
            <a:off x="981360" y="801360"/>
            <a:ext cx="5598000" cy="4009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5CBE9EC-1419-49FF-AEDB-91F6627C3E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08EE99-EED3-4932-B635-99C7E77C2585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D0BC3B9-E3A8-43BD-882E-74E15E945563}"/>
              </a:ext>
            </a:extLst>
          </p:cNvPr>
          <p:cNvSpPr/>
          <p:nvPr/>
        </p:nvSpPr>
        <p:spPr>
          <a:xfrm>
            <a:off x="981360" y="801360"/>
            <a:ext cx="5598000" cy="4009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27F1DAD-CF3D-4EEF-A1FB-328D160406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1500E2-7702-45FD-8500-93160FAC545A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2391551-5CA6-41FC-B393-2D0BEA0DE7B7}"/>
              </a:ext>
            </a:extLst>
          </p:cNvPr>
          <p:cNvSpPr/>
          <p:nvPr/>
        </p:nvSpPr>
        <p:spPr>
          <a:xfrm>
            <a:off x="981360" y="801360"/>
            <a:ext cx="5598000" cy="4009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52C87F9-6083-46E8-8966-7110807B72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0B3F35-350E-418D-B3D3-BE7FCE918EA6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F4C006-21EA-4F0E-9EF1-8F2ACD17692D}"/>
              </a:ext>
            </a:extLst>
          </p:cNvPr>
          <p:cNvSpPr/>
          <p:nvPr/>
        </p:nvSpPr>
        <p:spPr>
          <a:xfrm>
            <a:off x="981360" y="801360"/>
            <a:ext cx="5598000" cy="4009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568EB6E8-075F-4B4A-8DE6-84F76FD676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1D3626-DC6B-4E66-A77C-DA756320A83A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4617EBC-7E60-4CE7-BA18-12AE7BB7612D}"/>
              </a:ext>
            </a:extLst>
          </p:cNvPr>
          <p:cNvSpPr/>
          <p:nvPr/>
        </p:nvSpPr>
        <p:spPr>
          <a:xfrm>
            <a:off x="981360" y="801360"/>
            <a:ext cx="5598000" cy="4009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27DCC-8069-4717-A8C7-5CA82C75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F4F0C9-9C37-4ED2-A396-7410FD44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59CDF-B0BB-4495-9413-B24BE07CA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1A6292-BA3C-4BFF-A026-36A6CD313E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1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B8B99-0BD9-4A06-A0C3-C15D3938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83812D-56AF-4309-B939-4963CB82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44155-65E7-4F15-8D98-B62B3A7A0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4BFFC7-BD0A-4FFF-A457-DD7AAC3614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16E367-61EA-4F8C-9C02-5A1BECCC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477966-6694-4F8A-8CDE-8EE38F05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5791B-AEE9-499E-BE19-2BC02FC3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2AEDFD-9E46-4FFA-824E-C3B1F48873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8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C2D71-2FF1-48B4-813E-C1D7DC83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02D7B4-C8F5-45C6-9BB9-B6A5D2E39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587B5-5BA7-4401-B951-C6653F74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63AEF-6205-46D5-A46E-62D9119D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D80BF-BC1B-4DEE-9493-89843C5A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2F9A16-EA4D-4AE2-91A7-3874971641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6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DB6CF-8F3F-40CF-9C23-EDFCD485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E6257-49D2-47E5-ADFF-02C82366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D4AC8-9585-4BBC-9BE6-6E2A98DF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23F8E-0703-46D7-9EA1-371CB08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FE7B6-F6DE-451D-9B01-0386CF9E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46573-BF50-4C86-85AB-3E260059140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67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834F-7232-4D7D-8960-A706470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CC46D-4497-47B1-BE30-8ACD5A1F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5D77-2562-48DF-8515-3774905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3BC93-F0F5-48BF-B4E0-F218B8CB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CEEA7-6494-4F3F-B350-5A11E051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4BE445-1CC2-4521-A8F3-8977BD72B3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5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E9BF8-1496-493E-99B7-FB0DAFD0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90E5B-3AC6-47ED-A391-E0C1A4F8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EEFE8-2CF1-4ADB-837F-43B0C373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49B82-C6A9-425B-82FC-0D7D223A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F98402-E6A4-4A7E-8CEF-6A86D06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F622-7037-40ED-A324-615A47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61915-070A-4876-A3E3-079A9D57CC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2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0AF18-285A-4BF3-90F8-F6D8081A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381C8-3339-4C9C-9820-77E9B950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6CE1D-DDDE-4AC1-A9F1-B44EAC3D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B16D0-5A08-416F-A4FD-A77AD2DD7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1AE9C-7ACF-4611-BD98-9893F89F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ABE9B-3DFD-4148-B994-1FD487BB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89268-EFB8-4765-BCEE-4ADF5E1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26ABE4-359D-4E54-AA80-2B7BD61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CDEA9-5EE8-4B24-9AC0-2861A9B7FD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1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56997-6E79-4346-B2B4-6E8A30A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FF8D9F-E1B6-4CFE-BCA7-85FD1A1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0E864-DE86-4759-AC2E-9C281156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C37745-8008-476D-B3E3-0FF41278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1D75A-6E4D-4869-BECF-5B505FC28C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6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7CB5DB-7653-4175-8420-BCC63AF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E46EF3-7B03-4A36-8B5D-6CAB0001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A0537-D5D3-4DE2-9679-986F5B6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8E21E-BF31-4754-9CFB-A4752D22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35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8092C-F6DA-45A2-BA24-590FCF8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F9241-E520-447D-A69F-0E0EB361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4C20A-B6A8-4E8A-819D-3C7D5AC1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4B14C-62C4-4D00-A191-4A20FF80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F7675-8083-4469-9031-E0A6FCA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1E6AF-0C10-4C20-9B5C-3A6ED38C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D9AA3F-3BAB-4610-8436-26AC9434BF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0A560-6958-496B-8406-A33FC6E8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F823C-5D5A-40A5-8997-B6643AA5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108D9-4AE8-4C1E-A5C4-02112C75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C224C5-F122-4529-8E1B-42CAB56880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89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92D3F-5F53-4579-8E1B-B20AA85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E3E7F7-B9EC-4327-AA32-8C19DC8E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8CDA73-8125-4347-A869-D8F99370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8E644-F1CD-4048-AFCA-0715EAC6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EC2163-C78B-459F-8607-6FFCC3E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85C87-B014-4E4B-86F8-53D169E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CD6CA-0D7D-429C-88FD-131CA944F6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17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1C35-E653-4442-A669-1AA6380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660EB-AE5C-43CC-9B7C-2CB39086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7B8F9-D77E-4437-A2A3-B6011F6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2A4AA-1422-42AC-9F7E-B079BDC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FFDCC-CE93-487A-A917-F3C742AF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66B0F-7BEE-4C19-B21B-20786B54A6D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76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A92450-1FD1-46E7-9B28-77B2F043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2556B8-D29D-48DD-A4EB-9896064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BFDEA-F43C-45DB-BB07-8CBFD8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B1A4D-90A3-4E8C-B2E1-5B56BCD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FD647-5190-4F15-B877-2D99CED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2F515-D677-4B21-8797-D047E97E6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2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4F5-5A3E-4A99-BCB3-BCF956FF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00E54-8156-41A3-88A8-E78EB53C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7A855-5C74-4A72-A0F2-1A67B36FE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1A0D33-150F-4781-BF42-1C7AE2D2C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7BC0-0582-4E4B-8AE3-967896C1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9A7FE-BFA2-464F-8C98-8A827EA6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38177-57B8-4AED-86E9-1144199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56360-7276-46C1-BE12-9576145F6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BC3A0C-335D-4D27-9462-F6113D3FD3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2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89D82-B6C2-467C-82D5-A5C2733B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D2E9C-6EF4-409F-A786-BB358EF7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B711E-20F3-49CA-85BD-9FC07411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5F20C9-AEF8-442E-83AC-0CB3AA52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57EDAA-9E81-4968-BF13-BB8166B5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4DAA1-E0DC-4E69-9F4B-3224495D4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89ED01-C9DD-4C01-BDD7-2BEB15C371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0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FBF0D-9F3A-4F31-A296-7910A0C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71CE8F-9D0E-47B8-8DB0-9B80BDEF2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F8C4DB-7123-4381-B321-DDD4D4EA3C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9CD8E7-D7B7-4F69-A7B5-337F9CE4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EDDBDE-C976-4CFC-8B03-83A889E955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46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B609F-CF6C-4D77-B899-9315B103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30640-7E2C-49F0-A4A4-620885D6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50B0D3-25F5-4D75-9EC3-F6230F05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044AB-5797-47F4-BA5A-3B80CB3E5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4D8521-68F2-4C7C-B220-F8C8687188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704C-78DB-42A2-9693-33572E1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0DACF9-A811-42D1-9B11-46717436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A689B-D445-4F6A-9D69-285FED85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CD4C5-9ADB-440C-B390-3AD4800D2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80D22-1001-4CFE-96E9-F469120EE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B5F18-2BAE-4239-BE68-A4A3894B7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46824-35D8-4996-B00E-5155F79FD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05B7B-D44E-4AF2-B0D1-6F151847CF0B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73F5D-7AC9-4E1F-A1A2-B4375958558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7B0FFC1-7904-4282-992B-5A0712E0FF7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BB708E3-99E8-48A3-9F09-8B8BC88E261D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8DB0EA-EC08-4D20-9E10-BB1671180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CC8E61-D148-4ABC-A64A-46A1F4377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2F83A-BDD2-49A2-B0F6-59E9A323C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C80F2-600C-4728-990F-DA8EA1BD7B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13A9A-E86F-42D3-8720-22F5FBD50B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4F552-427B-494C-A879-96DE5AEB663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A58E857-2031-4B10-8BD7-5E91ABB51998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684DEE-D1F0-4A9E-A7D9-9E2D2C65B692}"/>
              </a:ext>
            </a:extLst>
          </p:cNvPr>
          <p:cNvSpPr txBox="1"/>
          <p:nvPr/>
        </p:nvSpPr>
        <p:spPr>
          <a:xfrm>
            <a:off x="0" y="6840000"/>
            <a:ext cx="10080000" cy="30996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41B05A-0CBA-492E-AE51-2E1F8938850D}"/>
              </a:ext>
            </a:extLst>
          </p:cNvPr>
          <p:cNvSpPr txBox="1"/>
          <p:nvPr/>
        </p:nvSpPr>
        <p:spPr>
          <a:xfrm>
            <a:off x="3745080" y="7292880"/>
            <a:ext cx="3542400" cy="174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/>
          <a:lstStyle/>
          <a:p>
            <a:pPr marL="0" marR="0" lvl="0" indent="0" algn="l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56E01BB-0BBF-46CD-8B80-D5F6EDB0A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529BA-A973-4023-9993-0522912B0EF7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8C478-C9D9-4DD0-B819-350DC12EDC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7200"/>
            <a:ext cx="8460000" cy="141803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3478A-B646-4F5C-8C30-51E080AE12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Ergonomie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4C6E2A6-4666-405C-BD87-58F386280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4CB329-232B-407A-B5A9-0ADD5608B8D8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2C943-E874-4B27-8044-F0B1F0D9C1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Menu de navigation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B9B39-1FED-4C5E-8536-6B80E6690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Fournit l'accès à l'ensemble des sections et aux pages principales du site</a:t>
            </a:r>
          </a:p>
          <a:p>
            <a:pPr lvl="0"/>
            <a:endParaRPr lang="fr-FR"/>
          </a:p>
          <a:p>
            <a:pPr lvl="0"/>
            <a:r>
              <a:rPr lang="fr-FR"/>
              <a:t>Composé d'une liste de liens hypertexte</a:t>
            </a:r>
          </a:p>
          <a:p>
            <a:pPr lvl="0"/>
            <a:endParaRPr lang="fr-FR"/>
          </a:p>
          <a:p>
            <a:pPr lvl="0"/>
            <a:r>
              <a:rPr lang="fr-FR"/>
              <a:t>Clairement &amp; systématiquement identifiable</a:t>
            </a:r>
          </a:p>
          <a:p>
            <a:pPr lvl="0"/>
            <a:endParaRPr lang="fr-FR"/>
          </a:p>
          <a:p>
            <a:pPr lvl="0"/>
            <a:r>
              <a:rPr lang="fr-FR"/>
              <a:t>5 à 9 menus maximum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7E51106-A67A-476A-B835-B75B564EA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DAEEEE-469B-48CB-8C58-4529B6AD154D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464ED-F911-478E-BB8F-5D19DC048D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Menu de navigation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50880-1081-4AE9-B3FB-BEAB173C7A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172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&lt;ul&gt;	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  &lt;li&gt;Titre du menu&lt;/li&gt;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  &lt;ul&gt;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&lt;li&gt;&lt;a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"…"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lien1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&lt;/a&gt;&lt;/li&gt;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&lt;li&gt;&lt;a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"…"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lien1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&lt;/a&gt;&lt;/li&gt;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&lt;li&gt;&lt;a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"…"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lien1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&lt;/a&gt;&lt;/li&gt;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  &lt;/ul&gt;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&lt;/ul&gt;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78DE24-C147-4E15-8F9F-E97E2CBF0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DB0ACA-1396-43E4-AD4F-617862506037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8BA50A-64F1-430D-8CC8-FF51E145E6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XI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E0605-4B28-4BDF-B824-9A52AA22E4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58440"/>
          </a:xfrm>
        </p:spPr>
        <p:txBody>
          <a:bodyPr/>
          <a:lstStyle/>
          <a:p>
            <a:pPr lvl="0"/>
            <a:r>
              <a:rPr lang="fr-FR"/>
              <a:t>Sur la page html 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Créez un menu de navigation simple</a:t>
            </a:r>
          </a:p>
          <a:p>
            <a:pPr lvl="1"/>
            <a:endParaRPr lang="fr-FR"/>
          </a:p>
          <a:p>
            <a:pPr lvl="1"/>
            <a:r>
              <a:rPr lang="fr-FR"/>
              <a:t>Optimisez l'ancre des liens pour que le menu soit clair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039D711-38AF-4634-949F-8C65A1530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3B58EAD-1698-432D-8C4D-C64DF8BD8BEA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7DE5D5-48D1-4992-A2C2-CF2E6903BC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9320"/>
            <a:ext cx="8460000" cy="1305000"/>
          </a:xfrm>
        </p:spPr>
        <p:txBody>
          <a:bodyPr/>
          <a:lstStyle/>
          <a:p>
            <a:pPr lvl="0"/>
            <a:r>
              <a:rPr lang="fr-FR" sz="4400"/>
              <a:t>Menu de navigation</a:t>
            </a:r>
            <a:br>
              <a:rPr lang="fr-FR" sz="4400"/>
            </a:br>
            <a:r>
              <a:rPr lang="fr-FR" sz="4400"/>
              <a:t>à deux niveaux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026FD-0BB9-400C-A920-712262375A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&lt;ul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class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"menu"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&lt;li&gt;&lt;a href="#"&gt;Item 1&lt;/a&gt;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&lt;ul&gt;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	&lt;li&gt;&lt;a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"…"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lien1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&lt;/a&gt;&lt;/li&gt;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	&lt;li&gt;&lt;a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"…"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lien2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&lt;/a&gt;&lt;/li&gt;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	&lt;li&gt;&lt;a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"…"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lien3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&lt;/a&gt;&lt;/li&gt;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	&lt;/ul&gt;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&lt;/li&gt;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	[ … ]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&lt;/ul&gt;</a:t>
            </a:r>
          </a:p>
          <a:p>
            <a:pPr lvl="0">
              <a:buNone/>
            </a:pPr>
            <a:endParaRPr lang="fr-FR" sz="2800" b="1">
              <a:solidFill>
                <a:srgbClr val="000080"/>
              </a:solidFill>
              <a:latin typeface="Courier New" pitchFamily="4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322336A-B72D-4B04-8ADA-D6778BBE8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35DE932-9F5B-4635-A9A5-D88AE32062D1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BB2B35-AD6E-420C-B864-CF517AD6BD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Affichage du sous-menu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E2C72F-E82F-4BE9-BB11-512E311FCA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800">
                <a:solidFill>
                  <a:srgbClr val="280099"/>
                </a:solidFill>
                <a:latin typeface="Courier New" pitchFamily="49"/>
              </a:rPr>
              <a:t>.menu</a:t>
            </a:r>
            <a:r>
              <a:rPr lang="fr-FR" sz="2800">
                <a:latin typeface="Courier New" pitchFamily="49"/>
              </a:rPr>
              <a:t> ul{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display</a:t>
            </a:r>
            <a:r>
              <a:rPr lang="fr-FR" sz="2800">
                <a:latin typeface="Courier New" pitchFamily="49"/>
              </a:rPr>
              <a:t>: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none</a:t>
            </a:r>
            <a:r>
              <a:rPr lang="fr-FR" sz="2800">
                <a:latin typeface="Courier New" pitchFamily="49"/>
              </a:rPr>
              <a:t>;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}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solidFill>
                  <a:srgbClr val="280099"/>
                </a:solidFill>
                <a:latin typeface="Courier New" pitchFamily="49"/>
              </a:rPr>
              <a:t>.menu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 li</a:t>
            </a:r>
            <a:r>
              <a:rPr lang="fr-FR" sz="2800">
                <a:solidFill>
                  <a:srgbClr val="280099"/>
                </a:solidFill>
                <a:latin typeface="Courier New" pitchFamily="49"/>
              </a:rPr>
              <a:t>:hover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FR" sz="2800">
                <a:latin typeface="Courier New" pitchFamily="49"/>
              </a:rPr>
              <a:t>ul{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display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: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block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;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}</a:t>
            </a:r>
          </a:p>
          <a:p>
            <a:pPr lvl="0">
              <a:buNone/>
            </a:pPr>
            <a:endParaRPr lang="fr-FR" sz="2800">
              <a:latin typeface="Courier New" pitchFamily="4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7E39ED1-F824-47E7-8E7A-661A3C2D4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A25A31-E9C9-4CD2-9C00-03B3E0BE1804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64FFE-654D-459F-91CD-74322CE573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B760D4-D35B-4550-B9D1-09A059917F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764000"/>
            <a:ext cx="9360000" cy="5138280"/>
          </a:xfrm>
        </p:spPr>
        <p:txBody>
          <a:bodyPr/>
          <a:lstStyle/>
          <a:p>
            <a:pPr lvl="0"/>
            <a:r>
              <a:rPr lang="fr-FR" sz="2800"/>
              <a:t>Liste ordonnée &lt;ol&gt;</a:t>
            </a:r>
          </a:p>
          <a:p>
            <a:pPr lvl="0"/>
            <a:endParaRPr lang="fr-FR" sz="2800"/>
          </a:p>
          <a:p>
            <a:pPr lvl="0"/>
            <a:r>
              <a:rPr lang="fr-FR" sz="2800"/>
              <a:t>list-style-type: disc|circle|square|none</a:t>
            </a:r>
          </a:p>
          <a:p>
            <a:pPr lvl="0"/>
            <a:endParaRPr lang="fr-FR" sz="2800"/>
          </a:p>
          <a:p>
            <a:pPr lvl="0"/>
            <a:r>
              <a:rPr lang="fr-FR" sz="2800"/>
              <a:t>list-style-type: decimal|upper-roman|upper-alpha|lower-alpha</a:t>
            </a:r>
          </a:p>
          <a:p>
            <a:pPr lvl="0"/>
            <a:endParaRPr lang="fr-FR" sz="2800"/>
          </a:p>
          <a:p>
            <a:pPr lvl="0"/>
            <a:r>
              <a:rPr lang="fr-FR" sz="2800"/>
              <a:t>list-style-image : url(« ../puce.jpg ») ;</a:t>
            </a:r>
          </a:p>
          <a:p>
            <a:pPr lvl="0"/>
            <a:endParaRPr lang="fr-FR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D7A373F-7E3D-41A8-B30C-3F5CAB816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C67FBE-4C6D-4923-AB40-0B5E8AADA266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7544DC-048F-4C41-8207-0BCA55C030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9320"/>
            <a:ext cx="8460000" cy="1305000"/>
          </a:xfrm>
        </p:spPr>
        <p:txBody>
          <a:bodyPr/>
          <a:lstStyle/>
          <a:p>
            <a:pPr lvl="0"/>
            <a:r>
              <a:rPr lang="fr-FR" sz="4400"/>
              <a:t>Suppression des styles navigateur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B86563-F658-478D-9C0C-AF4C23E02E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800">
                <a:solidFill>
                  <a:srgbClr val="280099"/>
                </a:solidFill>
                <a:latin typeface="Courier New" pitchFamily="49"/>
              </a:rPr>
              <a:t>.menu</a:t>
            </a:r>
            <a:r>
              <a:rPr lang="fr-FR" sz="2800">
                <a:latin typeface="Courier New" pitchFamily="49"/>
              </a:rPr>
              <a:t> ul {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padding-left</a:t>
            </a:r>
            <a:r>
              <a:rPr lang="fr-FR" sz="2800">
                <a:latin typeface="Courier New" pitchFamily="49"/>
              </a:rPr>
              <a:t>: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0</a:t>
            </a:r>
            <a:r>
              <a:rPr lang="fr-FR" sz="2800">
                <a:latin typeface="Courier New" pitchFamily="49"/>
              </a:rPr>
              <a:t>;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list-style-type</a:t>
            </a:r>
            <a:r>
              <a:rPr lang="fr-FR" sz="2800">
                <a:latin typeface="Courier New" pitchFamily="49"/>
              </a:rPr>
              <a:t>: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none</a:t>
            </a:r>
            <a:r>
              <a:rPr lang="fr-FR" sz="2800">
                <a:latin typeface="Courier New" pitchFamily="49"/>
              </a:rPr>
              <a:t>;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}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solidFill>
                  <a:srgbClr val="280099"/>
                </a:solidFill>
                <a:latin typeface="Courier New" pitchFamily="49"/>
              </a:rPr>
              <a:t>.menu</a:t>
            </a:r>
            <a:r>
              <a:rPr lang="fr-FR" sz="2800">
                <a:latin typeface="Courier New" pitchFamily="49"/>
              </a:rPr>
              <a:t> a {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text-decoration</a:t>
            </a:r>
            <a:r>
              <a:rPr lang="fr-FR" sz="2800">
                <a:latin typeface="Courier New" pitchFamily="49"/>
              </a:rPr>
              <a:t>: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none</a:t>
            </a:r>
            <a:r>
              <a:rPr lang="fr-FR" sz="2800">
                <a:latin typeface="Courier New" pitchFamily="49"/>
              </a:rPr>
              <a:t>;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}</a:t>
            </a:r>
          </a:p>
          <a:p>
            <a:pPr lvl="0">
              <a:buNone/>
            </a:pPr>
            <a:r>
              <a:rPr lang="fr-FR" sz="2800">
                <a:latin typeface="Courier New" pitchFamily="49"/>
              </a:rPr>
              <a:t>.</a:t>
            </a:r>
            <a:r>
              <a:rPr lang="fr-FR" sz="2800">
                <a:solidFill>
                  <a:srgbClr val="280099"/>
                </a:solidFill>
                <a:latin typeface="Courier New" pitchFamily="49"/>
              </a:rPr>
              <a:t>menu</a:t>
            </a:r>
            <a:r>
              <a:rPr lang="fr-FR" sz="2800">
                <a:latin typeface="Courier New" pitchFamily="49"/>
              </a:rPr>
              <a:t> li {</a:t>
            </a:r>
          </a:p>
          <a:p>
            <a:pPr lvl="0">
              <a:buNone/>
            </a:pP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list-style-type</a:t>
            </a:r>
            <a:r>
              <a:rPr lang="fr-FR" sz="2800">
                <a:latin typeface="Courier New" pitchFamily="49"/>
              </a:rPr>
              <a:t>: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none</a:t>
            </a:r>
            <a:r>
              <a:rPr lang="fr-FR" sz="2800">
                <a:latin typeface="Courier New" pitchFamily="49"/>
              </a:rPr>
              <a:t>;</a:t>
            </a:r>
          </a:p>
          <a:p>
            <a:pPr lvl="0">
              <a:buNone/>
            </a:pPr>
            <a:r>
              <a:rPr lang="fr-FR" sz="2800"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1BDD916-903C-41E4-AA74-36302B3DA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40A5DD-2D4A-4AF6-90E9-8599955F0111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336F2B-0886-45E2-B31B-CF5D97B54C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Passage en mode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A7B5CA-6CD3-4BB2-93F6-8A5489E580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440000"/>
            <a:ext cx="9720000" cy="5941440"/>
          </a:xfrm>
        </p:spPr>
        <p:txBody>
          <a:bodyPr/>
          <a:lstStyle/>
          <a:p>
            <a:pPr lvl="0">
              <a:buNone/>
            </a:pPr>
            <a:r>
              <a:rPr lang="fr-FR" sz="2400" dirty="0">
                <a:solidFill>
                  <a:srgbClr val="F20000"/>
                </a:solidFill>
                <a:latin typeface="Trebuchet MS" pitchFamily="34"/>
              </a:rPr>
              <a:t>horizontal</a:t>
            </a:r>
          </a:p>
          <a:p>
            <a:pPr lvl="0">
              <a:buNone/>
            </a:pPr>
            <a:r>
              <a:rPr lang="fr-FR" sz="2400" dirty="0">
                <a:solidFill>
                  <a:srgbClr val="280099"/>
                </a:solidFill>
                <a:latin typeface="Courier New" pitchFamily="49"/>
              </a:rPr>
              <a:t>.menu</a:t>
            </a:r>
            <a:r>
              <a:rPr lang="fr-FR" sz="2400" b="1" dirty="0">
                <a:solidFill>
                  <a:srgbClr val="280099"/>
                </a:solidFill>
                <a:latin typeface="Courier New" pitchFamily="49"/>
              </a:rPr>
              <a:t> </a:t>
            </a:r>
            <a:r>
              <a:rPr lang="fr-FR" sz="2400" dirty="0">
                <a:latin typeface="Courier New" pitchFamily="49"/>
              </a:rPr>
              <a:t>li {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	</a:t>
            </a:r>
            <a:r>
              <a:rPr lang="fr-FR" sz="2400" dirty="0">
                <a:solidFill>
                  <a:srgbClr val="FF420E"/>
                </a:solidFill>
                <a:latin typeface="Courier New" pitchFamily="49"/>
              </a:rPr>
              <a:t>display</a:t>
            </a:r>
            <a:r>
              <a:rPr lang="fr-FR" sz="2400" dirty="0">
                <a:latin typeface="Courier New" pitchFamily="49"/>
              </a:rPr>
              <a:t>: </a:t>
            </a:r>
            <a:r>
              <a:rPr lang="fr-FR" sz="2400" dirty="0" err="1">
                <a:solidFill>
                  <a:srgbClr val="008000"/>
                </a:solidFill>
                <a:latin typeface="Courier New" pitchFamily="49"/>
              </a:rPr>
              <a:t>inline</a:t>
            </a:r>
            <a:r>
              <a:rPr lang="fr-FR" sz="2400" dirty="0">
                <a:latin typeface="Courier New" pitchFamily="49"/>
              </a:rPr>
              <a:t>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	</a:t>
            </a:r>
            <a:r>
              <a:rPr lang="fr-FR" sz="2400" dirty="0">
                <a:solidFill>
                  <a:srgbClr val="FF420E"/>
                </a:solidFill>
                <a:latin typeface="Courier New" pitchFamily="49"/>
              </a:rPr>
              <a:t>vertical-</a:t>
            </a:r>
            <a:r>
              <a:rPr lang="fr-FR" sz="2400" dirty="0" err="1">
                <a:solidFill>
                  <a:srgbClr val="FF420E"/>
                </a:solidFill>
                <a:latin typeface="Courier New" pitchFamily="49"/>
              </a:rPr>
              <a:t>align</a:t>
            </a:r>
            <a:r>
              <a:rPr lang="fr-FR" sz="2400" dirty="0">
                <a:latin typeface="Courier New" pitchFamily="49"/>
              </a:rPr>
              <a:t>: 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top</a:t>
            </a:r>
            <a:r>
              <a:rPr lang="fr-FR" sz="2400" dirty="0">
                <a:latin typeface="Courier New" pitchFamily="49"/>
              </a:rPr>
              <a:t>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}</a:t>
            </a:r>
          </a:p>
          <a:p>
            <a:pPr lvl="0">
              <a:buNone/>
            </a:pPr>
            <a:r>
              <a:rPr lang="fr-FR" sz="2400" dirty="0">
                <a:solidFill>
                  <a:srgbClr val="F20000"/>
                </a:solidFill>
                <a:latin typeface="Trebuchet MS" pitchFamily="34"/>
              </a:rPr>
              <a:t>vertical</a:t>
            </a:r>
          </a:p>
          <a:p>
            <a:pPr lvl="0">
              <a:buNone/>
            </a:pPr>
            <a:r>
              <a:rPr lang="fr-FR" sz="2400" dirty="0">
                <a:solidFill>
                  <a:srgbClr val="280099"/>
                </a:solidFill>
                <a:latin typeface="Courier New" pitchFamily="49"/>
              </a:rPr>
              <a:t>.menu</a:t>
            </a:r>
            <a:r>
              <a:rPr lang="fr-FR" sz="2400" b="1" dirty="0">
                <a:solidFill>
                  <a:srgbClr val="280099"/>
                </a:solidFill>
                <a:latin typeface="Courier New" pitchFamily="49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li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 {</a:t>
            </a:r>
            <a:br>
              <a:rPr lang="fr-FR" sz="2400" dirty="0">
                <a:solidFill>
                  <a:srgbClr val="F200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	</a:t>
            </a:r>
            <a:r>
              <a:rPr lang="fr-FR" sz="2400" dirty="0" err="1">
                <a:solidFill>
                  <a:srgbClr val="FF420E"/>
                </a:solidFill>
                <a:latin typeface="Courier New" pitchFamily="49"/>
              </a:rPr>
              <a:t>width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: </a:t>
            </a:r>
            <a:r>
              <a:rPr lang="fr-FR" sz="2400" i="1" dirty="0">
                <a:solidFill>
                  <a:srgbClr val="008000"/>
                </a:solidFill>
                <a:latin typeface="Courier New" pitchFamily="49"/>
              </a:rPr>
              <a:t>dimension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;</a:t>
            </a:r>
            <a:br>
              <a:rPr lang="fr-FR" sz="2400" dirty="0">
                <a:solidFill>
                  <a:srgbClr val="F200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	</a:t>
            </a:r>
            <a:r>
              <a:rPr lang="fr-FR" sz="2400" dirty="0">
                <a:solidFill>
                  <a:srgbClr val="FF420E"/>
                </a:solidFill>
                <a:latin typeface="Courier New" pitchFamily="49"/>
              </a:rPr>
              <a:t>display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: </a:t>
            </a:r>
            <a:r>
              <a:rPr lang="fr-FR" sz="2400" dirty="0" err="1">
                <a:solidFill>
                  <a:srgbClr val="008000"/>
                </a:solidFill>
                <a:latin typeface="Courier New" pitchFamily="49"/>
              </a:rPr>
              <a:t>inline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-block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;</a:t>
            </a:r>
            <a:br>
              <a:rPr lang="fr-FR" sz="2400" dirty="0">
                <a:solidFill>
                  <a:srgbClr val="F200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	</a:t>
            </a:r>
            <a:r>
              <a:rPr lang="fr-FR" sz="2400" dirty="0">
                <a:solidFill>
                  <a:srgbClr val="FF420E"/>
                </a:solidFill>
                <a:latin typeface="Courier New" pitchFamily="49"/>
              </a:rPr>
              <a:t>vertical-</a:t>
            </a:r>
            <a:r>
              <a:rPr lang="fr-FR" sz="2400" dirty="0" err="1">
                <a:solidFill>
                  <a:srgbClr val="FF420E"/>
                </a:solidFill>
                <a:latin typeface="Courier New" pitchFamily="49"/>
              </a:rPr>
              <a:t>align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: 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top</a:t>
            </a: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;</a:t>
            </a:r>
            <a:br>
              <a:rPr lang="fr-FR" sz="2400" dirty="0">
                <a:solidFill>
                  <a:srgbClr val="F200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20000"/>
                </a:solidFill>
                <a:latin typeface="Courier New" pitchFamily="49"/>
              </a:rPr>
              <a:t>}</a:t>
            </a:r>
          </a:p>
          <a:p>
            <a:pPr lvl="0"/>
            <a:r>
              <a:rPr lang="fr-FR" sz="2400" dirty="0">
                <a:latin typeface="Arial" pitchFamily="34"/>
              </a:rPr>
              <a:t>Attention: gestion des espaces au passage de block → </a:t>
            </a:r>
            <a:r>
              <a:rPr lang="fr-FR" sz="2400" dirty="0" err="1">
                <a:latin typeface="Arial" pitchFamily="34"/>
              </a:rPr>
              <a:t>inline</a:t>
            </a:r>
            <a:r>
              <a:rPr lang="fr-FR" sz="2400" dirty="0">
                <a:latin typeface="Arial" pitchFamily="34"/>
              </a:rPr>
              <a:t>-block 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655A36B7-0976-4A20-8877-934ADD080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92B954-7D6B-4883-ADD3-43DF902805B6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D87FD-2C5E-4D97-A5FA-67E034DEEF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Création de tableau :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64DFA-BA50-457F-ACDE-7399D35127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6308280"/>
          </a:xfrm>
        </p:spPr>
        <p:txBody>
          <a:bodyPr/>
          <a:lstStyle/>
          <a:p>
            <a:pPr lvl="0">
              <a:buNone/>
            </a:pPr>
            <a:r>
              <a:rPr lang="fr-FR" sz="2600"/>
              <a:t>&lt;table&gt; : </a:t>
            </a:r>
            <a:r>
              <a:rPr lang="fr-FR" sz="2600">
                <a:latin typeface="Arial" pitchFamily="34"/>
              </a:rPr>
              <a:t>commande principale pour ouvrir une zone de tableau.</a:t>
            </a:r>
          </a:p>
          <a:p>
            <a:pPr lvl="0">
              <a:buNone/>
            </a:pPr>
            <a:r>
              <a:rPr lang="fr-FR" sz="2600"/>
              <a:t>Ligne : &lt;tr&gt;&lt;/tr&gt;</a:t>
            </a:r>
          </a:p>
          <a:p>
            <a:pPr lvl="0">
              <a:buNone/>
            </a:pPr>
            <a:r>
              <a:rPr lang="fr-FR" sz="2600"/>
              <a:t>Cellule : &lt;td&gt;&lt;/td&gt;</a:t>
            </a:r>
          </a:p>
          <a:p>
            <a:pPr lvl="0">
              <a:buNone/>
            </a:pPr>
            <a:r>
              <a:rPr lang="fr-FR" sz="2600"/>
              <a:t>&lt;/table&gt;</a:t>
            </a:r>
          </a:p>
          <a:p>
            <a:pPr lvl="0">
              <a:buNone/>
            </a:pPr>
            <a:r>
              <a:rPr lang="fr-FR" sz="2600"/>
              <a:t>Fusion de colonnes colspan</a:t>
            </a:r>
          </a:p>
          <a:p>
            <a:pPr lvl="0">
              <a:buNone/>
            </a:pPr>
            <a:r>
              <a:rPr lang="fr-FR" sz="2600"/>
              <a:t>Fusion de lignes rowspan</a:t>
            </a:r>
          </a:p>
          <a:p>
            <a:pPr lvl="0">
              <a:buNone/>
            </a:pPr>
            <a:endParaRPr lang="fr-FR" sz="2600"/>
          </a:p>
          <a:p>
            <a:pPr lvl="0">
              <a:buNone/>
            </a:pPr>
            <a:r>
              <a:rPr lang="fr-FR" sz="2600"/>
              <a:t>Exemple :</a:t>
            </a:r>
          </a:p>
          <a:p>
            <a:pPr lvl="0">
              <a:buNone/>
            </a:pPr>
            <a:r>
              <a:rPr lang="fr-FR" sz="2600"/>
              <a:t>&lt;table&gt;&lt;tr&gt;&lt;td&gt;Mon beau tableau&lt;/td&gt;&lt;/tr&gt;&lt;/table&gt;</a:t>
            </a:r>
          </a:p>
          <a:p>
            <a:pPr lvl="0">
              <a:buNone/>
            </a:pPr>
            <a:endParaRPr lang="fr-FR" sz="2800"/>
          </a:p>
          <a:p>
            <a:pPr lvl="0">
              <a:buNone/>
            </a:pPr>
            <a:endParaRPr lang="fr-FR" sz="280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D09BC68-465D-45AD-A34F-2769CF59CC17}"/>
              </a:ext>
            </a:extLst>
          </p:cNvPr>
          <p:cNvSpPr/>
          <p:nvPr/>
        </p:nvSpPr>
        <p:spPr>
          <a:xfrm>
            <a:off x="5709600" y="4335120"/>
            <a:ext cx="582840" cy="27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0" tIns="0" rIns="0" bIns="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latin typeface="Tahoma" pitchFamily="34"/>
                <a:ea typeface="MS Gothic" pitchFamily="2"/>
                <a:cs typeface="Tahoma" pitchFamily="2"/>
              </a:rPr>
              <a:t>&lt;TD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E4DE02A-DDA8-4680-A0BE-4101B831D78D}"/>
              </a:ext>
            </a:extLst>
          </p:cNvPr>
          <p:cNvSpPr/>
          <p:nvPr/>
        </p:nvSpPr>
        <p:spPr>
          <a:xfrm>
            <a:off x="5925240" y="4657320"/>
            <a:ext cx="1689479" cy="27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0" tIns="0" rIns="0" bIns="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latin typeface="Tahoma" pitchFamily="34"/>
                <a:ea typeface="MS Gothic" pitchFamily="2"/>
                <a:cs typeface="Tahoma" pitchFamily="2"/>
              </a:rPr>
              <a:t>ROWSPAN=3&gt;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F4B0F9E3-D740-459B-A912-7E32DA17F117}"/>
              </a:ext>
            </a:extLst>
          </p:cNvPr>
          <p:cNvSpPr/>
          <p:nvPr/>
        </p:nvSpPr>
        <p:spPr>
          <a:xfrm>
            <a:off x="7590599" y="4965480"/>
            <a:ext cx="2175480" cy="27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0" tIns="0" rIns="0" bIns="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latin typeface="Tahoma" pitchFamily="34"/>
                <a:ea typeface="MS Gothic" pitchFamily="2"/>
                <a:cs typeface="Tahoma" pitchFamily="2"/>
              </a:rPr>
              <a:t>&lt;TD COLSPAN=2&gt;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5D32D7E-93BF-4F10-A47E-1C5315D72E55}"/>
              </a:ext>
            </a:extLst>
          </p:cNvPr>
          <p:cNvSpPr/>
          <p:nvPr/>
        </p:nvSpPr>
        <p:spPr>
          <a:xfrm>
            <a:off x="5569920" y="3954240"/>
            <a:ext cx="4074840" cy="141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49408F8-7441-4537-96F8-0157768D1F3B}"/>
              </a:ext>
            </a:extLst>
          </p:cNvPr>
          <p:cNvSpPr/>
          <p:nvPr/>
        </p:nvSpPr>
        <p:spPr>
          <a:xfrm>
            <a:off x="7549200" y="3955680"/>
            <a:ext cx="2095560" cy="141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81149A76-0D51-493F-9ECA-DF1D3816B8EE}"/>
              </a:ext>
            </a:extLst>
          </p:cNvPr>
          <p:cNvSpPr/>
          <p:nvPr/>
        </p:nvSpPr>
        <p:spPr>
          <a:xfrm>
            <a:off x="7549200" y="3955680"/>
            <a:ext cx="2095560" cy="961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43F6E2B-7E9F-4449-8458-77929EE5A302}"/>
              </a:ext>
            </a:extLst>
          </p:cNvPr>
          <p:cNvSpPr/>
          <p:nvPr/>
        </p:nvSpPr>
        <p:spPr>
          <a:xfrm>
            <a:off x="7549200" y="3955680"/>
            <a:ext cx="2095560" cy="48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BC460B78-639D-4147-9EAA-FFD75874D639}"/>
              </a:ext>
            </a:extLst>
          </p:cNvPr>
          <p:cNvSpPr/>
          <p:nvPr/>
        </p:nvSpPr>
        <p:spPr>
          <a:xfrm>
            <a:off x="8597160" y="3955680"/>
            <a:ext cx="0" cy="96192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05C6F29-D38C-4AEF-904C-A4AFE44C3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D2BEB3-B5E0-48E1-86A1-959B61D1D460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B6EE64-3F66-4159-9327-07EB964BB7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Création de tableau :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B3219-613D-4FBA-8308-95C9EE439A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800"/>
              <a:t>border-style : type de bordure solid|double|ridge</a:t>
            </a:r>
          </a:p>
          <a:p>
            <a:pPr lvl="0">
              <a:buNone/>
            </a:pPr>
            <a:endParaRPr lang="fr-FR" sz="2800"/>
          </a:p>
          <a:p>
            <a:pPr lvl="0">
              <a:buNone/>
            </a:pPr>
            <a:r>
              <a:rPr lang="fr-FR" sz="2800"/>
              <a:t>border-width : épaisseur de la bordure</a:t>
            </a:r>
          </a:p>
          <a:p>
            <a:pPr lvl="0">
              <a:buNone/>
            </a:pPr>
            <a:endParaRPr lang="fr-FR" sz="2800"/>
          </a:p>
          <a:p>
            <a:pPr lvl="0">
              <a:buNone/>
            </a:pPr>
            <a:r>
              <a:rPr lang="fr-FR" sz="2800"/>
              <a:t>border-color : couleur de la bordure</a:t>
            </a:r>
          </a:p>
          <a:p>
            <a:pPr lvl="0">
              <a:buNone/>
            </a:pPr>
            <a:endParaRPr lang="fr-FR" sz="2800"/>
          </a:p>
          <a:p>
            <a:pPr lvl="0">
              <a:buNone/>
            </a:pPr>
            <a:endParaRPr lang="fr-FR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9CB3DC6-E64F-456C-840B-E64C7CAD1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3BB85F-4554-40FB-BC72-8282D41D6644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7A6B7E-75A3-48F2-A4A0-2D1830BE7F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Ergonomie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A3AB76-50A1-4E04-81CA-FEEFB6FC8A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Principe fondamental :</a:t>
            </a:r>
            <a:br>
              <a:rPr lang="fr-FR"/>
            </a:br>
            <a:r>
              <a:rPr lang="fr-FR"/>
              <a:t>permettre à l'utilisateur d'utiliser un outil ou service:</a:t>
            </a:r>
          </a:p>
          <a:p>
            <a:pPr lvl="1"/>
            <a:r>
              <a:rPr lang="fr-FR"/>
              <a:t>en minimisant les efforts inutiles</a:t>
            </a:r>
          </a:p>
          <a:p>
            <a:pPr lvl="1"/>
            <a:r>
              <a:rPr lang="fr-FR"/>
              <a:t>en améliorant son « confort »</a:t>
            </a:r>
          </a:p>
          <a:p>
            <a:pPr lvl="0"/>
            <a:r>
              <a:rPr lang="fr-FR"/>
              <a:t>Prend en compte les capacités cognitives et sensorielles</a:t>
            </a:r>
          </a:p>
          <a:p>
            <a:pPr lvl="0"/>
            <a:r>
              <a:rPr lang="fr-FR"/>
              <a:t>Peut s'appuyer sur des automatismes acquis (ex : icône home, logo cliquable)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40ACA1-5123-4B56-88A2-C03C35DF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4F2A5F-C24E-4191-AA9C-519292089BC8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854802-9476-4755-B7F3-431C7069D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Création de signets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AF554C-FF79-4A9E-A554-3E971DDF9056}"/>
              </a:ext>
            </a:extLst>
          </p:cNvPr>
          <p:cNvSpPr txBox="1"/>
          <p:nvPr/>
        </p:nvSpPr>
        <p:spPr>
          <a:xfrm>
            <a:off x="258120" y="1800000"/>
            <a:ext cx="9641880" cy="5040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Je positionne mon signet à l'endroit souhaité 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&lt;a name="mon_signet"&gt;&lt;/a&gt;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pour l'appeler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&lt;a href="#mon_signet"&gt;aller à Signet&lt;/a&gt;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ou à partir d'une autre page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&lt;a href="ma_page.html#mon_signet"&gt;aller à Signet&lt;/a&gt;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0F50668-F27D-4603-8E53-1475970E2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97D0AD-6045-4FC2-9333-9B765A178DE6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26D51B-D8BC-4221-96A4-2C09CDD1CE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Ergonomie dans le web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F328C-9961-458D-ADD3-7F024BB599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Perception &amp; compréhension de la structure du site</a:t>
            </a:r>
          </a:p>
          <a:p>
            <a:pPr lvl="1"/>
            <a:r>
              <a:rPr lang="fr-FR"/>
              <a:t>Perception de l'action d'entrée/sortie du site</a:t>
            </a:r>
          </a:p>
          <a:p>
            <a:pPr lvl="1"/>
            <a:r>
              <a:rPr lang="fr-FR"/>
              <a:t>Présentation des différentes sections du site</a:t>
            </a:r>
          </a:p>
          <a:p>
            <a:pPr lvl="0"/>
            <a:r>
              <a:rPr lang="fr-FR"/>
              <a:t>Identification &amp; maniabilité et éléments interactifs</a:t>
            </a:r>
          </a:p>
          <a:p>
            <a:pPr lvl="0"/>
            <a:r>
              <a:rPr lang="fr-FR"/>
              <a:t>Différenciation &amp; mise en avant du contenu principal / contenu secondaire, contextuel</a:t>
            </a:r>
          </a:p>
          <a:p>
            <a:pPr lvl="0"/>
            <a:r>
              <a:rPr lang="fr-FR"/>
              <a:t>Apparition d'une box sur clic grâce au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16A5271-7686-40CD-BA2D-815F087DF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0D46FC-30F5-4504-B03E-74BB981C36D2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FB5D63-4371-4E5F-8D48-B3813446E6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Charte graphique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BFF12-658F-48DB-AF6C-51288CC184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La charte n'est pas un template ou une maquette</a:t>
            </a:r>
          </a:p>
          <a:p>
            <a:pPr lvl="0"/>
            <a:endParaRPr lang="fr-FR"/>
          </a:p>
          <a:p>
            <a:pPr lvl="0"/>
            <a:r>
              <a:rPr lang="fr-FR"/>
              <a:t>Couleur de fond de page</a:t>
            </a:r>
          </a:p>
          <a:p>
            <a:pPr lvl="0"/>
            <a:r>
              <a:rPr lang="fr-FR"/>
              <a:t>Police de caractère</a:t>
            </a:r>
          </a:p>
          <a:p>
            <a:pPr lvl="0"/>
            <a:r>
              <a:rPr lang="fr-FR"/>
              <a:t>Couleur de la police de caractère</a:t>
            </a:r>
          </a:p>
          <a:p>
            <a:pPr lvl="0"/>
            <a:r>
              <a:rPr lang="fr-FR"/>
              <a:t>Taille police</a:t>
            </a:r>
          </a:p>
          <a:p>
            <a:pPr lvl="0"/>
            <a:r>
              <a:rPr lang="fr-FR"/>
              <a:t>Couleur de la police de caractère pour les liens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58B24B45-4733-410C-8073-48F2C4A19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C1BA02-CD25-438B-A886-2FD926853D1D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0773C3B-E41B-4742-A3DB-70F65670717E}"/>
              </a:ext>
            </a:extLst>
          </p:cNvPr>
          <p:cNvSpPr/>
          <p:nvPr/>
        </p:nvSpPr>
        <p:spPr>
          <a:xfrm>
            <a:off x="-699480" y="285480"/>
            <a:ext cx="103773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Règles de base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FA23AAA5-4FB2-4ED5-AA4F-529B5968FA79}"/>
              </a:ext>
            </a:extLst>
          </p:cNvPr>
          <p:cNvSpPr/>
          <p:nvPr/>
        </p:nvSpPr>
        <p:spPr>
          <a:xfrm>
            <a:off x="277704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DE0CBC28-D604-411C-B473-5BCC5BE9D04A}"/>
              </a:ext>
            </a:extLst>
          </p:cNvPr>
          <p:cNvSpPr/>
          <p:nvPr/>
        </p:nvSpPr>
        <p:spPr>
          <a:xfrm flipV="1">
            <a:off x="2976840" y="1379159"/>
            <a:ext cx="1440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616F5F-9A62-41F9-A546-9E832D6070EA}"/>
              </a:ext>
            </a:extLst>
          </p:cNvPr>
          <p:cNvSpPr txBox="1"/>
          <p:nvPr/>
        </p:nvSpPr>
        <p:spPr>
          <a:xfrm>
            <a:off x="900000" y="1620000"/>
            <a:ext cx="7200000" cy="771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sng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34"/>
                <a:ea typeface="MS Gothic" pitchFamily="2"/>
                <a:cs typeface="Tahoma" pitchFamily="2"/>
              </a:rPr>
              <a:t>Adapter son design à son public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89BB44-9EAB-47D7-9475-9F7D9E19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360" y="2275919"/>
            <a:ext cx="9539640" cy="459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63AA032-7330-4A76-91A8-289C051E4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BCE56C-AEA8-4E12-B4FA-9FFA7C88DF18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A787975-25F5-443B-A6B4-95B26C1F450B}"/>
              </a:ext>
            </a:extLst>
          </p:cNvPr>
          <p:cNvSpPr/>
          <p:nvPr/>
        </p:nvSpPr>
        <p:spPr>
          <a:xfrm>
            <a:off x="-699480" y="285480"/>
            <a:ext cx="103773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Règles de base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A8BE8405-AC61-41E6-AA73-90B02870EA9A}"/>
              </a:ext>
            </a:extLst>
          </p:cNvPr>
          <p:cNvSpPr/>
          <p:nvPr/>
        </p:nvSpPr>
        <p:spPr>
          <a:xfrm>
            <a:off x="277704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901E1100-9C1B-4510-95B2-34532297E12A}"/>
              </a:ext>
            </a:extLst>
          </p:cNvPr>
          <p:cNvSpPr/>
          <p:nvPr/>
        </p:nvSpPr>
        <p:spPr>
          <a:xfrm flipV="1">
            <a:off x="2976840" y="1379159"/>
            <a:ext cx="1440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25E04-9312-45FA-9F7B-7163D4A3744C}"/>
              </a:ext>
            </a:extLst>
          </p:cNvPr>
          <p:cNvSpPr txBox="1"/>
          <p:nvPr/>
        </p:nvSpPr>
        <p:spPr>
          <a:xfrm>
            <a:off x="900000" y="1620000"/>
            <a:ext cx="7200000" cy="771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sng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34"/>
                <a:ea typeface="MS Gothic" pitchFamily="2"/>
                <a:cs typeface="Tahoma" pitchFamily="2"/>
              </a:rPr>
              <a:t>Soigner la navigation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C3AC27-6009-4634-B87F-61D120AA92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2176920"/>
            <a:ext cx="6480000" cy="485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A15A3BF6-8583-46E8-824B-995D6D172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DE4C22-38FF-4F08-95FA-0403D5556AEC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D88B65E-D9E5-4656-A477-E737FFE4E839}"/>
              </a:ext>
            </a:extLst>
          </p:cNvPr>
          <p:cNvSpPr/>
          <p:nvPr/>
        </p:nvSpPr>
        <p:spPr>
          <a:xfrm>
            <a:off x="-699480" y="285480"/>
            <a:ext cx="103773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Règles de base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55064BDE-96C7-459E-933D-92B99CDFE638}"/>
              </a:ext>
            </a:extLst>
          </p:cNvPr>
          <p:cNvSpPr/>
          <p:nvPr/>
        </p:nvSpPr>
        <p:spPr>
          <a:xfrm>
            <a:off x="277704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159FA2F7-4B09-48DC-A39C-FA062C544BF5}"/>
              </a:ext>
            </a:extLst>
          </p:cNvPr>
          <p:cNvSpPr/>
          <p:nvPr/>
        </p:nvSpPr>
        <p:spPr>
          <a:xfrm flipV="1">
            <a:off x="2976840" y="1379159"/>
            <a:ext cx="1440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28DDE8-EF50-42D3-8DD5-1DD1D53FB5F9}"/>
              </a:ext>
            </a:extLst>
          </p:cNvPr>
          <p:cNvSpPr txBox="1"/>
          <p:nvPr/>
        </p:nvSpPr>
        <p:spPr>
          <a:xfrm>
            <a:off x="900000" y="1620000"/>
            <a:ext cx="7200000" cy="3056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sng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34"/>
                <a:ea typeface="MS Gothic" pitchFamily="2"/>
                <a:cs typeface="Tahoma" pitchFamily="2"/>
              </a:rPr>
              <a:t>Faciliter le contact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Chat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Téléphone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Formulaire de contact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3E6CDD3-DF6D-4DC4-97BB-A20FDCAEB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AFEAB5-F347-48E4-A9B6-F9A75FF52C03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EB7EE46-F368-45EE-8EAD-DCE24289FAA4}"/>
              </a:ext>
            </a:extLst>
          </p:cNvPr>
          <p:cNvSpPr/>
          <p:nvPr/>
        </p:nvSpPr>
        <p:spPr>
          <a:xfrm>
            <a:off x="-699480" y="285480"/>
            <a:ext cx="103773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Règles d'avenir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BB192E06-2B4C-44F2-9C01-2E45A8C06D4E}"/>
              </a:ext>
            </a:extLst>
          </p:cNvPr>
          <p:cNvSpPr/>
          <p:nvPr/>
        </p:nvSpPr>
        <p:spPr>
          <a:xfrm>
            <a:off x="277704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81578B49-F97E-4B2E-9BF2-30A6387F127C}"/>
              </a:ext>
            </a:extLst>
          </p:cNvPr>
          <p:cNvSpPr/>
          <p:nvPr/>
        </p:nvSpPr>
        <p:spPr>
          <a:xfrm flipV="1">
            <a:off x="2976840" y="1379159"/>
            <a:ext cx="1440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D948DC-0FCD-4652-B158-D9DCD67E22B8}"/>
              </a:ext>
            </a:extLst>
          </p:cNvPr>
          <p:cNvSpPr txBox="1"/>
          <p:nvPr/>
        </p:nvSpPr>
        <p:spPr>
          <a:xfrm>
            <a:off x="900000" y="1620000"/>
            <a:ext cx="7200000" cy="771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sng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34"/>
                <a:ea typeface="MS Gothic" pitchFamily="2"/>
                <a:cs typeface="Tahoma" pitchFamily="2"/>
              </a:rPr>
              <a:t>Elargir sa culture produit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71657F-2413-4AD2-86BC-4925094FF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64200" y="2249640"/>
            <a:ext cx="7364160" cy="46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B5088F12-27E2-42BA-A12E-C086C6F9E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46ECA6-11D0-4458-BA0D-EFAD0349E735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808FAD3-7014-40E9-9833-C1BF5CA2AEBF}"/>
              </a:ext>
            </a:extLst>
          </p:cNvPr>
          <p:cNvSpPr/>
          <p:nvPr/>
        </p:nvSpPr>
        <p:spPr>
          <a:xfrm>
            <a:off x="-699480" y="285480"/>
            <a:ext cx="103773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Règles d'avenir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47EF6AAB-A282-4062-BA42-1EF0B6E80DEA}"/>
              </a:ext>
            </a:extLst>
          </p:cNvPr>
          <p:cNvSpPr/>
          <p:nvPr/>
        </p:nvSpPr>
        <p:spPr>
          <a:xfrm>
            <a:off x="277704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E7BBD788-0C09-4753-93D0-17F69099148A}"/>
              </a:ext>
            </a:extLst>
          </p:cNvPr>
          <p:cNvSpPr/>
          <p:nvPr/>
        </p:nvSpPr>
        <p:spPr>
          <a:xfrm flipV="1">
            <a:off x="2976840" y="1379159"/>
            <a:ext cx="1440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83FDD8-E783-4DF9-9F2A-FDFFB8937A66}"/>
              </a:ext>
            </a:extLst>
          </p:cNvPr>
          <p:cNvSpPr txBox="1"/>
          <p:nvPr/>
        </p:nvSpPr>
        <p:spPr>
          <a:xfrm>
            <a:off x="900000" y="1620000"/>
            <a:ext cx="7200000" cy="771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  <a:tabLst/>
            </a:pPr>
            <a:r>
              <a:rPr lang="en-GB" sz="3200" b="1" i="0" u="sng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34"/>
                <a:ea typeface="MS Gothic" pitchFamily="2"/>
                <a:cs typeface="Tahoma" pitchFamily="2"/>
              </a:rPr>
              <a:t>Personnaliser le contenu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3065AA-4C9E-4DA0-935E-19CD4CED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9600" y="2232000"/>
            <a:ext cx="748908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Personnalisé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StarSymbol</vt:lpstr>
      <vt:lpstr>Tahoma</vt:lpstr>
      <vt:lpstr>Times New Roman</vt:lpstr>
      <vt:lpstr>Trebuchet MS</vt:lpstr>
      <vt:lpstr>presentation_dawan</vt:lpstr>
      <vt:lpstr>Standard</vt:lpstr>
      <vt:lpstr>Présentation PowerPoint</vt:lpstr>
      <vt:lpstr>Ergonomie</vt:lpstr>
      <vt:lpstr>Ergonomie dans le web</vt:lpstr>
      <vt:lpstr>Charte 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Menu de navigation</vt:lpstr>
      <vt:lpstr>Menu de navigation</vt:lpstr>
      <vt:lpstr>Cas pratique XI</vt:lpstr>
      <vt:lpstr>Menu de navigation à deux niveaux</vt:lpstr>
      <vt:lpstr>Affichage du sous-menu</vt:lpstr>
      <vt:lpstr>Liste</vt:lpstr>
      <vt:lpstr>Suppression des styles navigateur</vt:lpstr>
      <vt:lpstr>Passage en mode</vt:lpstr>
      <vt:lpstr>Création de tableau : HTML</vt:lpstr>
      <vt:lpstr>Création de tableau : CSS</vt:lpstr>
      <vt:lpstr>Création de signets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410</cp:revision>
  <cp:lastPrinted>2015-06-23T08:49:49Z</cp:lastPrinted>
  <dcterms:created xsi:type="dcterms:W3CDTF">2013-04-16T12:21:46Z</dcterms:created>
  <dcterms:modified xsi:type="dcterms:W3CDTF">2020-01-28T07:43:44Z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