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B3FB2F-0D33-43AB-88FD-7D9AD0A505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E81B9-A1EA-401D-A1A6-61011AA546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38C905-19DE-4D63-9057-C27F195E235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5B89C1-0EC3-4F32-8783-D5A1D84FB26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2BEF99F-CF3A-44A1-9E2B-7BA2252603D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982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4068A2-B049-498C-9A8F-2B74C31DA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220B9A-5E0A-43C0-B5C7-6DF5D4AFCDE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8C12BDE-FC41-45E2-8E8E-6A57E875F93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CB68A-2BCC-4E3C-94B9-727E8837601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62B07-435C-499F-A66D-4E7183BE9C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19BA1-0508-4198-96DB-5FB4857A87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F96320F-C422-4C81-A258-93CFEF1166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247BC-42A0-4A69-A40B-CF68EE88B7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06D88C-8A3B-4684-B685-FEF4D42EEFA1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8C4CFA-0697-49D7-8B52-B737CE3537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B3D0A5-13EE-4F51-BED0-4A0E7A71C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0CB0554-ADCB-4C15-8B26-1B097E8A6F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A33E016-78DA-42F8-B2E5-D1432406C7B6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397EE2-B52C-4565-871B-FB1E615C81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4BE99BA-7E52-4231-AAE3-8E0D5B828D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54ACAF-051B-45DE-A4A8-D100D9A65A6B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AD1816-EBEE-4309-83C7-5C2D4A99D1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C53450F-EE8B-4EDA-BA4B-7D60D13C4D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446A2C-47F3-40AD-B555-ADE71D2B37C4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ACA260-3103-4F69-9DB5-E3B518155B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CFBB6CBD-0252-4A15-B1C6-FE911711B8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D7FF90-DD9E-4AE6-84C0-D843D6C9E9E8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85AC9D-8A99-45AF-B6D7-4FB89814B6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E16CC019-19AE-434E-A3B7-24131C1E42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C7D857-702B-4FCE-A6C1-3E7FD726DDDB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39CCF1-751D-4C54-B899-36D72D3FEA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4708060-7CC7-431D-94E8-AF50EF41B3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761F8C-40F9-499F-BFF7-F2F47315CF2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24A798-261D-43F9-99C1-41272DC34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35BD14AB-A712-4C96-991D-7897C3BAA6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B4BE74-7A47-4859-ADA4-629AD213B3C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321E58-7D7E-4629-BF8F-BED8AAEC44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C4B0025-7FDD-493B-B42A-D2F7ECEB19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C946CC-DB1E-4171-ACF0-B3786E73A09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6331F9-4F34-485E-97E4-11DCDB9E40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338CD8C2-B7F3-4A2E-9F05-5376130538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1EE1DC5-454F-4545-A045-FD999FE848BD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6339F1-EE61-4611-B648-7B8C0634DF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8A186845-3376-49F0-8AA7-9CF9ADD78B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7830ED-7EA1-4013-98E2-73DCC0472C31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5E1E14-A0A4-4BE0-9507-B001750938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27DCC-8069-4717-A8C7-5CA82C75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F4F0C9-9C37-4ED2-A396-7410FD44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59CDF-B0BB-4495-9413-B24BE07CA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1A6292-BA3C-4BFF-A026-36A6CD313E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1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B8B99-0BD9-4A06-A0C3-C15D3938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83812D-56AF-4309-B939-4963CB82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144155-65E7-4F15-8D98-B62B3A7A0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4BFFC7-BD0A-4FFF-A457-DD7AAC3614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16E367-61EA-4F8C-9C02-5A1BECCC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477966-6694-4F8A-8CDE-8EE38F05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5791B-AEE9-499E-BE19-2BC02FC34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2AEDFD-9E46-4FFA-824E-C3B1F48873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68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C2D71-2FF1-48B4-813E-C1D7DC832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02D7B4-C8F5-45C6-9BB9-B6A5D2E39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587B5-5BA7-4401-B951-C6653F74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63AEF-6205-46D5-A46E-62D9119D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D80BF-BC1B-4DEE-9493-89843C5A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2F9A16-EA4D-4AE2-91A7-3874971641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6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DB6CF-8F3F-40CF-9C23-EDFCD485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E6257-49D2-47E5-ADFF-02C82366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D4AC8-9585-4BBC-9BE6-6E2A98DF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23F8E-0703-46D7-9EA1-371CB08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FE7B6-F6DE-451D-9B01-0386CF9E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F46573-BF50-4C86-85AB-3E260059140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67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8834F-7232-4D7D-8960-A706470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9CC46D-4497-47B1-BE30-8ACD5A1F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A5D77-2562-48DF-8515-3774905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3BC93-F0F5-48BF-B4E0-F218B8CB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CEEA7-6494-4F3F-B350-5A11E051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4BE445-1CC2-4521-A8F3-8977BD72B30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95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E9BF8-1496-493E-99B7-FB0DAFD0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90E5B-3AC6-47ED-A391-E0C1A4F8B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EEFE8-2CF1-4ADB-837F-43B0C373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49B82-C6A9-425B-82FC-0D7D223A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F98402-E6A4-4A7E-8CEF-6A86D06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F622-7037-40ED-A324-615A47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61915-070A-4876-A3E3-079A9D57CC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2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0AF18-285A-4BF3-90F8-F6D8081A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0381C8-3339-4C9C-9820-77E9B950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E6CE1D-DDDE-4AC1-A9F1-B44EAC3D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4B16D0-5A08-416F-A4FD-A77AD2DD7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11AE9C-7ACF-4611-BD98-9893F89F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ABE9B-3DFD-4148-B994-1FD487BB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89268-EFB8-4765-BCEE-4ADF5E1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26ABE4-359D-4E54-AA80-2B7BD61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1CDEA9-5EE8-4B24-9AC0-2861A9B7FD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1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56997-6E79-4346-B2B4-6E8A30A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FF8D9F-E1B6-4CFE-BCA7-85FD1A1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60E864-DE86-4759-AC2E-9C281156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C37745-8008-476D-B3E3-0FF41278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1D75A-6E4D-4869-BECF-5B505FC28C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6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7CB5DB-7653-4175-8420-BCC63AF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E46EF3-7B03-4A36-8B5D-6CAB0001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A0537-D5D3-4DE2-9679-986F5B6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8E21E-BF31-4754-9CFB-A4752D22A2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35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8092C-F6DA-45A2-BA24-590FCF83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F9241-E520-447D-A69F-0E0EB361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4C20A-B6A8-4E8A-819D-3C7D5AC1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4B14C-62C4-4D00-A191-4A20FF80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F7675-8083-4469-9031-E0A6FCA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1E6AF-0C10-4C20-9B5C-3A6ED38C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D9AA3F-3BAB-4610-8436-26AC9434BF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5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0A560-6958-496B-8406-A33FC6E8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F823C-5D5A-40A5-8997-B6643AA5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108D9-4AE8-4C1E-A5C4-02112C75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C224C5-F122-4529-8E1B-42CAB56880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89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92D3F-5F53-4579-8E1B-B20AA85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E3E7F7-B9EC-4327-AA32-8C19DC8E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8CDA73-8125-4347-A869-D8F99370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8E644-F1CD-4048-AFCA-0715EAC6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EC2163-C78B-459F-8607-6FFCC3E8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85C87-B014-4E4B-86F8-53D169E1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CD6CA-0D7D-429C-88FD-131CA944F6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17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1C35-E653-4442-A669-1AA6380E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660EB-AE5C-43CC-9B7C-2CB39086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7B8F9-D77E-4437-A2A3-B6011F6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2A4AA-1422-42AC-9F7E-B079BDC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FFDCC-CE93-487A-A917-F3C742AF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66B0F-7BEE-4C19-B21B-20786B54A6D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761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A92450-1FD1-46E7-9B28-77B2F043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2556B8-D29D-48DD-A4EB-9896064B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BFDEA-F43C-45DB-BB07-8CBFD87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B1A4D-90A3-4E8C-B2E1-5B56BCD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FD647-5190-4F15-B877-2D99CED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2F515-D677-4B21-8797-D047E97E6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2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34F5-5A3E-4A99-BCB3-BCF956FF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00E54-8156-41A3-88A8-E78EB53C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7A855-5C74-4A72-A0F2-1A67B36FE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1A0D33-150F-4781-BF42-1C7AE2D2CE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7BC0-0582-4E4B-8AE3-967896C1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9A7FE-BFA2-464F-8C98-8A827EA6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38177-57B8-4AED-86E9-11441995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56360-7276-46C1-BE12-9576145F6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BC3A0C-335D-4D27-9462-F6113D3FD3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2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89D82-B6C2-467C-82D5-A5C2733B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D2E9C-6EF4-409F-A786-BB358EF7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CB711E-20F3-49CA-85BD-9FC07411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5F20C9-AEF8-442E-83AC-0CB3AA52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57EDAA-9E81-4968-BF13-BB8166B5F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4DAA1-E0DC-4E69-9F4B-3224495D4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89ED01-C9DD-4C01-BDD7-2BEB15C371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03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FBF0D-9F3A-4F31-A296-7910A0C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71CE8F-9D0E-47B8-8DB0-9B80BDEF2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F8C4DB-7123-4381-B321-DDD4D4EA3C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9CD8E7-D7B7-4F69-A7B5-337F9CE46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EDDBDE-C976-4CFC-8B03-83A889E955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46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B609F-CF6C-4D77-B899-9315B103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30640-7E2C-49F0-A4A4-620885D6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50B0D3-25F5-4D75-9EC3-F6230F05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0044AB-5797-47F4-BA5A-3B80CB3E5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4D8521-68F2-4C7C-B220-F8C8687188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2704C-78DB-42A2-9693-33572E1F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0DACF9-A811-42D1-9B11-46717436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3A689B-D445-4F6A-9D69-285FED85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CD4C5-9ADB-440C-B390-3AD4800D2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680D22-1001-4CFE-96E9-F469120EE0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1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B5F18-2BAE-4239-BE68-A4A3894B7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46824-35D8-4996-B00E-5155F79FD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05B7B-D44E-4AF2-B0D1-6F151847CF0B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873F5D-7AC9-4E1F-A1A2-B4375958558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7B0FFC1-7904-4282-992B-5A0712E0FF7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BB708E3-99E8-48A3-9F09-8B8BC88E261D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8DB0EA-EC08-4D20-9E10-BB1671180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CC8E61-D148-4ABC-A64A-46A1F4377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2F83A-BDD2-49A2-B0F6-59E9A323C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C80F2-600C-4728-990F-DA8EA1BD7BD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13A9A-E86F-42D3-8720-22F5FBD50B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4F552-427B-494C-A879-96DE5AEB663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A58E857-2031-4B10-8BD7-5E91ABB51998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684DEE-D1F0-4A9E-A7D9-9E2D2C65B692}"/>
              </a:ext>
            </a:extLst>
          </p:cNvPr>
          <p:cNvSpPr txBox="1"/>
          <p:nvPr/>
        </p:nvSpPr>
        <p:spPr>
          <a:xfrm>
            <a:off x="0" y="6840000"/>
            <a:ext cx="10080000" cy="30996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41B05A-0CBA-492E-AE51-2E1F8938850D}"/>
              </a:ext>
            </a:extLst>
          </p:cNvPr>
          <p:cNvSpPr txBox="1"/>
          <p:nvPr/>
        </p:nvSpPr>
        <p:spPr>
          <a:xfrm>
            <a:off x="3745080" y="7292880"/>
            <a:ext cx="3542400" cy="174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/>
          <a:lstStyle/>
          <a:p>
            <a:pPr marL="0" marR="0" lvl="0" indent="0" algn="l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2F036A8-E03C-4654-B87E-1230B040B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ECEA2E-F4CA-4F11-97AA-BC1C449EE94A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6C501-2655-4B0C-9AA3-50236F111C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7200"/>
            <a:ext cx="8460000" cy="1418039"/>
          </a:xfrm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9138A3-E61B-4349-BDC3-F68049F0CC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Formulaire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50E5096-A4D6-4347-8B15-F33DE9792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33E77F2-F3F0-4692-8E30-8E1EDD6966A8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DA0683-61A8-49E6-991C-FE2811D264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Exemple formulaire :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E028C6-7B87-43EA-8758-EE3CE58A4E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159920"/>
            <a:ext cx="9360000" cy="6184080"/>
          </a:xfrm>
        </p:spPr>
        <p:txBody>
          <a:bodyPr/>
          <a:lstStyle/>
          <a:p>
            <a:pPr lvl="0">
              <a:buNone/>
            </a:pPr>
            <a:endParaRPr lang="fr-FR" sz="2800" b="1" dirty="0">
              <a:solidFill>
                <a:srgbClr val="000080"/>
              </a:solidFill>
              <a:latin typeface="Courier New" pitchFamily="49"/>
            </a:endParaRPr>
          </a:p>
          <a:p>
            <a:pPr lvl="0">
              <a:buNone/>
            </a:pP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Form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 {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color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: #000000; background-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color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:#FAFAFA; padding:10px; width:280px; }</a:t>
            </a:r>
          </a:p>
          <a:p>
            <a:pPr lvl="0">
              <a:buNone/>
            </a:pP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fieldset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 { padding:0 20px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20px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20px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; margin-bottom:10px; border:1px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solid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 #DF3F3F; }</a:t>
            </a:r>
          </a:p>
          <a:p>
            <a:pPr lvl="0">
              <a:buNone/>
            </a:pP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label { margin-top:10px;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display:block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; }</a:t>
            </a:r>
          </a:p>
          <a:p>
            <a:pPr lvl="0">
              <a:buNone/>
            </a:pP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label.inline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 {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display:inline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; margin-right:50px; }</a:t>
            </a:r>
          </a:p>
          <a:p>
            <a:pPr lvl="0">
              <a:buNone/>
            </a:pP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input,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textarea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, select, option { background-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color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:#FFF3F3; }</a:t>
            </a:r>
          </a:p>
          <a:p>
            <a:pPr lvl="0">
              <a:buNone/>
            </a:pP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input,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textarea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, select { padding:3px; border:1px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solid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 #F5C5C5; border-radius:5px; width:200px; box-shadow:1px 1px 2px #C0C0C0 </a:t>
            </a:r>
            <a:r>
              <a:rPr lang="fr-FR" sz="2600" dirty="0" err="1">
                <a:solidFill>
                  <a:srgbClr val="000000"/>
                </a:solidFill>
                <a:latin typeface="Arial" pitchFamily="34"/>
              </a:rPr>
              <a:t>inset</a:t>
            </a:r>
            <a:r>
              <a:rPr lang="fr-FR" sz="2600" dirty="0">
                <a:solidFill>
                  <a:srgbClr val="000000"/>
                </a:solidFill>
                <a:latin typeface="Arial" pitchFamily="34"/>
              </a:rPr>
              <a:t>;}</a:t>
            </a:r>
          </a:p>
          <a:p>
            <a:pPr lvl="0">
              <a:buNone/>
            </a:pPr>
            <a:br>
              <a:rPr lang="fr-FR" sz="2800" b="1" dirty="0">
                <a:solidFill>
                  <a:srgbClr val="000080"/>
                </a:solidFill>
                <a:latin typeface="Courier New" pitchFamily="49"/>
              </a:rPr>
            </a:br>
            <a:endParaRPr lang="fr-FR" sz="2800" b="1" dirty="0">
              <a:solidFill>
                <a:srgbClr val="000080"/>
              </a:solidFill>
              <a:latin typeface="Courier New" pitchFamily="4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FE835F4-0734-4151-B374-ABABF08BE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AD3EA2-D206-45A5-9D9F-77E8319C11BA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C1BBCA-EEBD-44F8-A696-7EDB9FFC19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5300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Envoi du formulaire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07B95-3AC0-4B0C-B704-2CC02D126C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endParaRPr lang="fr-FR" sz="280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800">
                <a:solidFill>
                  <a:srgbClr val="000000"/>
                </a:solidFill>
                <a:latin typeface="Arial" pitchFamily="34"/>
              </a:rPr>
              <a:t> &lt;form action="mailto:contact@NDD.com" method=post enctype="text/plain"&gt;</a:t>
            </a:r>
          </a:p>
          <a:p>
            <a:pPr lvl="0"/>
            <a:r>
              <a:rPr lang="fr-FR" sz="2800">
                <a:solidFill>
                  <a:srgbClr val="000000"/>
                </a:solidFill>
                <a:latin typeface="Arial" pitchFamily="34"/>
              </a:rPr>
              <a:t>Script form2mail</a:t>
            </a:r>
          </a:p>
          <a:p>
            <a:pPr lvl="0"/>
            <a:r>
              <a:rPr lang="fr-FR" sz="2800">
                <a:solidFill>
                  <a:srgbClr val="000000"/>
                </a:solidFill>
                <a:latin typeface="Arial" pitchFamily="34"/>
              </a:rPr>
              <a:t>&lt;form method="post" action="envoi.php" enctype="multipart/form-data"&gt;</a:t>
            </a: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endParaRPr lang="fr-FR" sz="2800" b="1">
              <a:solidFill>
                <a:srgbClr val="000080"/>
              </a:solidFill>
              <a:latin typeface="Courier New" pitchFamily="4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9841281-D96A-452E-9EA5-1E413F8A93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C7142D-FA41-470B-BEFC-BF07C949207E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7FD021-5011-489F-857F-69B012E93C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Principes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32D14-E771-4106-89EF-44EF04237A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08000"/>
            <a:ext cx="9360000" cy="5048280"/>
          </a:xfrm>
        </p:spPr>
        <p:txBody>
          <a:bodyPr/>
          <a:lstStyle/>
          <a:p>
            <a:pPr lvl="0"/>
            <a:r>
              <a:rPr lang="fr-FR"/>
              <a:t>Moyen d'interaction utilisateur</a:t>
            </a:r>
          </a:p>
          <a:p>
            <a:pPr lvl="0"/>
            <a:endParaRPr lang="fr-FR"/>
          </a:p>
          <a:p>
            <a:pPr lvl="0"/>
            <a:r>
              <a:rPr lang="fr-FR"/>
              <a:t>Saisie des paramètres</a:t>
            </a:r>
          </a:p>
          <a:p>
            <a:pPr lvl="0"/>
            <a:endParaRPr lang="fr-FR"/>
          </a:p>
          <a:p>
            <a:pPr lvl="0"/>
            <a:r>
              <a:rPr lang="fr-FR"/>
              <a:t>Transmission de données</a:t>
            </a:r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3A147DE-88C4-4459-B830-913A2734F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03262A-1AB5-4712-AAD4-F0FDBA29FB9A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030F65-3D19-41EB-87A9-1C52EF8B35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Base &amp; champ-texte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2C9E1-282C-4B9B-A05D-05AA9EFEEB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999"/>
            <a:ext cx="9563318" cy="5300345"/>
          </a:xfrm>
        </p:spPr>
        <p:txBody>
          <a:bodyPr/>
          <a:lstStyle/>
          <a:p>
            <a:pPr lvl="0">
              <a:buNone/>
            </a:pPr>
            <a:endParaRPr lang="fr-FR" sz="2800" b="1" dirty="0">
              <a:solidFill>
                <a:srgbClr val="000080"/>
              </a:solidFill>
              <a:latin typeface="Courier New" pitchFamily="49"/>
            </a:endParaRPr>
          </a:p>
          <a:p>
            <a:pPr lvl="0">
              <a:buNone/>
            </a:pPr>
            <a:endParaRPr lang="fr-FR" sz="2800" b="1" dirty="0">
              <a:solidFill>
                <a:srgbClr val="000080"/>
              </a:solidFill>
              <a:latin typeface="Courier New" pitchFamily="49"/>
            </a:endParaRPr>
          </a:p>
          <a:p>
            <a:pPr lvl="0">
              <a:buNone/>
            </a:pP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&lt;</a:t>
            </a:r>
            <a:r>
              <a:rPr lang="fr-FR" sz="2800" b="1" dirty="0" err="1">
                <a:solidFill>
                  <a:srgbClr val="000080"/>
                </a:solidFill>
                <a:latin typeface="Courier New" pitchFamily="49"/>
              </a:rPr>
              <a:t>form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&gt;</a:t>
            </a:r>
            <a:br>
              <a:rPr lang="fr-FR" sz="2800" b="1" dirty="0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	&lt;label</a:t>
            </a:r>
            <a:r>
              <a:rPr lang="fr-FR" sz="2800" dirty="0">
                <a:solidFill>
                  <a:srgbClr val="000080"/>
                </a:solidFill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for</a:t>
            </a:r>
            <a:r>
              <a:rPr lang="fr-FR" sz="2800" dirty="0">
                <a:latin typeface="Courier New" pitchFamily="49"/>
              </a:rPr>
              <a:t>=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"article-</a:t>
            </a:r>
            <a:r>
              <a:rPr lang="fr-FR" sz="2800" dirty="0" err="1">
                <a:solidFill>
                  <a:srgbClr val="008000"/>
                </a:solidFill>
                <a:latin typeface="Courier New" pitchFamily="49"/>
              </a:rPr>
              <a:t>title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&gt;NOM&lt;/label&gt;</a:t>
            </a:r>
            <a:br>
              <a:rPr lang="fr-FR" sz="2800" b="1" dirty="0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	</a:t>
            </a:r>
            <a:r>
              <a:rPr lang="fr-FR" sz="2000" b="1" dirty="0">
                <a:solidFill>
                  <a:srgbClr val="000080"/>
                </a:solidFill>
                <a:latin typeface="Courier New" pitchFamily="49"/>
              </a:rPr>
              <a:t>&lt;input</a:t>
            </a:r>
            <a:r>
              <a:rPr lang="fr-FR" sz="2000" dirty="0">
                <a:solidFill>
                  <a:srgbClr val="000080"/>
                </a:solidFill>
                <a:latin typeface="Courier New" pitchFamily="49"/>
              </a:rPr>
              <a:t> </a:t>
            </a:r>
            <a:r>
              <a:rPr lang="fr-FR" sz="2000" dirty="0" err="1">
                <a:solidFill>
                  <a:srgbClr val="FF420E"/>
                </a:solidFill>
                <a:latin typeface="Courier New" pitchFamily="49"/>
              </a:rPr>
              <a:t>name</a:t>
            </a:r>
            <a:r>
              <a:rPr lang="fr-FR" sz="2000" dirty="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000" dirty="0">
                <a:solidFill>
                  <a:srgbClr val="008000"/>
                </a:solidFill>
                <a:latin typeface="Courier New" pitchFamily="49"/>
              </a:rPr>
              <a:t>"article-</a:t>
            </a:r>
            <a:r>
              <a:rPr lang="fr-FR" sz="2000" dirty="0" err="1">
                <a:solidFill>
                  <a:srgbClr val="008000"/>
                </a:solidFill>
                <a:latin typeface="Courier New" pitchFamily="49"/>
              </a:rPr>
              <a:t>title</a:t>
            </a:r>
            <a:r>
              <a:rPr lang="fr-FR" sz="2000" dirty="0">
                <a:solidFill>
                  <a:srgbClr val="008000"/>
                </a:solidFill>
                <a:latin typeface="Courier New" pitchFamily="49"/>
              </a:rPr>
              <a:t>" </a:t>
            </a:r>
            <a:r>
              <a:rPr lang="fr-FR" sz="2000" dirty="0">
                <a:solidFill>
                  <a:srgbClr val="FF420E"/>
                </a:solidFill>
                <a:latin typeface="Courier New" pitchFamily="49"/>
              </a:rPr>
              <a:t>value</a:t>
            </a:r>
            <a:r>
              <a:rPr lang="fr-FR" sz="2000" dirty="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000" dirty="0">
                <a:solidFill>
                  <a:srgbClr val="008000"/>
                </a:solidFill>
                <a:latin typeface="Courier New" pitchFamily="49"/>
              </a:rPr>
              <a:t>"article-</a:t>
            </a:r>
            <a:r>
              <a:rPr lang="fr-FR" sz="2000" dirty="0" err="1">
                <a:solidFill>
                  <a:srgbClr val="008000"/>
                </a:solidFill>
                <a:latin typeface="Courier New" pitchFamily="49"/>
              </a:rPr>
              <a:t>title</a:t>
            </a:r>
            <a:r>
              <a:rPr lang="fr-FR" sz="2000" dirty="0">
                <a:solidFill>
                  <a:srgbClr val="008000"/>
                </a:solidFill>
                <a:latin typeface="Courier New" pitchFamily="49"/>
              </a:rPr>
              <a:t>"</a:t>
            </a:r>
            <a:r>
              <a:rPr lang="fr-FR" sz="2000" b="1" dirty="0">
                <a:solidFill>
                  <a:srgbClr val="000080"/>
                </a:solidFill>
                <a:latin typeface="Courier New" pitchFamily="49"/>
              </a:rPr>
              <a:t> /&gt;</a:t>
            </a:r>
          </a:p>
          <a:p>
            <a:pPr lvl="0">
              <a:buNone/>
            </a:pP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  </a:t>
            </a:r>
            <a:r>
              <a:rPr lang="fr-FR" sz="2600" b="1" dirty="0">
                <a:solidFill>
                  <a:srgbClr val="000080"/>
                </a:solidFill>
                <a:latin typeface="Courier New" pitchFamily="49"/>
              </a:rPr>
              <a:t>&lt;</a:t>
            </a:r>
            <a:r>
              <a:rPr lang="fr-FR" sz="2600" b="1" dirty="0" err="1">
                <a:solidFill>
                  <a:srgbClr val="000080"/>
                </a:solidFill>
                <a:latin typeface="Courier New" pitchFamily="49"/>
              </a:rPr>
              <a:t>textarea</a:t>
            </a:r>
            <a:r>
              <a:rPr lang="fr-FR" sz="2600" b="1" dirty="0">
                <a:solidFill>
                  <a:srgbClr val="000080"/>
                </a:solidFill>
                <a:latin typeface="Courier New" pitchFamily="49"/>
              </a:rPr>
              <a:t> </a:t>
            </a:r>
            <a:r>
              <a:rPr lang="fr-FR" sz="2600" dirty="0" err="1">
                <a:solidFill>
                  <a:srgbClr val="C5000B"/>
                </a:solidFill>
                <a:latin typeface="Courier New" pitchFamily="49"/>
              </a:rPr>
              <a:t>name</a:t>
            </a:r>
            <a:r>
              <a:rPr lang="fr-FR" sz="2600" b="1" dirty="0">
                <a:solidFill>
                  <a:srgbClr val="000080"/>
                </a:solidFill>
                <a:latin typeface="Courier New" pitchFamily="49"/>
              </a:rPr>
              <a:t>=</a:t>
            </a:r>
            <a:r>
              <a:rPr lang="fr-FR" sz="2600" dirty="0">
                <a:solidFill>
                  <a:srgbClr val="008000"/>
                </a:solidFill>
                <a:latin typeface="Courier New" pitchFamily="49"/>
              </a:rPr>
              <a:t>"article-</a:t>
            </a:r>
            <a:r>
              <a:rPr lang="fr-FR" sz="2600" dirty="0" err="1">
                <a:solidFill>
                  <a:srgbClr val="008000"/>
                </a:solidFill>
                <a:latin typeface="Courier New" pitchFamily="49"/>
              </a:rPr>
              <a:t>title</a:t>
            </a:r>
            <a:r>
              <a:rPr lang="fr-FR" sz="2600" dirty="0">
                <a:solidFill>
                  <a:srgbClr val="008000"/>
                </a:solidFill>
                <a:latin typeface="Courier New" pitchFamily="49"/>
              </a:rPr>
              <a:t>"</a:t>
            </a:r>
            <a:r>
              <a:rPr lang="fr-FR" sz="2600" b="1" dirty="0">
                <a:solidFill>
                  <a:srgbClr val="000080"/>
                </a:solidFill>
                <a:latin typeface="Courier New" pitchFamily="49"/>
              </a:rPr>
              <a:t>&gt;&lt;/</a:t>
            </a:r>
            <a:r>
              <a:rPr lang="fr-FR" sz="2600" b="1" dirty="0" err="1">
                <a:solidFill>
                  <a:srgbClr val="000080"/>
                </a:solidFill>
                <a:latin typeface="Courier New" pitchFamily="49"/>
              </a:rPr>
              <a:t>textarea</a:t>
            </a:r>
            <a:r>
              <a:rPr lang="fr-FR" sz="2600" b="1" dirty="0">
                <a:solidFill>
                  <a:srgbClr val="000080"/>
                </a:solidFill>
                <a:latin typeface="Courier New" pitchFamily="49"/>
              </a:rPr>
              <a:t>&gt;</a:t>
            </a:r>
            <a:br>
              <a:rPr lang="fr-FR" sz="2800" b="1" dirty="0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	&lt;input</a:t>
            </a:r>
            <a:r>
              <a:rPr lang="fr-FR" sz="2800" dirty="0">
                <a:solidFill>
                  <a:srgbClr val="000080"/>
                </a:solidFill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type</a:t>
            </a:r>
            <a:r>
              <a:rPr lang="fr-FR" sz="2800" dirty="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</a:t>
            </a:r>
            <a:r>
              <a:rPr lang="fr-FR" sz="2800" dirty="0" err="1">
                <a:solidFill>
                  <a:srgbClr val="008000"/>
                </a:solidFill>
                <a:latin typeface="Courier New" pitchFamily="49"/>
              </a:rPr>
              <a:t>submit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value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="Valider"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/&gt; </a:t>
            </a:r>
            <a:br>
              <a:rPr lang="fr-FR" sz="2800" b="1" dirty="0">
                <a:solidFill>
                  <a:srgbClr val="000080"/>
                </a:solidFill>
                <a:latin typeface="Courier New" pitchFamily="49"/>
              </a:rPr>
            </a:b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&lt;/</a:t>
            </a:r>
            <a:r>
              <a:rPr lang="fr-FR" sz="2800" b="1" dirty="0" err="1">
                <a:solidFill>
                  <a:srgbClr val="000080"/>
                </a:solidFill>
                <a:latin typeface="Courier New" pitchFamily="49"/>
              </a:rPr>
              <a:t>form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&gt;</a:t>
            </a:r>
          </a:p>
          <a:p>
            <a:pPr lvl="0">
              <a:buNone/>
            </a:pPr>
            <a:endParaRPr lang="fr-FR" sz="2800" b="1" dirty="0">
              <a:solidFill>
                <a:srgbClr val="000080"/>
              </a:solidFill>
              <a:latin typeface="Courier New" pitchFamily="49"/>
            </a:endParaRPr>
          </a:p>
          <a:p>
            <a:pPr lvl="0"/>
            <a:r>
              <a:rPr lang="fr-FR" sz="2800" dirty="0">
                <a:solidFill>
                  <a:srgbClr val="000000"/>
                </a:solidFill>
                <a:latin typeface="Arial" pitchFamily="34"/>
              </a:rPr>
              <a:t>Habillage &lt;</a:t>
            </a:r>
            <a:r>
              <a:rPr lang="fr-FR" sz="2800" dirty="0" err="1">
                <a:solidFill>
                  <a:srgbClr val="000000"/>
                </a:solidFill>
                <a:latin typeface="Arial" pitchFamily="34"/>
              </a:rPr>
              <a:t>fieldset</a:t>
            </a:r>
            <a:r>
              <a:rPr lang="fr-FR" sz="2800" dirty="0">
                <a:solidFill>
                  <a:srgbClr val="000000"/>
                </a:solidFill>
                <a:latin typeface="Arial" pitchFamily="34"/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7A194F2-C2F7-4171-A7DD-C8E0356BBA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D15109-460D-46E5-A6CF-09878674B4AE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B8F067-068F-4965-B2D4-D2517B2B89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Base &amp; champ-texte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B2ADD-9D7D-4F0C-9CB6-BA3771EC01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24040"/>
          </a:xfrm>
        </p:spPr>
        <p:txBody>
          <a:bodyPr/>
          <a:lstStyle/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Label : permet de donner un intitulé à un champ de formulaire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For = même valeur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Id ou name= même valeur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Value : pré-remplir le champ avec une valeur par défaut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Type (text ou password)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L'attribut </a:t>
            </a:r>
            <a:r>
              <a:rPr lang="fr-FR" sz="2400" b="1">
                <a:solidFill>
                  <a:srgbClr val="CE181E"/>
                </a:solidFill>
                <a:latin typeface="Arial" pitchFamily="34"/>
              </a:rPr>
              <a:t>Name</a:t>
            </a: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 permet de spécifier le nom de la variable qui sera envoyé.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L'attribut </a:t>
            </a:r>
            <a:r>
              <a:rPr lang="fr-FR" sz="2400" b="1">
                <a:solidFill>
                  <a:srgbClr val="CE181E"/>
                </a:solidFill>
                <a:latin typeface="Arial" pitchFamily="34"/>
              </a:rPr>
              <a:t>Value</a:t>
            </a: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 permet de spécifier la valeur qui sera envoyée si la case est cochée</a:t>
            </a:r>
          </a:p>
          <a:p>
            <a:pPr lvl="0">
              <a:buNone/>
            </a:pPr>
            <a:endParaRPr lang="fr-FR" sz="2800">
              <a:solidFill>
                <a:srgbClr val="000000"/>
              </a:solidFill>
              <a:latin typeface="Courier New" pitchFamily="49"/>
            </a:endParaRPr>
          </a:p>
          <a:p>
            <a:pPr lvl="0">
              <a:buNone/>
            </a:pPr>
            <a:endParaRPr lang="fr-FR" sz="2800">
              <a:solidFill>
                <a:srgbClr val="000000"/>
              </a:solidFill>
              <a:latin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6257446-081A-4BD7-B64C-BEF939EF5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07FC74-7B65-42A4-A465-CE606729D59F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64AEEC-EE91-431E-A8B9-0810D23B47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XII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5CB6C9-49FA-4653-B6E6-D17ADF08C3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44000"/>
            <a:ext cx="9360000" cy="5138280"/>
          </a:xfrm>
        </p:spPr>
        <p:txBody>
          <a:bodyPr/>
          <a:lstStyle/>
          <a:p>
            <a:pPr lvl="0"/>
            <a:r>
              <a:rPr lang="fr-FR"/>
              <a:t>Créez un formulaire avec les champs suivants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Nom</a:t>
            </a:r>
          </a:p>
          <a:p>
            <a:pPr lvl="1"/>
            <a:r>
              <a:rPr lang="fr-FR"/>
              <a:t>Prénom</a:t>
            </a:r>
          </a:p>
          <a:p>
            <a:pPr lvl="1"/>
            <a:r>
              <a:rPr lang="fr-FR"/>
              <a:t>Adresse</a:t>
            </a:r>
          </a:p>
          <a:p>
            <a:pPr lvl="1"/>
            <a:r>
              <a:rPr lang="fr-FR"/>
              <a:t>Commentaires</a:t>
            </a:r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16BEEEE-D5A0-4F3D-836B-656CBB842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66DE221-8D92-40FC-97A4-6B5645C6C9A0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4319D0-1062-4BF7-AD9C-98CFE0CABD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Options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1680C-FE1B-4956-BB77-141A75B59B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800">
                <a:latin typeface="Arial" pitchFamily="34"/>
              </a:rPr>
              <a:t>Champ optionnel</a:t>
            </a:r>
          </a:p>
          <a:p>
            <a:pPr lvl="0">
              <a:buNone/>
            </a:pPr>
            <a:r>
              <a:rPr lang="fr-FR" sz="2400" b="1">
                <a:solidFill>
                  <a:srgbClr val="000080"/>
                </a:solidFill>
                <a:latin typeface="Courier New" pitchFamily="49"/>
              </a:rPr>
              <a:t>&lt;input</a:t>
            </a:r>
            <a:r>
              <a:rPr lang="fr-FR" sz="2400">
                <a:solidFill>
                  <a:srgbClr val="000080"/>
                </a:solidFill>
                <a:latin typeface="Courier New" pitchFamily="49"/>
              </a:rPr>
              <a:t> </a:t>
            </a:r>
            <a:r>
              <a:rPr lang="fr-FR" sz="2400">
                <a:solidFill>
                  <a:srgbClr val="FF420E"/>
                </a:solidFill>
                <a:latin typeface="Courier New" pitchFamily="49"/>
              </a:rPr>
              <a:t>name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400">
                <a:solidFill>
                  <a:srgbClr val="008000"/>
                </a:solidFill>
                <a:latin typeface="Courier New" pitchFamily="49"/>
              </a:rPr>
              <a:t>"supplement-anchoix" </a:t>
            </a:r>
            <a:r>
              <a:rPr lang="fr-FR" sz="2400">
                <a:solidFill>
                  <a:srgbClr val="FF420E"/>
                </a:solidFill>
                <a:latin typeface="Courier New" pitchFamily="49"/>
              </a:rPr>
              <a:t>type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400">
                <a:solidFill>
                  <a:srgbClr val="008000"/>
                </a:solidFill>
                <a:latin typeface="Courier New" pitchFamily="49"/>
              </a:rPr>
              <a:t>"checkbox"</a:t>
            </a:r>
            <a:r>
              <a:rPr lang="fr-FR" sz="2400" b="1">
                <a:solidFill>
                  <a:srgbClr val="000080"/>
                </a:solidFill>
                <a:latin typeface="Courier New" pitchFamily="49"/>
              </a:rPr>
              <a:t> /&gt;</a:t>
            </a:r>
          </a:p>
          <a:p>
            <a:pPr lvl="0">
              <a:buNone/>
            </a:pP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Ou type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"radio" 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name doit être identique et value différente</a:t>
            </a:r>
          </a:p>
          <a:p>
            <a:pPr lvl="0">
              <a:buNone/>
            </a:pPr>
            <a:endParaRPr lang="fr-FR" sz="280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800">
                <a:solidFill>
                  <a:srgbClr val="000000"/>
                </a:solidFill>
                <a:latin typeface="Arial" pitchFamily="34"/>
              </a:rPr>
              <a:t>Valider un formulaire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&lt;input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	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type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"submit"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value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="Commander"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 /&gt;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9343176-CD05-4505-903C-B6625E461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396585-7496-4BA2-8B5B-2EA84E1A9C93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2C51A9-BC60-44C0-B2F5-6967D34465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XIII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C58BE-255B-4C1D-9610-FC069C9479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944000"/>
            <a:ext cx="9360000" cy="5138280"/>
          </a:xfrm>
        </p:spPr>
        <p:txBody>
          <a:bodyPr/>
          <a:lstStyle/>
          <a:p>
            <a:pPr lvl="0"/>
            <a:r>
              <a:rPr lang="fr-FR"/>
              <a:t>Ajoutez plusieurs options à votre formulaire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Bouton radio</a:t>
            </a:r>
          </a:p>
          <a:p>
            <a:pPr lvl="1"/>
            <a:r>
              <a:rPr lang="fr-FR"/>
              <a:t>Bouton case à cocher (checkbox)</a:t>
            </a:r>
          </a:p>
          <a:p>
            <a:pPr lvl="1"/>
            <a:r>
              <a:rPr lang="fr-FR"/>
              <a:t>Ajoutez un bouton «Passer votre commande» en fin de formulaire</a:t>
            </a:r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6F21D1C-6E81-4AF8-AB79-A162533B77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C93BC7-CC5C-41A8-9BB1-14BEB6693531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F767F-7E4C-4E10-8F85-92ECE48016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Autres champs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DE332-2323-45C1-9D7A-5411FD8B9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900000" cy="6537600"/>
          </a:xfrm>
        </p:spPr>
        <p:txBody>
          <a:bodyPr/>
          <a:lstStyle/>
          <a:p>
            <a:pPr lvl="0"/>
            <a:r>
              <a:rPr lang="fr-FR" sz="2800">
                <a:solidFill>
                  <a:srgbClr val="000000"/>
                </a:solidFill>
                <a:latin typeface="Arial" pitchFamily="34"/>
              </a:rPr>
              <a:t>Zone de texte</a:t>
            </a:r>
          </a:p>
          <a:p>
            <a:pPr lvl="0">
              <a:buNone/>
            </a:pPr>
            <a:r>
              <a:rPr lang="fr-FR" sz="2000" b="1">
                <a:solidFill>
                  <a:srgbClr val="000080"/>
                </a:solidFill>
                <a:latin typeface="Courier New" pitchFamily="49"/>
              </a:rPr>
              <a:t>&lt;textarea </a:t>
            </a:r>
            <a:r>
              <a:rPr lang="fr-FR" sz="2000">
                <a:solidFill>
                  <a:srgbClr val="FF420E"/>
                </a:solidFill>
                <a:latin typeface="Courier New" pitchFamily="49"/>
              </a:rPr>
              <a:t>name</a:t>
            </a:r>
            <a:r>
              <a:rPr lang="fr-FR" sz="20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000">
                <a:solidFill>
                  <a:srgbClr val="008000"/>
                </a:solidFill>
                <a:latin typeface="Courier New" pitchFamily="49"/>
              </a:rPr>
              <a:t>"commentaires"	</a:t>
            </a:r>
            <a:r>
              <a:rPr lang="fr-FR" sz="2000">
                <a:solidFill>
                  <a:srgbClr val="FF420E"/>
                </a:solidFill>
                <a:latin typeface="Courier New" pitchFamily="49"/>
              </a:rPr>
              <a:t>cols</a:t>
            </a:r>
            <a:r>
              <a:rPr lang="fr-FR" sz="20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000">
                <a:solidFill>
                  <a:srgbClr val="008000"/>
                </a:solidFill>
                <a:latin typeface="Courier New" pitchFamily="49"/>
              </a:rPr>
              <a:t>"70" </a:t>
            </a:r>
            <a:r>
              <a:rPr lang="fr-FR" sz="2000">
                <a:solidFill>
                  <a:srgbClr val="FF420E"/>
                </a:solidFill>
                <a:latin typeface="Courier New" pitchFamily="49"/>
              </a:rPr>
              <a:t>rows</a:t>
            </a:r>
            <a:r>
              <a:rPr lang="fr-FR" sz="20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000">
                <a:solidFill>
                  <a:srgbClr val="008000"/>
                </a:solidFill>
                <a:latin typeface="Courier New" pitchFamily="49"/>
              </a:rPr>
              <a:t>"5"</a:t>
            </a:r>
            <a:r>
              <a:rPr lang="fr-FR" sz="2000" b="1">
                <a:solidFill>
                  <a:srgbClr val="000080"/>
                </a:solidFill>
                <a:latin typeface="Courier New" pitchFamily="49"/>
              </a:rPr>
              <a:t>&gt;&lt;/textarea&gt;</a:t>
            </a:r>
          </a:p>
          <a:p>
            <a:pPr lvl="0"/>
            <a:r>
              <a:rPr lang="fr-FR" sz="2800">
                <a:solidFill>
                  <a:srgbClr val="000000"/>
                </a:solidFill>
                <a:latin typeface="Arial" pitchFamily="34"/>
              </a:rPr>
              <a:t>Liste déroulante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&lt;select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name</a:t>
            </a:r>
            <a:r>
              <a:rPr lang="fr-FR" sz="28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"comment"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&lt;option value=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"option1"</a:t>
            </a:r>
            <a:r>
              <a:rPr lang="fr-FR" sz="2800" b="1">
                <a:solidFill>
                  <a:srgbClr val="004586"/>
                </a:solidFill>
                <a:latin typeface="Courier New" pitchFamily="49"/>
              </a:rPr>
              <a:t>&gt;</a:t>
            </a:r>
            <a:r>
              <a:rPr lang="fr-FR" sz="2800" b="1">
                <a:solidFill>
                  <a:srgbClr val="000000"/>
                </a:solidFill>
                <a:latin typeface="Courier New" pitchFamily="49"/>
              </a:rPr>
              <a:t>Option 1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&lt;/option&gt;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&lt;option value=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"option2"</a:t>
            </a:r>
            <a:r>
              <a:rPr lang="fr-FR" sz="2800" b="1">
                <a:solidFill>
                  <a:srgbClr val="004586"/>
                </a:solidFill>
                <a:latin typeface="Courier New" pitchFamily="49"/>
              </a:rPr>
              <a:t>&gt;</a:t>
            </a:r>
            <a:r>
              <a:rPr lang="fr-FR" sz="2800" b="1">
                <a:solidFill>
                  <a:srgbClr val="000000"/>
                </a:solidFill>
                <a:latin typeface="Courier New" pitchFamily="49"/>
              </a:rPr>
              <a:t>Option 2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&lt;/option&gt;</a:t>
            </a:r>
          </a:p>
          <a:p>
            <a:pPr lvl="0">
              <a:buNone/>
            </a:pP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&lt;/select&gt;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Multiple : permet de prendre plusieurs options</a:t>
            </a:r>
          </a:p>
          <a:p>
            <a:pPr lvl="0">
              <a:buNone/>
            </a:pPr>
            <a:r>
              <a:rPr lang="fr-FR" sz="2400" b="1">
                <a:solidFill>
                  <a:srgbClr val="000000"/>
                </a:solidFill>
                <a:latin typeface="Arial" pitchFamily="34"/>
              </a:rPr>
              <a:t>Size : affiche plusieurs options</a:t>
            </a:r>
          </a:p>
          <a:p>
            <a:pPr lvl="0">
              <a:buNone/>
            </a:pPr>
            <a:endParaRPr lang="fr-FR" sz="2800">
              <a:solidFill>
                <a:srgbClr val="000000"/>
              </a:solidFill>
              <a:latin typeface="Arial" pitchFamily="34"/>
            </a:endParaRPr>
          </a:p>
          <a:p>
            <a:pPr lvl="0">
              <a:buNone/>
            </a:pPr>
            <a:br>
              <a:rPr lang="fr-FR" sz="2800" b="1">
                <a:solidFill>
                  <a:srgbClr val="000080"/>
                </a:solidFill>
                <a:latin typeface="Courier New" pitchFamily="49"/>
              </a:rPr>
            </a:br>
            <a:endParaRPr lang="fr-FR" sz="2800" b="1">
              <a:solidFill>
                <a:srgbClr val="000080"/>
              </a:solidFill>
              <a:latin typeface="Courier New" pitchFamily="4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1E292E1-9E92-40B2-A88C-1D4FC89A2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FA63CB7-22C2-4A80-ACBD-C8B0D11E855A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3682DE-3B8A-485C-8746-7A7D6B03AB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Formulaire :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468AEB-6EA5-4E53-AE23-6A3DD0B339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111827"/>
            <a:ext cx="9360000" cy="6908252"/>
          </a:xfrm>
        </p:spPr>
        <p:txBody>
          <a:bodyPr/>
          <a:lstStyle/>
          <a:p>
            <a:pPr lvl="0">
              <a:buNone/>
            </a:pPr>
            <a:endParaRPr lang="fr-FR" sz="2400" b="1" dirty="0">
              <a:solidFill>
                <a:srgbClr val="000080"/>
              </a:solidFill>
              <a:latin typeface="Courier New" pitchFamily="49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background-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color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border, border-radius</a:t>
            </a: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box-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shadow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color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cursor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display</a:t>
            </a: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font-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family</a:t>
            </a:r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, font-size, font-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weight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margin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padding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/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Arial" pitchFamily="34"/>
              </a:rPr>
              <a:t>width</a:t>
            </a:r>
            <a:endParaRPr lang="fr-FR" sz="2400" dirty="0">
              <a:solidFill>
                <a:srgbClr val="000000"/>
              </a:solidFill>
              <a:latin typeface="Arial" pitchFamily="34"/>
            </a:endParaRPr>
          </a:p>
          <a:p>
            <a:pPr lvl="0">
              <a:buNone/>
            </a:pPr>
            <a:br>
              <a:rPr lang="fr-FR" sz="2400" b="1" dirty="0">
                <a:solidFill>
                  <a:srgbClr val="000080"/>
                </a:solidFill>
                <a:latin typeface="Courier New" pitchFamily="49"/>
              </a:rPr>
            </a:br>
            <a:endParaRPr lang="fr-FR" sz="2400" b="1" dirty="0">
              <a:solidFill>
                <a:srgbClr val="000080"/>
              </a:solidFill>
              <a:latin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Personnalisé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Principes</vt:lpstr>
      <vt:lpstr>Base &amp; champ-texte</vt:lpstr>
      <vt:lpstr>Base &amp; champ-texte</vt:lpstr>
      <vt:lpstr>Cas pratique XII</vt:lpstr>
      <vt:lpstr>Options</vt:lpstr>
      <vt:lpstr>Cas pratique XIII</vt:lpstr>
      <vt:lpstr>Autres champs</vt:lpstr>
      <vt:lpstr>Formulaire : CSS</vt:lpstr>
      <vt:lpstr>Exemple formulaire : CSS</vt:lpstr>
      <vt:lpstr>Envoi du formulaire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414</cp:revision>
  <cp:lastPrinted>2015-06-23T08:49:49Z</cp:lastPrinted>
  <dcterms:created xsi:type="dcterms:W3CDTF">2013-04-16T12:21:46Z</dcterms:created>
  <dcterms:modified xsi:type="dcterms:W3CDTF">2020-01-30T07:58:20Z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