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handoutMasterIdLst>
    <p:handoutMasterId r:id="rId34"/>
  </p:handoutMasterIdLst>
  <p:sldIdLst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30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B3FB2F-0D33-43AB-88FD-7D9AD0A5056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0E81B9-A1EA-401D-A1A6-61011AA5467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38C905-19DE-4D63-9057-C27F195E235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5B89C1-0EC3-4F32-8783-D5A1D84FB26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2BEF99F-CF3A-44A1-9E2B-7BA2252603D0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982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14068A2-B049-498C-9A8F-2B74C31DA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220B9A-5E0A-43C0-B5C7-6DF5D4AFCDE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8C12BDE-FC41-45E2-8E8E-6A57E875F93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7CB68A-2BCC-4E3C-94B9-727E8837601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B62B07-435C-499F-A66D-4E7183BE9C9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19BA1-0508-4198-96DB-5FB4857A87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F96320F-C422-4C81-A258-93CFEF1166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44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1C363A-3592-46FE-B5BB-1F3E1B22CF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9D8AE95-79B0-4EDC-A632-AAD04F059EE4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6CAC677-9E8C-4CD7-82D2-67892A6745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0F0BA5-2F5C-4EDE-941B-BF75F73E7A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03CEA57E-FB25-44A4-A7F0-342FA5FAAD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E977C4-4143-4A68-B70A-1D1D88D6312B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9941BD0-D8BF-409C-8DD5-83F450E49E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291CDEEF-D549-4137-AD72-BD7B6D299F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052959-ED17-4F5F-9552-5295D15A25CD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0C6F55-1221-4B4C-A566-64420E27B7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B3135ECE-B79E-44FD-9138-2708B58C01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5E10860-B8A7-4527-9A8C-EB61D6840819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C92CD6-7820-40A8-A24C-227056641A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2E3633F5-3915-44C6-A30F-5EF4F92B70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50A97B6-E1AD-4C57-9AE2-BBD11801E6D1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049BE29-B283-4081-A211-9BA1ADB835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7580DD3D-77D8-4D1D-95B6-00370836D9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08A648-D2BB-443D-8E42-0449EAAAA169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80768D-B509-47DE-A78B-42ABEA26EE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A613FCAA-F15B-4374-AC92-C2673EFBEA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359382F-57AD-4ED2-97AF-601DA351235A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C28A6B-BBA2-4856-8E58-193D3106BD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4299E349-3C34-43A2-9FA1-C3F023CC4A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6B0CED-696D-4FD4-AF74-D01ECAA0C6AD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6BDA9BC-9A06-41BA-B063-324ECBD337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F38525A6-F2B2-485E-A94F-C9278E34CD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869FC44-18FD-4D2A-B00E-885358CE1A0D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0BE13B7-0B9B-4BDB-B63E-BCE70DB673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AA44DD5F-5092-4CF6-8A90-9C3B6DC436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AA378C-1810-46C1-A3AF-CAB01C768DC9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37FC60-F13E-4F1A-8DA1-6FBBC42490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75D1D477-7282-45B6-9DAD-CD867B8C3F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05BA29B-0C1C-462F-A72D-0CBB141ACE3E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5FA02BE-D6AD-43BE-A95C-1D3B5F7926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B186E813-1BC1-4F74-A18E-BC596DE5C6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C7E15C3-E367-4055-BF11-A2E5680EC7EA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F38E80-F520-4691-BAC6-64B4CB517C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9281AC9-F6AE-42C2-8DA2-01FFD0D7F4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0B676CA-BE8D-4D19-B9A5-C145720FFC6C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7ED68A1-EADA-40C3-A6DB-7ABB7D09AC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00C2AA6-92E8-48A4-AC36-572B8CC5BA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7553C98C-5A5F-4F90-B742-E476AD5861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6895A26-7672-49B0-8A3A-509CFCCDDECF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12F62C-26A4-4FDB-AA45-577D513592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021F3EBB-3C76-4714-BEB2-DB4C34D66F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0BFB37E-9D32-499C-BB6E-BA99E4B355FF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94F7CF3-7DB5-4B76-8855-545A94654A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15CC3CD9-E537-4459-A2D3-B5DE1E5382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345BEF-271E-4DE2-BF20-112C7A34827B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B6DAAD8-BC0B-4BC4-98E9-5DD8B8E9E0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77E1AE9D-077C-4B0F-B28A-C0064F2031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78E07EF-D053-4075-8720-2291E85949EB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B7867D-21E9-4A55-9440-AB16E3006E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16A1DA41-C0EA-4677-9589-75F0F591EF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8CC86C7-70C0-4D5D-98F3-BF1B54BD417D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948726-FEF6-491E-857D-640E42814A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B61B7D6D-F650-444C-B4B5-7AE6237669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BCA4799-B29D-4A18-89EF-D6EB52C8D190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22306A-27A2-4435-AB2D-F74DB088AD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288A38D0-CCF2-4E2B-8A45-C5C68D3511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381716-97DA-47A9-A5E0-EDD226CC7002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73DCF47-FD42-4DAD-A9F9-E07F15853B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9D22554D-435F-4223-B7F6-766DA726EE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514102-B5DE-4E0A-B555-B5CA5ACF3414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38AF43-F452-4233-BD4D-578EC47578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94407F9C-59BA-43A0-B48B-5A7EA23613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597CB1-EF71-4456-8AF9-C3B0E995C14E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A268292-B4CD-41D1-B356-04DEF7CB9A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8AEE8C0C-05A3-4A0D-8622-A989D2D29A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C2FB1A5-80CB-497B-A545-C86BF86921D4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1387D3B-1A3E-4637-975F-E1F8B10348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AC760271-E4C9-4841-8174-04E886C76F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26D63BC-8C6D-4119-B92A-BE8A27C16E69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A6AA93-0C63-4789-8775-B616856B28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E638D00B-A880-45E1-BFA2-8ACB5C33F5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BF5F724-8658-4746-8ECF-01E58144ED82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E236328-6E33-4310-8A9F-82F6984038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D4F459-BFE5-4E9C-8F69-7145A11E33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3CB3B12-29DB-4B98-ACB0-944E77E8236B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452CF7-C270-43AF-942D-D035031786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8CB694-11B3-46E7-8F78-688FD1CF91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lvl="0"/>
            <a:r>
              <a:rPr lang="fr-FR"/>
              <a:t>On aborde maintenant la notion d' »arbre html » qui désigne le fait que chaque éléments d'une page html (appelés « noeuds » sont reliés les uns aux autres par une relation de parenté.</a:t>
            </a:r>
          </a:p>
          <a:p>
            <a:pPr lvl="0"/>
            <a:r>
              <a:rPr lang="fr-FR"/>
              <a:t>Voici qqes règles :</a:t>
            </a:r>
          </a:p>
          <a:p>
            <a:pPr lvl="0"/>
            <a:r>
              <a:rPr lang="fr-FR"/>
              <a:t>-</a:t>
            </a:r>
          </a:p>
          <a:p>
            <a:pPr lvl="0"/>
            <a:r>
              <a:rPr lang="fr-FR"/>
              <a:t>-</a:t>
            </a:r>
          </a:p>
          <a:p>
            <a:pPr lvl="0"/>
            <a:r>
              <a:rPr lang="fr-FR"/>
              <a:t>-</a:t>
            </a:r>
          </a:p>
          <a:p>
            <a:pPr lvl="0"/>
            <a:r>
              <a:rPr lang="fr-FR"/>
              <a:t>Reprendre le doc de base html pour illustrer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7B330F93-FC95-4169-B634-9A9832B126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4197884-5F19-458B-941C-85FD89AA60E7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A64CF7-59CC-45F9-B7DB-AC5B54C0D4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6">
            <a:extLst>
              <a:ext uri="{FF2B5EF4-FFF2-40B4-BE49-F238E27FC236}">
                <a16:creationId xmlns:a16="http://schemas.microsoft.com/office/drawing/2014/main" id="{38771144-A0C4-4B5B-AA97-A13A2322DF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987AA36-CE27-4736-80A3-31FB2D85237E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DA0982-97FA-4A43-A8EB-D67EA55279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73154D-ED13-4B8F-9C14-C9E2657609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0DDC8B0-855C-42FB-90D8-720BDF869C97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AF04AA-1362-4585-B0D3-FB019F5466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695F71-7DE8-48F6-B247-DC3082AD94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27DCC-8069-4717-A8C7-5CA82C75D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F4F0C9-9C37-4ED2-A396-7410FD44B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859CDF-B0BB-4495-9413-B24BE07CA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D1A6292-BA3C-4BFF-A026-36A6CD313EA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61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B8B99-0BD9-4A06-A0C3-C15D3938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83812D-56AF-4309-B939-4963CB82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144155-65E7-4F15-8D98-B62B3A7A0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4BFFC7-BD0A-4FFF-A457-DD7AAC3614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32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16E367-61EA-4F8C-9C02-5A1BECCCC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477966-6694-4F8A-8CDE-8EE38F05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35791B-AEE9-499E-BE19-2BC02FC34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82AEDFD-9E46-4FFA-824E-C3B1F48873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68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C2D71-2FF1-48B4-813E-C1D7DC832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02D7B4-C8F5-45C6-9BB9-B6A5D2E39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587B5-5BA7-4401-B951-C6653F74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63AEF-6205-46D5-A46E-62D9119D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3D80BF-BC1B-4DEE-9493-89843C5A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2F9A16-EA4D-4AE2-91A7-3874971641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06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DB6CF-8F3F-40CF-9C23-EDFCD485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AE6257-49D2-47E5-ADFF-02C82366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D4AC8-9585-4BBC-9BE6-6E2A98DF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23F8E-0703-46D7-9EA1-371CB08C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FE7B6-F6DE-451D-9B01-0386CF9E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F46573-BF50-4C86-85AB-3E260059140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067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8834F-7232-4D7D-8960-A706470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9CC46D-4497-47B1-BE30-8ACD5A1FF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A5D77-2562-48DF-8515-3774905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3BC93-F0F5-48BF-B4E0-F218B8CB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1CEEA7-6494-4F3F-B350-5A11E051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4BE445-1CC2-4521-A8F3-8977BD72B30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955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E9BF8-1496-493E-99B7-FB0DAFD0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90E5B-3AC6-47ED-A391-E0C1A4F8B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3EEFE8-2CF1-4ADB-837F-43B0C373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749B82-C6A9-425B-82FC-0D7D223A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F98402-E6A4-4A7E-8CEF-6A86D06C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79F622-7037-40ED-A324-615A478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61915-070A-4876-A3E3-079A9D57CC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029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0AF18-285A-4BF3-90F8-F6D8081A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0381C8-3339-4C9C-9820-77E9B950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E6CE1D-DDDE-4AC1-A9F1-B44EAC3D4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4B16D0-5A08-416F-A4FD-A77AD2DD7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11AE9C-7ACF-4611-BD98-9893F89F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ABE9B-3DFD-4148-B994-1FD487BB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889268-EFB8-4765-BCEE-4ADF5E1C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26ABE4-359D-4E54-AA80-2B7BD61D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1CDEA9-5EE8-4B24-9AC0-2861A9B7FD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18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56997-6E79-4346-B2B4-6E8A30A0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FF8D9F-E1B6-4CFE-BCA7-85FD1A18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60E864-DE86-4759-AC2E-9C281156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C37745-8008-476D-B3E3-0FF41278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1D75A-6E4D-4869-BECF-5B505FC28C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61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7CB5DB-7653-4175-8420-BCC63AF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E46EF3-7B03-4A36-8B5D-6CAB0001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1A0537-D5D3-4DE2-9679-986F5B67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78E21E-BF31-4754-9CFB-A4752D22A2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935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8092C-F6DA-45A2-BA24-590FCF83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F9241-E520-447D-A69F-0E0EB361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24C20A-B6A8-4E8A-819D-3C7D5AC1A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54B14C-62C4-4D00-A191-4A20FF80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CF7675-8083-4469-9031-E0A6FCAD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31E6AF-0C10-4C20-9B5C-3A6ED38C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D9AA3F-3BAB-4610-8436-26AC9434BF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25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0A560-6958-496B-8406-A33FC6E8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F823C-5D5A-40A5-8997-B6643AA5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2108D9-4AE8-4C1E-A5C4-02112C751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C224C5-F122-4529-8E1B-42CAB56880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489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92D3F-5F53-4579-8E1B-B20AA85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E3E7F7-B9EC-4327-AA32-8C19DC8E9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8CDA73-8125-4347-A869-D8F99370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48E644-F1CD-4048-AFCA-0715EAC6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EC2163-C78B-459F-8607-6FFCC3E8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885C87-B014-4E4B-86F8-53D169E1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3CD6CA-0D7D-429C-88FD-131CA944F6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170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E1C35-E653-4442-A669-1AA6380E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F660EB-AE5C-43CC-9B7C-2CB39086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7B8F9-D77E-4437-A2A3-B6011F66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2A4AA-1422-42AC-9F7E-B079BDCB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8FFDCC-CE93-487A-A917-F3C742AF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066B0F-7BEE-4C19-B21B-20786B54A6D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761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A92450-1FD1-46E7-9B28-77B2F0439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2556B8-D29D-48DD-A4EB-9896064B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7BFDEA-F43C-45DB-BB07-8CBFD870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9B1A4D-90A3-4E8C-B2E1-5B56BCDF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EFD647-5190-4F15-B877-2D99CED4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02F515-D677-4B21-8797-D047E97E6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126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CF8A7-7D13-453F-B083-EF4EDD8E2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18E753-B64A-4D4F-B850-F140F7A84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6F4141-4C18-44C6-BF66-70EA74151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AB4A0B6-5F45-4B47-AB99-922CC0C40D4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78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1D0EB-603F-487E-BFE0-41750504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22EA2-71A8-4C50-B249-07220EB6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B540CC-06D4-4BB2-9B6F-0BC2A1F8C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23BD8E-8658-49E1-861F-A82A2C56025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19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C5298-2040-4A40-AA1E-3B96FD0C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DBF487-F8D3-4B89-A339-518306DC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7E42C9-5AF6-4D3F-99D5-AB6CD8BAA5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5F31F72-694D-4C95-AA29-C3C69530A8E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68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B959A-7B50-48FA-9C7A-A78B7CFD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FB63D0-838E-41AE-A412-61F440041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1F3B33-0730-47F7-9A14-171CA3AA7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8BC554-394D-4F9A-BA23-9D4E354B02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1684A91-1EB0-436D-82AD-C0A2E1FFD7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091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28F79-68D3-4316-9986-A536A46A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296EEE-FD0A-4F21-9B3E-4101D2E37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F6F779-84FD-40E6-ABFB-2382056D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C48092-A9A6-4C4F-83F3-6B4123B62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1BC480-4412-4889-B00D-666365297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532AF4-AEC3-4EF4-A7B2-BCB3ACB10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DA3AF2-3470-4137-A13B-7F01B5328C6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605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CD954-0D26-4CDF-8D93-2B5C3737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6CD26A-0169-4509-B617-11A2B7DE0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81C9B3-70E2-4C89-B470-DFB1F747F7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428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F2F9FB-5DF7-42A4-A704-3F4CDC52D4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B5C252-77F3-40DF-8173-8F4A4B9C1C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9823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834F5-5A3E-4A99-BCB3-BCF956FF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600E54-8156-41A3-88A8-E78EB53C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67A855-5C74-4A72-A0F2-1A67B36FE3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1A0D33-150F-4781-BF42-1C7AE2D2CE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68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3CC3F-316D-4641-8955-606CA9E6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4CE145-7D91-40AD-B61D-15D5290B9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E0A312-2B15-4F9C-AEB9-50570C82B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08A37F-ADAC-468E-B50B-0B4C48379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DD64655-B422-4327-91C4-0AFDFC02DB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662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84D52-0540-451B-A4FC-EDB91FE2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AED531-50CC-4F07-BB57-68CAD81F5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69DD9E-57B3-4558-98E3-75642BCE3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A54E6B-CD4A-4365-87A6-AB0A97F2D4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CDB82A-691D-4157-9AF7-E95DB510EF9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8370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36653-11C6-42BC-8376-8BA6202E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D95602-1D70-4002-82AF-2DE4C3F6E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3D8E0-3CA6-4B59-A0E2-3A843731BF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5121EE1-4C00-46DE-B7D0-BA03F76D8E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069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691A43-E0BD-4078-827D-5EC95462D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F7BD1E-D1EA-4D65-A1AC-969E2FFA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7C1DE1-345B-40F4-BF8B-5F4A172853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F51B181-70BB-4D59-83D5-CD9051B6D8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4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77BC0-0582-4E4B-8AE3-967896C1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9A7FE-BFA2-464F-8C98-8A827EA65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938177-57B8-4AED-86E9-11441995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056360-7276-46C1-BE12-9576145F6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BBC3A0C-335D-4D27-9462-F6113D3FD3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2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89D82-B6C2-467C-82D5-A5C2733B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D2E9C-6EF4-409F-A786-BB358EF7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CB711E-20F3-49CA-85BD-9FC07411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5F20C9-AEF8-442E-83AC-0CB3AA524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57EDAA-9E81-4968-BF13-BB8166B5F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4DAA1-E0DC-4E69-9F4B-3224495D49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89ED01-C9DD-4C01-BDD7-2BEB15C371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03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FBF0D-9F3A-4F31-A296-7910A0CB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71CE8F-9D0E-47B8-8DB0-9B80BDEF2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F8C4DB-7123-4381-B321-DDD4D4EA3C7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04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9CD8E7-D7B7-4F69-A7B5-337F9CE46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EDDBDE-C976-4CFC-8B03-83A889E955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466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B609F-CF6C-4D77-B899-9315B103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530640-7E2C-49F0-A4A4-620885D6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50B0D3-25F5-4D75-9EC3-F6230F05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0044AB-5797-47F4-BA5A-3B80CB3E5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C4D8521-68F2-4C7C-B220-F8C8687188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58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2704C-78DB-42A2-9693-33572E1F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0DACF9-A811-42D1-9B11-467174369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3A689B-D445-4F6A-9D69-285FED859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1CD4C5-9ADB-440C-B390-3AD4800D27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680D22-1001-4CFE-96E9-F469120EE0B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19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8B5F18-2BAE-4239-BE68-A4A3894B7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D46824-35D8-4996-B00E-5155F79FDB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D05B7B-D44E-4AF2-B0D1-6F151847CF0B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873F5D-7AC9-4E1F-A1A2-B4375958558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F7B0FFC1-7904-4282-992B-5A0712E0FF7C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1BB708E3-99E8-48A3-9F09-8B8BC88E261D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8DB0EA-EC08-4D20-9E10-BB1671180B4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CC8E61-D148-4ABC-A64A-46A1F43770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2F83A-BDD2-49A2-B0F6-59E9A323C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C80F2-600C-4728-990F-DA8EA1BD7BD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13A9A-E86F-42D3-8720-22F5FBD50BD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64F552-427B-494C-A879-96DE5AEB663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A58E857-2031-4B10-8BD7-5E91ABB51998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684DEE-D1F0-4A9E-A7D9-9E2D2C65B692}"/>
              </a:ext>
            </a:extLst>
          </p:cNvPr>
          <p:cNvSpPr txBox="1"/>
          <p:nvPr/>
        </p:nvSpPr>
        <p:spPr>
          <a:xfrm>
            <a:off x="0" y="6840000"/>
            <a:ext cx="10080000" cy="30996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wrap="none" lIns="90000" tIns="45000" rIns="90000" bIns="45000" anchor="t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41B05A-0CBA-492E-AE51-2E1F8938850D}"/>
              </a:ext>
            </a:extLst>
          </p:cNvPr>
          <p:cNvSpPr txBox="1"/>
          <p:nvPr/>
        </p:nvSpPr>
        <p:spPr>
          <a:xfrm>
            <a:off x="3745080" y="7292880"/>
            <a:ext cx="3542400" cy="174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compatLnSpc="0"/>
          <a:lstStyle/>
          <a:p>
            <a:pPr marL="0" marR="0" lvl="0" indent="0" algn="l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B961DA-BD24-4630-9A81-5ED28923B0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13CA2B-6582-4572-8916-4F454E40E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70BB3-EC3B-489B-9719-A67F2B7BE95B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594CCF-8083-4F48-9AED-93F156C98B7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B5DDF51D-5A5A-4E22-920E-34C263D8F5E9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938060EE-6C0D-4E8C-8730-0CD558141525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0CEF2A-0EB5-4B93-8D49-11063CAA156C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HTML/Eleme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F8913E44-994F-481F-9CF6-5A0ED3B79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8AF4D1-389B-4F16-B9F1-CC0CDDD4A891}" type="slidenum">
              <a:t>1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1AB3DC10-42ED-4569-8752-3F5118E4DD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Découvrir le 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5D366E6-783A-4FBA-AFC3-17E93A88A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3841A82-87AC-42E1-8C87-FA3387DD381C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A4EF09-C4F8-4C0C-97FA-6696C43E2A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Type de document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F84BF0-F107-46FB-9DDD-DB458040F6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432400"/>
          </a:xfrm>
        </p:spPr>
        <p:txBody>
          <a:bodyPr/>
          <a:lstStyle/>
          <a:p>
            <a:pPr lvl="0"/>
            <a:r>
              <a:rPr lang="fr-FR"/>
              <a:t>Héritage du SGML</a:t>
            </a:r>
          </a:p>
          <a:p>
            <a:pPr lvl="0"/>
            <a:r>
              <a:rPr lang="fr-FR"/>
              <a:t>Spécifie :</a:t>
            </a:r>
          </a:p>
          <a:p>
            <a:pPr lvl="1"/>
            <a:r>
              <a:rPr lang="fr-FR"/>
              <a:t>le nom public</a:t>
            </a:r>
          </a:p>
          <a:p>
            <a:pPr lvl="1"/>
            <a:r>
              <a:rPr lang="fr-FR"/>
              <a:t>l'URI de la définition de type de document (DTD)</a:t>
            </a:r>
          </a:p>
          <a:p>
            <a:pPr lvl="0"/>
            <a:r>
              <a:rPr lang="fr-FR"/>
              <a:t>Permet de différencier les différentes versions et variantes du format</a:t>
            </a:r>
          </a:p>
          <a:p>
            <a:pPr lvl="0">
              <a:buNone/>
            </a:pPr>
            <a:r>
              <a:rPr lang="fr-FR" sz="2200">
                <a:latin typeface="Courier New" pitchFamily="49"/>
              </a:rPr>
              <a:t>&lt;</a:t>
            </a:r>
            <a:r>
              <a:rPr lang="fr-FR" sz="2200" b="1">
                <a:latin typeface="Courier New" pitchFamily="49"/>
              </a:rPr>
              <a:t>!DOCTYPE</a:t>
            </a:r>
            <a:r>
              <a:rPr lang="fr-FR" sz="2200">
                <a:latin typeface="Courier New" pitchFamily="49"/>
              </a:rPr>
              <a:t> html</a:t>
            </a:r>
            <a:br>
              <a:rPr lang="fr-FR" sz="2200">
                <a:latin typeface="Courier New" pitchFamily="49"/>
              </a:rPr>
            </a:br>
            <a:r>
              <a:rPr lang="fr-FR" sz="2200">
                <a:latin typeface="Courier New" pitchFamily="49"/>
              </a:rPr>
              <a:t>	PUBLIC </a:t>
            </a:r>
            <a:r>
              <a:rPr lang="fr-FR" sz="2200">
                <a:solidFill>
                  <a:srgbClr val="FF0000"/>
                </a:solidFill>
                <a:latin typeface="Courier New" pitchFamily="49"/>
              </a:rPr>
              <a:t>"-//W3C//DTD XHTML 1.0 Strict//EN"</a:t>
            </a:r>
            <a:br>
              <a:rPr lang="fr-FR" sz="2200">
                <a:solidFill>
                  <a:srgbClr val="FF0000"/>
                </a:solidFill>
                <a:latin typeface="Courier New" pitchFamily="49"/>
              </a:rPr>
            </a:br>
            <a:r>
              <a:rPr lang="fr-FR" sz="2200">
                <a:solidFill>
                  <a:srgbClr val="FF0000"/>
                </a:solidFill>
                <a:latin typeface="Courier New" pitchFamily="49"/>
              </a:rPr>
              <a:t>	"http://www.w3.org/TR/xhtml1/DTD/xhtml1-strict.dtd"</a:t>
            </a:r>
            <a:r>
              <a:rPr lang="fr-FR" sz="2200">
                <a:latin typeface="Courier New" pitchFamily="49"/>
              </a:rPr>
              <a:t>&gt;</a:t>
            </a:r>
          </a:p>
          <a:p>
            <a:pPr lvl="0">
              <a:buNone/>
            </a:pPr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7410A57-988F-4298-AF1A-9840C58B7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9812DC-27C3-49D7-A0C2-216467E1C122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13E555-6257-4B44-900C-910B70A1F6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Doctype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D2FA7-4C5B-40FB-99F5-D43F40CCAD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515920"/>
          </a:xfrm>
        </p:spPr>
        <p:txBody>
          <a:bodyPr/>
          <a:lstStyle/>
          <a:p>
            <a:pPr lvl="0">
              <a:buNone/>
            </a:pPr>
            <a:r>
              <a:rPr lang="fr-FR" sz="2600">
                <a:latin typeface="Arial" pitchFamily="34"/>
              </a:rPr>
              <a:t>C'est une ligne de déclaration du type de document, qui indique au navigateur dans quel type de HTML la page a été écrite.</a:t>
            </a:r>
          </a:p>
          <a:p>
            <a:pPr lvl="0">
              <a:buNone/>
            </a:pPr>
            <a:r>
              <a:rPr lang="fr-FR" sz="2600">
                <a:latin typeface="Arial" pitchFamily="34"/>
              </a:rPr>
              <a:t>&lt;?xml version="1.0" encoding="UTF-8"?&gt;</a:t>
            </a:r>
          </a:p>
          <a:p>
            <a:pPr lvl="0">
              <a:buNone/>
            </a:pPr>
            <a:r>
              <a:rPr lang="fr-FR" sz="2600">
                <a:latin typeface="Arial" pitchFamily="34"/>
              </a:rPr>
              <a:t> &lt;!DOCTYPE html</a:t>
            </a:r>
          </a:p>
          <a:p>
            <a:pPr lvl="0">
              <a:buNone/>
            </a:pPr>
            <a:r>
              <a:rPr lang="fr-FR" sz="2600">
                <a:latin typeface="Arial" pitchFamily="34"/>
              </a:rPr>
              <a:t>     PUBLIC "-//W3C//DTD XHTML 1.0 Strict//EN"</a:t>
            </a:r>
          </a:p>
          <a:p>
            <a:pPr lvl="0">
              <a:buNone/>
            </a:pPr>
            <a:r>
              <a:rPr lang="fr-FR" sz="2600">
                <a:latin typeface="Arial" pitchFamily="34"/>
              </a:rPr>
              <a:t>     "http://www.w3.org/TR/xhtml1/DTD/xhtml1-strict.dtd"&gt;</a:t>
            </a:r>
          </a:p>
          <a:p>
            <a:pPr lvl="0">
              <a:buNone/>
            </a:pPr>
            <a:r>
              <a:rPr lang="fr-FR" sz="2600">
                <a:latin typeface="Arial" pitchFamily="34"/>
              </a:rPr>
              <a:t> &lt;html xmlns="http://www.w3.org/1999/xhtml" xml:lang="en" lang="en"&gt;</a:t>
            </a:r>
          </a:p>
          <a:p>
            <a:pPr lvl="0">
              <a:buNone/>
            </a:pPr>
            <a:endParaRPr lang="fr-FR" sz="2400">
              <a:latin typeface="Courier New" pitchFamily="49"/>
            </a:endParaRPr>
          </a:p>
          <a:p>
            <a:pPr lvl="0">
              <a:buNone/>
            </a:pPr>
            <a:r>
              <a:rPr lang="fr-FR" sz="2600">
                <a:latin typeface="Arial" pitchFamily="34"/>
              </a:rPr>
              <a:t>&lt;!DOCTYPE html&gt;</a:t>
            </a:r>
            <a:r>
              <a:rPr lang="fr-FR" sz="2400">
                <a:latin typeface="Courier New" pitchFamily="49"/>
              </a:rPr>
              <a:t>   </a:t>
            </a:r>
          </a:p>
          <a:p>
            <a:pPr lvl="0">
              <a:buNone/>
            </a:pPr>
            <a:endParaRPr lang="fr-FR" sz="2400">
              <a:latin typeface="Courier New" pitchFamily="49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F11B37F-B644-43AE-A542-B48BC1778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D174415-562C-4E9F-AD28-C5062A19784A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673AF6-0B33-495D-AF0F-62AFE493E9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HTML &amp; xHTML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856CEB-63BD-4A7A-B0A1-18FAD87F22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XML eXtended Markup Language</a:t>
            </a:r>
          </a:p>
          <a:p>
            <a:pPr lvl="1"/>
            <a:r>
              <a:rPr lang="fr-FR"/>
              <a:t>rigoureux, structuré, propre</a:t>
            </a:r>
          </a:p>
          <a:p>
            <a:pPr lvl="1"/>
            <a:r>
              <a:rPr lang="fr-FR"/>
              <a:t>extensible via les espaces de nommage</a:t>
            </a:r>
          </a:p>
          <a:p>
            <a:pPr lvl="2"/>
            <a:r>
              <a:rPr lang="fr-FR"/>
              <a:t>xhtml, svg, mathml, soap, etc.</a:t>
            </a:r>
          </a:p>
          <a:p>
            <a:pPr lvl="1"/>
            <a:r>
              <a:rPr lang="fr-FR"/>
              <a:t>rendu arbre XML vs « soupe de balises »</a:t>
            </a:r>
          </a:p>
          <a:p>
            <a:pPr lvl="0"/>
            <a:r>
              <a:rPr lang="fr-FR"/>
              <a:t>xHTML = HTML compatible XML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EE8E8F9-4B3C-418F-8FDB-6EC8D06CE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94AB25-BA92-49E5-B2DD-9E8C558E9A9F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3C8416-0D3F-42EB-84E5-A30A4B33FA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Document minimal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2F30B-2C65-4740-936E-386384AC3E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>
              <a:buNone/>
            </a:pPr>
            <a:r>
              <a:rPr lang="fr-FR" sz="2600">
                <a:solidFill>
                  <a:srgbClr val="6666FF"/>
                </a:solidFill>
                <a:latin typeface="Arial" pitchFamily="34"/>
              </a:rPr>
              <a:t>&lt;html&gt; </a:t>
            </a:r>
            <a:r>
              <a:rPr lang="fr-FR" sz="2600">
                <a:latin typeface="Arial" pitchFamily="34"/>
              </a:rPr>
              <a:t>                 "première ligne du document"</a:t>
            </a:r>
          </a:p>
          <a:p>
            <a:pPr lvl="0">
              <a:buNone/>
            </a:pPr>
            <a:r>
              <a:rPr lang="fr-FR" sz="2600">
                <a:solidFill>
                  <a:srgbClr val="0000CC"/>
                </a:solidFill>
                <a:latin typeface="Arial" pitchFamily="34"/>
              </a:rPr>
              <a:t>&lt;head&gt; </a:t>
            </a:r>
            <a:r>
              <a:rPr lang="fr-FR" sz="2600">
                <a:latin typeface="Arial" pitchFamily="34"/>
              </a:rPr>
              <a:t>                "ouverture de la zone d'entête"</a:t>
            </a:r>
          </a:p>
          <a:p>
            <a:pPr lvl="0">
              <a:buNone/>
            </a:pPr>
            <a:r>
              <a:rPr lang="fr-FR" sz="2600">
                <a:solidFill>
                  <a:srgbClr val="0000CC"/>
                </a:solidFill>
                <a:latin typeface="Arial" pitchFamily="34"/>
              </a:rPr>
              <a:t>&lt;title&gt;</a:t>
            </a:r>
            <a:r>
              <a:rPr lang="fr-FR" sz="2600">
                <a:latin typeface="Arial" pitchFamily="34"/>
              </a:rPr>
              <a:t> </a:t>
            </a:r>
            <a:r>
              <a:rPr lang="fr-FR" sz="2600" b="1">
                <a:latin typeface="Arial" pitchFamily="34"/>
              </a:rPr>
              <a:t>titre de la page</a:t>
            </a:r>
            <a:r>
              <a:rPr lang="fr-FR" sz="2600">
                <a:latin typeface="Arial" pitchFamily="34"/>
              </a:rPr>
              <a:t> </a:t>
            </a:r>
            <a:r>
              <a:rPr lang="fr-FR" sz="2600">
                <a:solidFill>
                  <a:srgbClr val="0000CC"/>
                </a:solidFill>
                <a:latin typeface="Arial" pitchFamily="34"/>
              </a:rPr>
              <a:t>&lt;/title&gt;</a:t>
            </a:r>
          </a:p>
          <a:p>
            <a:pPr lvl="0">
              <a:buNone/>
            </a:pPr>
            <a:r>
              <a:rPr lang="fr-FR" sz="2600">
                <a:solidFill>
                  <a:srgbClr val="0000CC"/>
                </a:solidFill>
                <a:latin typeface="Arial" pitchFamily="34"/>
              </a:rPr>
              <a:t>&lt;/head&gt; </a:t>
            </a:r>
            <a:r>
              <a:rPr lang="fr-FR" sz="2600">
                <a:latin typeface="Arial" pitchFamily="34"/>
              </a:rPr>
              <a:t>               "fermeture de la zone d'entête"</a:t>
            </a:r>
          </a:p>
          <a:p>
            <a:pPr lvl="0">
              <a:buNone/>
            </a:pPr>
            <a:r>
              <a:rPr lang="fr-FR" sz="2600">
                <a:solidFill>
                  <a:srgbClr val="0000CC"/>
                </a:solidFill>
                <a:latin typeface="Arial" pitchFamily="34"/>
              </a:rPr>
              <a:t>&lt;body&gt;</a:t>
            </a:r>
            <a:r>
              <a:rPr lang="fr-FR" sz="2600">
                <a:latin typeface="Arial" pitchFamily="34"/>
              </a:rPr>
              <a:t>                 "ouverture du corps du document"</a:t>
            </a:r>
          </a:p>
          <a:p>
            <a:pPr lvl="0">
              <a:buNone/>
            </a:pPr>
            <a:r>
              <a:rPr lang="fr-FR" sz="2600" b="1">
                <a:latin typeface="Arial" pitchFamily="34"/>
              </a:rPr>
              <a:t>Mettre le texte et les images ici</a:t>
            </a:r>
          </a:p>
          <a:p>
            <a:pPr lvl="0">
              <a:buNone/>
            </a:pPr>
            <a:r>
              <a:rPr lang="fr-FR" sz="2600">
                <a:solidFill>
                  <a:srgbClr val="0000CC"/>
                </a:solidFill>
                <a:latin typeface="Arial" pitchFamily="34"/>
              </a:rPr>
              <a:t>&lt;/body&gt;   </a:t>
            </a:r>
            <a:r>
              <a:rPr lang="fr-FR" sz="2600">
                <a:latin typeface="Arial" pitchFamily="34"/>
              </a:rPr>
              <a:t>             "fin du corps du document"</a:t>
            </a:r>
          </a:p>
          <a:p>
            <a:pPr lvl="0">
              <a:buNone/>
            </a:pPr>
            <a:r>
              <a:rPr lang="fr-FR" sz="2600">
                <a:solidFill>
                  <a:srgbClr val="0000CC"/>
                </a:solidFill>
                <a:latin typeface="Arial" pitchFamily="34"/>
              </a:rPr>
              <a:t>&lt;/html&gt; </a:t>
            </a:r>
            <a:r>
              <a:rPr lang="fr-FR" sz="2600">
                <a:latin typeface="Arial" pitchFamily="34"/>
              </a:rPr>
              <a:t>                "fin du document HTML"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62AA3BF-A336-4651-A58D-211E4DB2EE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CAE6DC-6312-41A4-A03B-3B6765FF2B34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CC43A2-8B7B-4A87-83E6-455353893D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Document minimal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B6AF85-B23E-4E16-AEEC-ED67418BCE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>
              <a:buNone/>
            </a:pPr>
            <a:r>
              <a:rPr lang="fr-FR" sz="2400" dirty="0">
                <a:latin typeface="Courier New" pitchFamily="49"/>
              </a:rPr>
              <a:t>&lt;!</a:t>
            </a:r>
            <a:r>
              <a:rPr lang="fr-FR" sz="2400" b="1" dirty="0">
                <a:latin typeface="Courier New" pitchFamily="49"/>
              </a:rPr>
              <a:t>DOCTYPE</a:t>
            </a:r>
            <a:r>
              <a:rPr lang="fr-FR" sz="2400" dirty="0">
                <a:latin typeface="Courier New" pitchFamily="49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urier New" pitchFamily="49"/>
              </a:rPr>
              <a:t>html</a:t>
            </a:r>
            <a:r>
              <a:rPr lang="fr-FR" sz="2400" dirty="0">
                <a:latin typeface="Courier New" pitchFamily="49"/>
              </a:rPr>
              <a:t>&gt;</a:t>
            </a:r>
          </a:p>
          <a:p>
            <a:pPr lvl="0">
              <a:buNone/>
            </a:pPr>
            <a:r>
              <a:rPr lang="fr-FR" sz="2400" dirty="0">
                <a:latin typeface="Courier New" pitchFamily="49"/>
              </a:rPr>
              <a:t>&lt;html&gt;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&lt;</a:t>
            </a:r>
            <a:r>
              <a:rPr lang="fr-FR" sz="2400" b="1" dirty="0" err="1">
                <a:solidFill>
                  <a:srgbClr val="000000"/>
                </a:solidFill>
                <a:latin typeface="Courier New" pitchFamily="49"/>
              </a:rPr>
              <a:t>head</a:t>
            </a:r>
            <a:r>
              <a:rPr lang="fr-FR" sz="2400" dirty="0">
                <a:latin typeface="Courier New" pitchFamily="49"/>
              </a:rPr>
              <a:t>&gt;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    &lt;</a:t>
            </a:r>
            <a:r>
              <a:rPr lang="fr-FR" sz="2400" b="1" dirty="0" err="1">
                <a:latin typeface="Courier New" pitchFamily="49"/>
              </a:rPr>
              <a:t>title</a:t>
            </a:r>
            <a:r>
              <a:rPr lang="fr-FR" sz="2400" dirty="0">
                <a:latin typeface="Courier New" pitchFamily="49"/>
              </a:rPr>
              <a:t>&gt;Titre de ma page&lt;</a:t>
            </a:r>
            <a:r>
              <a:rPr lang="fr-FR" sz="2400" dirty="0">
                <a:solidFill>
                  <a:srgbClr val="66CC66"/>
                </a:solidFill>
                <a:latin typeface="Courier New" pitchFamily="49"/>
              </a:rPr>
              <a:t>/</a:t>
            </a:r>
            <a:r>
              <a:rPr lang="fr-FR" sz="2400" b="1" dirty="0" err="1">
                <a:latin typeface="Courier New" pitchFamily="49"/>
              </a:rPr>
              <a:t>title</a:t>
            </a:r>
            <a:r>
              <a:rPr lang="fr-FR" sz="2400" dirty="0">
                <a:latin typeface="Courier New" pitchFamily="49"/>
              </a:rPr>
              <a:t>&gt;</a:t>
            </a:r>
          </a:p>
          <a:p>
            <a:pPr lvl="0">
              <a:buNone/>
            </a:pPr>
            <a:r>
              <a:rPr lang="fr-FR" sz="2400" dirty="0">
                <a:latin typeface="Courier New" pitchFamily="49"/>
              </a:rPr>
              <a:t>&lt;</a:t>
            </a:r>
            <a:r>
              <a:rPr lang="fr-FR" sz="2400" b="1" dirty="0">
                <a:latin typeface="Courier New" pitchFamily="49"/>
              </a:rPr>
              <a:t>m</a:t>
            </a:r>
            <a:r>
              <a:rPr lang="fr-FR" sz="2400" b="1">
                <a:latin typeface="Courier New" pitchFamily="49"/>
              </a:rPr>
              <a:t>eta</a:t>
            </a:r>
            <a:r>
              <a:rPr lang="fr-FR" sz="2400" b="1" dirty="0">
                <a:latin typeface="Courier New" pitchFamily="49"/>
              </a:rPr>
              <a:t> </a:t>
            </a:r>
            <a:r>
              <a:rPr lang="fr-FR" sz="2400" b="1" dirty="0" err="1">
                <a:latin typeface="Courier New" pitchFamily="49"/>
              </a:rPr>
              <a:t>charset</a:t>
            </a:r>
            <a:r>
              <a:rPr lang="fr-FR" sz="2400" dirty="0">
                <a:solidFill>
                  <a:srgbClr val="000066"/>
                </a:solidFill>
                <a:latin typeface="Courier New" pitchFamily="49"/>
              </a:rPr>
              <a:t>=</a:t>
            </a:r>
            <a:r>
              <a:rPr lang="fr-FR" sz="2400" dirty="0">
                <a:solidFill>
                  <a:srgbClr val="FF0000"/>
                </a:solidFill>
                <a:latin typeface="Courier New" pitchFamily="49"/>
              </a:rPr>
              <a:t>"UTF-8" /</a:t>
            </a:r>
            <a:r>
              <a:rPr lang="fr-FR" sz="2400" dirty="0">
                <a:solidFill>
                  <a:srgbClr val="000066"/>
                </a:solidFill>
                <a:latin typeface="Courier New" pitchFamily="49"/>
              </a:rPr>
              <a:t>&gt;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&lt;</a:t>
            </a:r>
            <a:r>
              <a:rPr lang="fr-FR" sz="2400" dirty="0">
                <a:solidFill>
                  <a:srgbClr val="66CC66"/>
                </a:solidFill>
                <a:latin typeface="Courier New" pitchFamily="49"/>
              </a:rPr>
              <a:t>/</a:t>
            </a:r>
            <a:r>
              <a:rPr lang="fr-FR" sz="2400" b="1" dirty="0" err="1">
                <a:solidFill>
                  <a:srgbClr val="000000"/>
                </a:solidFill>
                <a:latin typeface="Courier New" pitchFamily="49"/>
              </a:rPr>
              <a:t>head</a:t>
            </a:r>
            <a:r>
              <a:rPr lang="fr-FR" sz="2400" dirty="0">
                <a:latin typeface="Courier New" pitchFamily="49"/>
              </a:rPr>
              <a:t>&gt;</a:t>
            </a:r>
            <a:br>
              <a:rPr lang="fr-FR" sz="2400" dirty="0">
                <a:latin typeface="Courier New" pitchFamily="49"/>
              </a:rPr>
            </a:br>
            <a:r>
              <a:rPr lang="fr-FR" sz="2400" dirty="0">
                <a:latin typeface="Courier New" pitchFamily="49"/>
              </a:rPr>
              <a:t>&lt;</a:t>
            </a:r>
            <a:r>
              <a:rPr lang="fr-FR" sz="2400" b="1" dirty="0">
                <a:solidFill>
                  <a:srgbClr val="000000"/>
                </a:solidFill>
                <a:latin typeface="Courier New" pitchFamily="49"/>
              </a:rPr>
              <a:t>body</a:t>
            </a:r>
            <a:r>
              <a:rPr lang="fr-FR" sz="2400" dirty="0">
                <a:latin typeface="Courier New" pitchFamily="49"/>
              </a:rPr>
              <a:t>&gt;</a:t>
            </a:r>
            <a:br>
              <a:rPr lang="fr-FR" sz="2400" dirty="0">
                <a:latin typeface="Courier New" pitchFamily="49"/>
              </a:rPr>
            </a:br>
            <a:endParaRPr lang="fr-FR" sz="2400" dirty="0">
              <a:latin typeface="Courier New" pitchFamily="49"/>
            </a:endParaRPr>
          </a:p>
          <a:p>
            <a:pPr lvl="0">
              <a:buNone/>
            </a:pPr>
            <a:r>
              <a:rPr lang="fr-FR" sz="2400" dirty="0">
                <a:latin typeface="Courier New" pitchFamily="49"/>
              </a:rPr>
              <a:t>&lt;</a:t>
            </a:r>
            <a:r>
              <a:rPr lang="fr-FR" sz="2400" dirty="0">
                <a:solidFill>
                  <a:srgbClr val="66CC66"/>
                </a:solidFill>
                <a:latin typeface="Courier New" pitchFamily="49"/>
              </a:rPr>
              <a:t>/</a:t>
            </a:r>
            <a:r>
              <a:rPr lang="fr-FR" sz="2400" b="1" dirty="0">
                <a:solidFill>
                  <a:srgbClr val="000000"/>
                </a:solidFill>
                <a:latin typeface="Courier New" pitchFamily="49"/>
              </a:rPr>
              <a:t>body</a:t>
            </a:r>
            <a:r>
              <a:rPr lang="fr-FR" sz="2400" dirty="0">
                <a:latin typeface="Courier New" pitchFamily="49"/>
              </a:rPr>
              <a:t>&gt;</a:t>
            </a:r>
          </a:p>
          <a:p>
            <a:pPr lvl="0">
              <a:buNone/>
            </a:pPr>
            <a:r>
              <a:rPr lang="fr-FR" sz="2400" dirty="0">
                <a:latin typeface="Courier New" pitchFamily="49"/>
              </a:rPr>
              <a:t>&lt;</a:t>
            </a:r>
            <a:r>
              <a:rPr lang="fr-FR" sz="2400" dirty="0">
                <a:solidFill>
                  <a:srgbClr val="66CC66"/>
                </a:solidFill>
                <a:latin typeface="Courier New" pitchFamily="49"/>
              </a:rPr>
              <a:t>/</a:t>
            </a:r>
            <a:r>
              <a:rPr lang="fr-FR" sz="2400" b="1" dirty="0">
                <a:solidFill>
                  <a:srgbClr val="000000"/>
                </a:solidFill>
                <a:latin typeface="Courier New" pitchFamily="49"/>
              </a:rPr>
              <a:t>html</a:t>
            </a:r>
            <a:r>
              <a:rPr lang="fr-FR" sz="2400" dirty="0">
                <a:latin typeface="Courier New" pitchFamily="49"/>
              </a:rPr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9FD735E-ADAF-404D-8828-0D83DBD9B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295083-A0F6-49AA-AAD4-B70F54FA30FE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38405C-4831-430F-99B6-A1A6203F91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Document minimal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5BD36-5358-4128-AF87-70E7D3A971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>
              <a:buNone/>
            </a:pPr>
            <a:r>
              <a:rPr lang="fr-FR" sz="2400" b="1">
                <a:latin typeface="Arial" pitchFamily="34"/>
              </a:rPr>
              <a:t>&lt;html&gt; Elle est composée de 2 grandes parties :  </a:t>
            </a:r>
          </a:p>
          <a:p>
            <a:pPr lvl="0">
              <a:buNone/>
            </a:pPr>
            <a:r>
              <a:rPr lang="fr-FR" sz="2400" b="1">
                <a:latin typeface="Arial" pitchFamily="34"/>
              </a:rPr>
              <a:t>&lt;head&gt; : informations préalables (head), invisibles</a:t>
            </a:r>
          </a:p>
          <a:p>
            <a:pPr lvl="0">
              <a:buNone/>
            </a:pPr>
            <a:r>
              <a:rPr lang="fr-FR" sz="2400" b="1">
                <a:latin typeface="Arial" pitchFamily="34"/>
              </a:rPr>
              <a:t>&lt;body&gt; : le corps (body) de la page, contenu visible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1AC1585-23CB-4A57-8E46-6FE3F06D37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DA8374-E302-46B2-A041-A3AE5ED80A0D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E2FB1A-C4ED-4B4D-A4B3-0AFA97DEE9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DFECDA-35F2-465A-8ACF-44467C7521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endParaRPr lang="fr-FR" sz="2600"/>
          </a:p>
          <a:p>
            <a:pPr lvl="0"/>
            <a:r>
              <a:rPr lang="fr-FR" sz="2600"/>
              <a:t>Créez votre première page HTML :</a:t>
            </a:r>
          </a:p>
          <a:p>
            <a:pPr lvl="0"/>
            <a:r>
              <a:rPr lang="fr-FR" sz="2600"/>
              <a:t>Html</a:t>
            </a:r>
          </a:p>
          <a:p>
            <a:pPr lvl="0"/>
            <a:r>
              <a:rPr lang="fr-FR" sz="2600"/>
              <a:t>Meta charset UTF-8</a:t>
            </a:r>
          </a:p>
          <a:p>
            <a:pPr lvl="0"/>
            <a:r>
              <a:rPr lang="fr-FR" sz="2600"/>
              <a:t>Head</a:t>
            </a:r>
          </a:p>
          <a:p>
            <a:pPr lvl="0"/>
            <a:r>
              <a:rPr lang="fr-FR" sz="2600"/>
              <a:t>Body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A1D85AD-566B-45CC-9053-6693BF1CE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029520-B0A6-43A4-BF50-EB9CF6D0306A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D1CA97-FA49-47C3-80E0-08BC7665BA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Avant de débuter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77BC60-A740-4CC9-AA76-D4B9295B56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331720"/>
            <a:ext cx="9360000" cy="5048280"/>
          </a:xfrm>
        </p:spPr>
        <p:txBody>
          <a:bodyPr/>
          <a:lstStyle/>
          <a:p>
            <a:pPr lvl="0"/>
            <a:r>
              <a:rPr lang="fr-FR"/>
              <a:t>Télécharger Notepad ++</a:t>
            </a:r>
          </a:p>
          <a:p>
            <a:pPr lvl="1">
              <a:buNone/>
            </a:pPr>
            <a:endParaRPr lang="fr-FR"/>
          </a:p>
          <a:p>
            <a:pPr lvl="0"/>
            <a:endParaRPr lang="fr-FR"/>
          </a:p>
          <a:p>
            <a:pPr lvl="0"/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80EB656A-822A-468E-8C56-635D8C8ED2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A6CD2B0-9B04-41E3-91D8-E329C3EBC5E9}" type="slidenum">
              <a:t>18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DC491AE8-B80B-4573-AEEC-AB538601C7F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8460000" cy="6577919"/>
          </a:xfrm>
        </p:spPr>
        <p:txBody>
          <a:bodyPr anchor="ctr">
            <a:spAutoFit/>
          </a:bodyPr>
          <a:lstStyle/>
          <a:p>
            <a:pPr lvl="0" algn="ctr">
              <a:spcBef>
                <a:spcPts val="1729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Panorama des balises HTML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A17E87F-3F52-4898-A2B3-0DCF6D9BAB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1C01D4-F757-4BB7-BA1C-4F409257CCE1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4CD494-44B0-4101-947D-5841F20412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Blocs de 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6F5F5-2F36-46AF-A0FC-7DEB4D201A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70600"/>
          </a:xfrm>
        </p:spPr>
        <p:txBody>
          <a:bodyPr/>
          <a:lstStyle/>
          <a:p>
            <a:pPr lvl="0"/>
            <a:r>
              <a:rPr lang="fr-FR" sz="2800" dirty="0"/>
              <a:t>Texte = 1</a:t>
            </a:r>
            <a:r>
              <a:rPr lang="fr-FR" sz="2800" baseline="30000" dirty="0"/>
              <a:t>er</a:t>
            </a:r>
            <a:r>
              <a:rPr lang="fr-FR" sz="2800" dirty="0"/>
              <a:t> élément de contenu :</a:t>
            </a:r>
          </a:p>
          <a:p>
            <a:pPr lvl="1"/>
            <a:r>
              <a:rPr lang="fr-FR" sz="2800" dirty="0"/>
              <a:t>affichage, impression, lecture, indexation…</a:t>
            </a:r>
          </a:p>
          <a:p>
            <a:pPr lvl="0"/>
            <a:r>
              <a:rPr lang="fr-FR" sz="2800" dirty="0"/>
              <a:t>Langues naturelles rythment le discours (ponctuations, phrases...)</a:t>
            </a:r>
          </a:p>
          <a:p>
            <a:pPr lvl="0"/>
            <a:r>
              <a:rPr lang="fr-FR" sz="2800" dirty="0"/>
              <a:t>Organisation supplémentaire :</a:t>
            </a:r>
          </a:p>
          <a:p>
            <a:pPr lvl="1"/>
            <a:r>
              <a:rPr lang="fr-FR" sz="2800" dirty="0">
                <a:latin typeface="Arial" pitchFamily="34"/>
              </a:rPr>
              <a:t>Section </a:t>
            </a:r>
            <a:r>
              <a:rPr lang="fr-FR" sz="2800" dirty="0">
                <a:latin typeface="Courier New" pitchFamily="49"/>
              </a:rPr>
              <a:t>: &lt;div&gt;</a:t>
            </a:r>
          </a:p>
          <a:p>
            <a:pPr lvl="1"/>
            <a:r>
              <a:rPr lang="fr-FR" sz="2800" dirty="0"/>
              <a:t>Paragraphe</a:t>
            </a:r>
            <a:r>
              <a:rPr lang="fr-FR" sz="2800" dirty="0">
                <a:latin typeface="Courier New" pitchFamily="49"/>
              </a:rPr>
              <a:t> : &lt;p&gt;</a:t>
            </a:r>
          </a:p>
          <a:p>
            <a:pPr lvl="1"/>
            <a:r>
              <a:rPr lang="fr-FR" sz="2800" dirty="0"/>
              <a:t>Titres : </a:t>
            </a:r>
            <a:r>
              <a:rPr lang="fr-FR" sz="2800" dirty="0">
                <a:latin typeface="Courier New" pitchFamily="49"/>
              </a:rPr>
              <a:t>&lt;h1&gt;</a:t>
            </a:r>
            <a:r>
              <a:rPr lang="fr-FR" sz="2800" dirty="0"/>
              <a:t> → </a:t>
            </a:r>
            <a:r>
              <a:rPr lang="fr-FR" sz="2800" dirty="0">
                <a:latin typeface="Courier New" pitchFamily="49"/>
              </a:rPr>
              <a:t>&lt;h6&gt;</a:t>
            </a:r>
          </a:p>
          <a:p>
            <a:pPr lvl="1"/>
            <a:r>
              <a:rPr lang="fr-FR" sz="2800" dirty="0"/>
              <a:t>Pause</a:t>
            </a:r>
            <a:r>
              <a:rPr lang="fr-FR" sz="2800" dirty="0">
                <a:latin typeface="Courier New" pitchFamily="49"/>
              </a:rPr>
              <a:t> </a:t>
            </a:r>
            <a:r>
              <a:rPr lang="fr-FR" sz="2800" dirty="0"/>
              <a:t>:</a:t>
            </a:r>
            <a:r>
              <a:rPr lang="fr-FR" sz="2800" dirty="0">
                <a:latin typeface="Courier New" pitchFamily="49"/>
              </a:rPr>
              <a:t> &lt;</a:t>
            </a:r>
            <a:r>
              <a:rPr lang="fr-FR" sz="2800" dirty="0" err="1">
                <a:latin typeface="Courier New" pitchFamily="49"/>
              </a:rPr>
              <a:t>br</a:t>
            </a:r>
            <a:r>
              <a:rPr lang="fr-FR" sz="2800" dirty="0">
                <a:latin typeface="Courier New" pitchFamily="49"/>
              </a:rPr>
              <a:t>/&gt; dans un paragraphe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51B9BB2-1E54-4D4E-844E-D2F830E33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25E99-16C6-4BA5-B16F-06EB904FAC54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EFEA59-C357-4531-8DC7-AB352CAE58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À propos du format HTML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130EEB-A9B5-46DF-AF4A-6B35FAA9CD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0000" y="1800000"/>
            <a:ext cx="720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5F987F5-5B1B-4685-A4D4-725714F83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25570B-C569-4A3E-957C-7B4C953791AA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4C54C8-CD6D-48FF-AC12-AFE61189FE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Mise en forme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9178E2-9765-47DE-AA00-66C94DCEB3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48000"/>
            <a:ext cx="9353519" cy="525276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Titres : </a:t>
            </a:r>
            <a:r>
              <a:rPr lang="fr-FR" sz="2400">
                <a:solidFill>
                  <a:srgbClr val="007FFF"/>
                </a:solidFill>
              </a:rPr>
              <a:t>&lt;h1&gt;</a:t>
            </a:r>
            <a:r>
              <a:rPr lang="fr-FR" sz="2400"/>
              <a:t> Titre niveau 1 </a:t>
            </a:r>
            <a:r>
              <a:rPr lang="fr-FR" sz="2400">
                <a:solidFill>
                  <a:srgbClr val="007FFF"/>
                </a:solidFill>
              </a:rPr>
              <a:t>&lt;/h1&gt;</a:t>
            </a:r>
            <a:r>
              <a:rPr lang="fr-FR" sz="2400"/>
              <a:t> … </a:t>
            </a:r>
            <a:br>
              <a:rPr lang="fr-FR" sz="2400"/>
            </a:br>
            <a:r>
              <a:rPr lang="fr-FR" sz="2400"/>
              <a:t>			</a:t>
            </a:r>
            <a:r>
              <a:rPr lang="fr-FR" sz="2400">
                <a:solidFill>
                  <a:srgbClr val="007FFF"/>
                </a:solidFill>
              </a:rPr>
              <a:t>&lt;h6&gt;</a:t>
            </a:r>
            <a:r>
              <a:rPr lang="fr-FR" sz="2400"/>
              <a:t> Titre de niveau 6 </a:t>
            </a:r>
            <a:r>
              <a:rPr lang="fr-FR" sz="2400">
                <a:solidFill>
                  <a:srgbClr val="007FFF"/>
                </a:solidFill>
              </a:rPr>
              <a:t>&lt;/h6&gt;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Paragraphes : </a:t>
            </a:r>
            <a:r>
              <a:rPr lang="fr-FR" sz="2400">
                <a:solidFill>
                  <a:srgbClr val="007FFF"/>
                </a:solidFill>
              </a:rPr>
              <a:t>&lt;p&gt;</a:t>
            </a:r>
            <a:r>
              <a:rPr lang="fr-FR" sz="2400"/>
              <a:t>Utile pour effectuer des sauts lignes</a:t>
            </a:r>
            <a:r>
              <a:rPr lang="fr-FR" sz="2400">
                <a:solidFill>
                  <a:srgbClr val="007FFF"/>
                </a:solidFill>
              </a:rPr>
              <a:t>&lt;/p&gt;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Légender une image : </a:t>
            </a:r>
            <a:r>
              <a:rPr lang="fr-FR" sz="2400">
                <a:solidFill>
                  <a:srgbClr val="007FFF"/>
                </a:solidFill>
              </a:rPr>
              <a:t>&lt;figcaption&gt;</a:t>
            </a:r>
            <a:r>
              <a:rPr lang="fr-FR" sz="2400"/>
              <a:t>Légende</a:t>
            </a:r>
            <a:r>
              <a:rPr lang="fr-FR" sz="2400">
                <a:solidFill>
                  <a:srgbClr val="007FFF"/>
                </a:solidFill>
              </a:rPr>
              <a:t>&lt;/figcaption&gt;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Délimiteur horizontal : </a:t>
            </a:r>
            <a:r>
              <a:rPr lang="fr-FR" sz="2400">
                <a:solidFill>
                  <a:srgbClr val="007FFF"/>
                </a:solidFill>
              </a:rPr>
              <a:t>&lt;hr /&gt;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ressortir du texte : </a:t>
            </a:r>
            <a:r>
              <a:rPr lang="fr-FR" sz="2400">
                <a:solidFill>
                  <a:srgbClr val="007FFF"/>
                </a:solidFill>
              </a:rPr>
              <a:t>&lt;</a:t>
            </a:r>
            <a:r>
              <a:rPr lang="en-US" sz="2400">
                <a:solidFill>
                  <a:srgbClr val="007FFF"/>
                </a:solidFill>
              </a:rPr>
              <a:t>strong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Texte en gras</a:t>
            </a:r>
            <a:r>
              <a:rPr lang="fr-FR" sz="2400">
                <a:solidFill>
                  <a:srgbClr val="007FFF"/>
                </a:solidFill>
              </a:rPr>
              <a:t>&lt;/</a:t>
            </a:r>
            <a:r>
              <a:rPr lang="en-US" sz="2400">
                <a:solidFill>
                  <a:srgbClr val="007FFF"/>
                </a:solidFill>
              </a:rPr>
              <a:t>strong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 … </a:t>
            </a:r>
            <a:r>
              <a:rPr lang="fr-FR" sz="2400">
                <a:solidFill>
                  <a:srgbClr val="007FFF"/>
                </a:solidFill>
              </a:rPr>
              <a:t>&lt;em&gt;</a:t>
            </a:r>
            <a:r>
              <a:rPr lang="fr-FR" sz="2400"/>
              <a:t>en italique</a:t>
            </a:r>
            <a:r>
              <a:rPr lang="fr-FR" sz="2400">
                <a:solidFill>
                  <a:srgbClr val="007FFF"/>
                </a:solidFill>
              </a:rPr>
              <a:t>&lt;/em&gt;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Texte en petit : </a:t>
            </a:r>
            <a:r>
              <a:rPr lang="fr-FR" sz="2400">
                <a:solidFill>
                  <a:srgbClr val="007FFF"/>
                </a:solidFill>
              </a:rPr>
              <a:t>&lt;</a:t>
            </a:r>
            <a:r>
              <a:rPr lang="en-US" sz="2400">
                <a:solidFill>
                  <a:srgbClr val="007FFF"/>
                </a:solidFill>
              </a:rPr>
              <a:t>small</a:t>
            </a:r>
            <a:r>
              <a:rPr lang="fr-FR" sz="2400">
                <a:solidFill>
                  <a:srgbClr val="007FFF"/>
                </a:solidFill>
              </a:rPr>
              <a:t>&gt;</a:t>
            </a:r>
            <a:r>
              <a:rPr lang="fr-FR" sz="2400"/>
              <a:t>plus petit</a:t>
            </a:r>
            <a:r>
              <a:rPr lang="fr-FR" sz="2400">
                <a:solidFill>
                  <a:srgbClr val="007FFF"/>
                </a:solidFill>
              </a:rPr>
              <a:t>&lt;/</a:t>
            </a:r>
            <a:r>
              <a:rPr lang="en-US" sz="2400">
                <a:solidFill>
                  <a:srgbClr val="007FFF"/>
                </a:solidFill>
              </a:rPr>
              <a:t>small</a:t>
            </a:r>
            <a:r>
              <a:rPr lang="fr-FR" sz="2400">
                <a:solidFill>
                  <a:srgbClr val="007FFF"/>
                </a:solidFill>
              </a:rPr>
              <a:t>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une courte citation : </a:t>
            </a:r>
            <a:r>
              <a:rPr lang="fr-FR" sz="2400">
                <a:solidFill>
                  <a:srgbClr val="007FFF"/>
                </a:solidFill>
              </a:rPr>
              <a:t>&lt;cite&gt;</a:t>
            </a:r>
            <a:r>
              <a:rPr lang="fr-FR" sz="2400"/>
              <a:t>Citation</a:t>
            </a:r>
            <a:r>
              <a:rPr lang="fr-FR" sz="2400">
                <a:solidFill>
                  <a:srgbClr val="007FFF"/>
                </a:solidFill>
              </a:rPr>
              <a:t>&lt;/cite&gt;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Faire une longue citation : </a:t>
            </a:r>
            <a:r>
              <a:rPr lang="fr-FR" sz="2400">
                <a:solidFill>
                  <a:srgbClr val="007FFF"/>
                </a:solidFill>
              </a:rPr>
              <a:t>&lt;blockquote&gt;</a:t>
            </a:r>
            <a:r>
              <a:rPr lang="fr-FR" sz="2400"/>
              <a:t>Citation</a:t>
            </a:r>
            <a:r>
              <a:rPr lang="fr-FR" sz="2400">
                <a:solidFill>
                  <a:srgbClr val="007FFF"/>
                </a:solidFill>
              </a:rPr>
              <a:t>&lt;/blockquote&gt;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 sz="2400"/>
              <a:t>Retour à la ligne : </a:t>
            </a:r>
            <a:r>
              <a:rPr lang="fr-FR" sz="2400">
                <a:solidFill>
                  <a:srgbClr val="007FFF"/>
                </a:solidFill>
              </a:rPr>
              <a:t>&lt;br /&gt;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9076AB4-E23A-45F1-A9A4-43E502C1A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647C75D-5BE2-4FA3-BB0B-8C6FC81371EF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04F6C6-0809-47DE-AACF-371BE54170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Le lien hypertexte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1F67E-4DD3-4F6F-BC58-DD3ED664E1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400000"/>
          </a:xfrm>
        </p:spPr>
        <p:txBody>
          <a:bodyPr/>
          <a:lstStyle/>
          <a:p>
            <a:pPr lvl="0"/>
            <a:r>
              <a:rPr lang="fr-FR"/>
              <a:t>HTML = Permet l'utilisation de liens hypertextes</a:t>
            </a:r>
          </a:p>
          <a:p>
            <a:pPr lvl="0"/>
            <a:r>
              <a:rPr lang="fr-FR"/>
              <a:t>1</a:t>
            </a:r>
            <a:r>
              <a:rPr lang="fr-FR" baseline="30000"/>
              <a:t>er</a:t>
            </a:r>
            <a:r>
              <a:rPr lang="fr-FR"/>
              <a:t> élément d'interaction</a:t>
            </a:r>
          </a:p>
          <a:p>
            <a:pPr lvl="0"/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&lt;a</a:t>
            </a:r>
            <a:r>
              <a:rPr lang="fr-FR" sz="2800">
                <a:latin typeface="Courier New" pitchFamily="49"/>
              </a:rPr>
              <a:t> 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href</a:t>
            </a:r>
            <a:r>
              <a:rPr lang="fr-FR" sz="2800"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"schema:ressource-identifier"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latin typeface="Courier New" pitchFamily="49"/>
              </a:rPr>
              <a:t>	</a:t>
            </a:r>
            <a:r>
              <a:rPr lang="fr-FR" sz="2800">
                <a:solidFill>
                  <a:srgbClr val="FF420E"/>
                </a:solidFill>
                <a:latin typeface="Courier New" pitchFamily="49"/>
              </a:rPr>
              <a:t>title</a:t>
            </a:r>
            <a:r>
              <a:rPr lang="fr-FR" sz="2800">
                <a:latin typeface="Courier New" pitchFamily="49"/>
              </a:rPr>
              <a:t>=</a:t>
            </a:r>
            <a:r>
              <a:rPr lang="fr-FR" sz="2800">
                <a:solidFill>
                  <a:srgbClr val="008000"/>
                </a:solidFill>
                <a:latin typeface="Courier New" pitchFamily="49"/>
              </a:rPr>
              <a:t>"titre de la ressource"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&gt;</a:t>
            </a:r>
            <a:br>
              <a:rPr lang="fr-FR" sz="2800">
                <a:latin typeface="Courier New" pitchFamily="49"/>
              </a:rPr>
            </a:br>
            <a:r>
              <a:rPr lang="fr-FR" sz="2800">
                <a:latin typeface="Courier New" pitchFamily="49"/>
              </a:rPr>
              <a:t>texte affiché</a:t>
            </a:r>
            <a:r>
              <a:rPr lang="fr-FR" sz="2800" b="1">
                <a:solidFill>
                  <a:srgbClr val="000080"/>
                </a:solidFill>
                <a:latin typeface="Courier New" pitchFamily="49"/>
              </a:rPr>
              <a:t>&lt;/a&gt;</a:t>
            </a:r>
          </a:p>
          <a:p>
            <a:pPr lvl="0"/>
            <a:endParaRPr lang="fr-FR" sz="2800" b="1">
              <a:solidFill>
                <a:srgbClr val="000080"/>
              </a:solidFill>
              <a:latin typeface="Courier New" pitchFamily="49"/>
            </a:endParaRPr>
          </a:p>
          <a:p>
            <a:pPr lvl="0"/>
            <a:r>
              <a:rPr lang="fr-FR"/>
              <a:t>Liste complète des balises HTML :</a:t>
            </a:r>
          </a:p>
          <a:p>
            <a:pPr lvl="0"/>
            <a:r>
              <a:rPr lang="fr-FR" sz="2600" i="1">
                <a:latin typeface="Arial" pitchFamily="34"/>
                <a:hlinkClick r:id="rId3"/>
              </a:rPr>
              <a:t>https://developer.mozilla.org/fr/docs/Web/HTML/Element</a:t>
            </a:r>
            <a:r>
              <a:rPr lang="fr-FR" sz="2600" i="1">
                <a:latin typeface="Arial" pitchFamily="34"/>
              </a:rPr>
              <a:t>http://www.codeshttp.com/baliseh.htm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7F20273-B979-4C36-B319-6EDA75F3C5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B0154B2-5DEE-4145-974E-17FE50913286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144441-F758-4CA5-A1C1-AEF8C8570C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URL HTTP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D9E9DB-2617-4BF8-885B-97EA8D903A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sz="2800" dirty="0">
                <a:latin typeface="Arial" pitchFamily="34"/>
              </a:rPr>
              <a:t>URL complète (schéma explicite)</a:t>
            </a:r>
            <a:br>
              <a:rPr lang="fr-FR" sz="2800" dirty="0">
                <a:latin typeface="Courier New" pitchFamily="49"/>
              </a:rPr>
            </a:br>
            <a:r>
              <a:rPr lang="fr-FR" sz="2800" dirty="0">
                <a:latin typeface="Courier New" pitchFamily="49"/>
              </a:rPr>
              <a:t>http://www.dawan.fr/formations/page.html</a:t>
            </a:r>
          </a:p>
          <a:p>
            <a:pPr lvl="0"/>
            <a:r>
              <a:rPr lang="fr-FR" sz="2800" dirty="0">
                <a:solidFill>
                  <a:srgbClr val="000000"/>
                </a:solidFill>
                <a:latin typeface="Arial" pitchFamily="34"/>
              </a:rPr>
              <a:t>URL relative à la racine de la ressource (ex : serveur)</a:t>
            </a:r>
            <a:br>
              <a:rPr lang="fr-FR" sz="2800" dirty="0">
                <a:latin typeface="Courier New" pitchFamily="49"/>
              </a:rPr>
            </a:br>
            <a:r>
              <a:rPr lang="fr-FR" sz="2800" dirty="0">
                <a:latin typeface="Courier New" pitchFamily="49"/>
              </a:rPr>
              <a:t>/formations/page.html</a:t>
            </a:r>
          </a:p>
          <a:p>
            <a:pPr lvl="0"/>
            <a:r>
              <a:rPr lang="fr-FR" sz="2800" dirty="0">
                <a:solidFill>
                  <a:srgbClr val="000000"/>
                </a:solidFill>
                <a:latin typeface="Arial" pitchFamily="34"/>
              </a:rPr>
              <a:t>URL relative au document courant (ex : www.dawan.fr/formateur/webmaster.html)</a:t>
            </a:r>
            <a:br>
              <a:rPr lang="fr-FR" sz="2800" dirty="0">
                <a:latin typeface="Courier New" pitchFamily="49"/>
              </a:rPr>
            </a:br>
            <a:r>
              <a:rPr lang="fr-FR" sz="2800" dirty="0">
                <a:latin typeface="Courier New" pitchFamily="49"/>
              </a:rPr>
              <a:t>../</a:t>
            </a:r>
            <a:r>
              <a:rPr lang="fr-FR" sz="2800" dirty="0">
                <a:solidFill>
                  <a:srgbClr val="000000"/>
                </a:solidFill>
                <a:latin typeface="Courier New" pitchFamily="49"/>
              </a:rPr>
              <a:t>formations/page.html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7B0FA7D-D986-4E0F-A2C4-5821F37CF0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0264AEA-ED42-4147-9BE5-B389CF542FA1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4FCC2F-3635-4AFF-8F11-8EF04C77D2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URL HTTP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A36CAF-7033-4527-B63A-C96846B5C7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620000"/>
            <a:ext cx="9900000" cy="5048280"/>
          </a:xfrm>
        </p:spPr>
        <p:txBody>
          <a:bodyPr/>
          <a:lstStyle/>
          <a:p>
            <a:pPr lvl="0"/>
            <a:r>
              <a:rPr lang="fr-FR" sz="2800"/>
              <a:t>&lt;a href="http://www.dawan.fr/" target="_blank" &gt;Dawan&lt;/a&gt;</a:t>
            </a:r>
          </a:p>
          <a:p>
            <a:pPr lvl="0"/>
            <a:r>
              <a:rPr lang="fr-FR" sz="2800"/>
              <a:t> </a:t>
            </a:r>
          </a:p>
          <a:p>
            <a:pPr lvl="0"/>
            <a:r>
              <a:rPr lang="fr-FR" sz="2800"/>
              <a:t>&lt;a href="mailto:fp@dawan.fr"&gt;Adresse e-mail&lt;/a&gt;</a:t>
            </a:r>
          </a:p>
          <a:p>
            <a:pPr lvl="0"/>
            <a:endParaRPr lang="fr-FR" sz="2800"/>
          </a:p>
          <a:p>
            <a:pPr lvl="0"/>
            <a:r>
              <a:rPr lang="fr-FR" sz="2800"/>
              <a:t>&lt;a href="images/rose.jpg"&gt;Photo de la rose&lt;/a&gt;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C14E2DB-29BE-425F-A81C-84A06B5989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B09113-A471-4BF8-BDDD-8AA4E6010273}" type="slidenum">
              <a:t>24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572E6C-8A67-481F-ABF5-3C25ADE721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Balise Meta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C7BEF8-CD6C-4400-81CA-16D5DE9EEF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marL="864000" lvl="0" indent="-288000">
              <a:spcAft>
                <a:spcPts val="1134"/>
              </a:spcAft>
              <a:buNone/>
            </a:pPr>
            <a:endParaRPr lang="fr-FR" sz="2800"/>
          </a:p>
          <a:p>
            <a:pPr marL="864000" lvl="0" indent="-288000">
              <a:spcAft>
                <a:spcPts val="1134"/>
              </a:spcAft>
            </a:pPr>
            <a:r>
              <a:rPr lang="fr-FR" sz="2800" b="1"/>
              <a:t>&lt;meta charset="utf-8" /&gt;</a:t>
            </a:r>
          </a:p>
          <a:p>
            <a:pPr marL="864000" lvl="1" indent="-288000">
              <a:spcAft>
                <a:spcPts val="1134"/>
              </a:spcAft>
            </a:pPr>
            <a:r>
              <a:rPr lang="fr-FR" sz="2800"/>
              <a:t>Balise d'encodage</a:t>
            </a:r>
          </a:p>
          <a:p>
            <a:pPr marL="864000" lvl="1" indent="-288000">
              <a:spcAft>
                <a:spcPts val="1134"/>
              </a:spcAft>
            </a:pPr>
            <a:endParaRPr lang="fr-FR" sz="2800"/>
          </a:p>
          <a:p>
            <a:pPr marL="864000" lvl="0" indent="-288000">
              <a:spcAft>
                <a:spcPts val="1134"/>
              </a:spcAft>
            </a:pPr>
            <a:r>
              <a:rPr lang="fr-FR" sz="2800" b="1"/>
              <a:t>&lt;meta name="description" content="description de ma page visible dans les moteurs" /&gt;</a:t>
            </a:r>
          </a:p>
          <a:p>
            <a:pPr marL="864000" lvl="1" indent="-288000">
              <a:spcAft>
                <a:spcPts val="1134"/>
              </a:spcAft>
            </a:pPr>
            <a:r>
              <a:rPr lang="fr-FR" sz="2800"/>
              <a:t>Description visible dans les moteurs de recherche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655BD2-68F0-4E06-8BAA-9340E85B93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13F28A-0D46-4470-B018-56B683EF2277}" type="slidenum">
              <a:t>25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EE01E2-116D-4526-9204-494AA8EC5D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F18078-2954-42B8-96F6-2850AF7158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sz="2800" dirty="0"/>
              <a:t>Élément multimédia</a:t>
            </a:r>
          </a:p>
          <a:p>
            <a:pPr lvl="0"/>
            <a:r>
              <a:rPr lang="fr-FR" sz="2800" dirty="0"/>
              <a:t>Par défaut, se gère comme un caractère</a:t>
            </a:r>
          </a:p>
          <a:p>
            <a:pPr lvl="0"/>
            <a:r>
              <a:rPr lang="fr-FR" sz="2800" dirty="0"/>
              <a:t>Ne peut contenir d'autres éléments HTML</a:t>
            </a:r>
            <a:br>
              <a:rPr lang="fr-FR" sz="2800" dirty="0"/>
            </a:br>
            <a:r>
              <a:rPr lang="fr-FR" sz="2800" dirty="0"/>
              <a:t>→ balise </a:t>
            </a:r>
            <a:r>
              <a:rPr lang="fr-FR" sz="2800" dirty="0" err="1"/>
              <a:t>auto-fermante</a:t>
            </a:r>
            <a:endParaRPr lang="fr-FR" sz="2800" dirty="0"/>
          </a:p>
          <a:p>
            <a:pPr lvl="0"/>
            <a:r>
              <a:rPr lang="fr-FR" sz="2800" dirty="0"/>
              <a:t>Doit posséder :</a:t>
            </a:r>
          </a:p>
          <a:p>
            <a:pPr lvl="1"/>
            <a:r>
              <a:rPr lang="fr-FR" sz="2800" dirty="0"/>
              <a:t>source (URI)</a:t>
            </a:r>
          </a:p>
          <a:p>
            <a:pPr lvl="1"/>
            <a:r>
              <a:rPr lang="fr-FR" sz="2800" dirty="0"/>
              <a:t>texte alternatif (décrire l'image)</a:t>
            </a:r>
          </a:p>
          <a:p>
            <a:pPr lvl="0"/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&lt;</a:t>
            </a:r>
            <a:r>
              <a:rPr lang="fr-FR" sz="2800" b="1" dirty="0" err="1">
                <a:solidFill>
                  <a:srgbClr val="000080"/>
                </a:solidFill>
                <a:latin typeface="Courier New" pitchFamily="49"/>
              </a:rPr>
              <a:t>img</a:t>
            </a:r>
            <a:r>
              <a:rPr lang="fr-FR" sz="2800" dirty="0">
                <a:latin typeface="Courier New" pitchFamily="49"/>
              </a:rPr>
              <a:t> </a:t>
            </a:r>
            <a:r>
              <a:rPr lang="fr-FR" sz="2800" dirty="0">
                <a:solidFill>
                  <a:srgbClr val="FF420E"/>
                </a:solidFill>
                <a:latin typeface="Courier New" pitchFamily="49"/>
              </a:rPr>
              <a:t>src</a:t>
            </a:r>
            <a:r>
              <a:rPr lang="fr-FR" sz="2800" dirty="0">
                <a:latin typeface="Courier New" pitchFamily="49"/>
              </a:rPr>
              <a:t>=</a:t>
            </a:r>
            <a:r>
              <a:rPr lang="fr-FR" sz="2800" dirty="0">
                <a:solidFill>
                  <a:srgbClr val="008000"/>
                </a:solidFill>
                <a:latin typeface="Courier New" pitchFamily="49"/>
              </a:rPr>
              <a:t>"chemin_source.png"</a:t>
            </a:r>
            <a:r>
              <a:rPr lang="fr-FR" sz="2800" dirty="0">
                <a:latin typeface="Courier New" pitchFamily="49"/>
              </a:rPr>
              <a:t> </a:t>
            </a:r>
            <a:r>
              <a:rPr lang="fr-FR" sz="2800" dirty="0">
                <a:solidFill>
                  <a:srgbClr val="FF420E"/>
                </a:solidFill>
                <a:latin typeface="Courier New" pitchFamily="49"/>
              </a:rPr>
              <a:t>alt</a:t>
            </a:r>
            <a:r>
              <a:rPr lang="fr-FR" sz="2800" dirty="0">
                <a:latin typeface="Courier New" pitchFamily="49"/>
              </a:rPr>
              <a:t>=</a:t>
            </a:r>
            <a:r>
              <a:rPr lang="fr-FR" sz="2800" dirty="0">
                <a:solidFill>
                  <a:srgbClr val="008000"/>
                </a:solidFill>
                <a:latin typeface="Courier New" pitchFamily="49"/>
              </a:rPr>
              <a:t>"Descriptif succinct de l'image"</a:t>
            </a:r>
            <a:r>
              <a:rPr lang="fr-FR" sz="2800" dirty="0">
                <a:latin typeface="Courier New" pitchFamily="49"/>
              </a:rPr>
              <a:t> </a:t>
            </a:r>
            <a:r>
              <a:rPr lang="fr-FR" sz="2800" b="1" dirty="0">
                <a:solidFill>
                  <a:srgbClr val="000080"/>
                </a:solidFill>
                <a:latin typeface="Courier New" pitchFamily="49"/>
              </a:rPr>
              <a:t>/&gt;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60B01E0-1EC9-40E3-83BB-E12C2C74D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7804438-8752-4C2A-9753-5AD72CFF41E4}" type="slidenum">
              <a:t>26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2238D7-18DC-4689-B866-19037542A9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5B15BE-A028-48A4-851C-F4A7098E50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Attention à l'écriture (windows → serveur)</a:t>
            </a:r>
          </a:p>
          <a:p>
            <a:pPr lvl="0"/>
            <a:r>
              <a:rPr lang="fr-FR"/>
              <a:t>Décrire l'image dans le nom du fichier</a:t>
            </a:r>
          </a:p>
          <a:p>
            <a:pPr lvl="0"/>
            <a:r>
              <a:rPr lang="fr-FR"/>
              <a:t>Décrire l'image dans le alt</a:t>
            </a:r>
          </a:p>
          <a:p>
            <a:pPr lvl="0"/>
            <a:r>
              <a:rPr lang="fr-FR">
                <a:solidFill>
                  <a:srgbClr val="000000"/>
                </a:solidFill>
              </a:rPr>
              <a:t>Width="w|w%"  Height="h|h%"</a:t>
            </a:r>
          </a:p>
          <a:p>
            <a:pPr lvl="0">
              <a:buNone/>
            </a:pPr>
            <a:r>
              <a:rPr lang="fr-FR" sz="2600">
                <a:solidFill>
                  <a:srgbClr val="000000"/>
                </a:solidFill>
              </a:rPr>
              <a:t>Si cette option n'est pas spécifiée, l'image est affichée à sa taille réelle.</a:t>
            </a:r>
          </a:p>
          <a:p>
            <a:pPr lvl="0">
              <a:buNone/>
            </a:pPr>
            <a:r>
              <a:rPr lang="fr-FR" sz="2600">
                <a:solidFill>
                  <a:srgbClr val="000000"/>
                </a:solidFill>
              </a:rPr>
              <a:t>On indique soit la valeur en pixel, soit en pourcentage de la taille originale de l'image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26A2314-1EB9-4866-94A1-BEE4D1B3C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1F9DE1-6693-4B08-92B0-1600BD56BE9C}" type="slidenum">
              <a:t>27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CF9D11-DD34-413E-9529-FCC5690C35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Commentaire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9814A-C150-4375-9CDB-E140C33575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 algn="ctr">
              <a:buNone/>
            </a:pPr>
            <a:r>
              <a:rPr lang="fr-FR" b="1">
                <a:solidFill>
                  <a:srgbClr val="00CC00"/>
                </a:solidFill>
                <a:latin typeface="Arial" pitchFamily="34"/>
                <a:cs typeface="Arial" pitchFamily="34"/>
              </a:rPr>
              <a:t>&lt;!-- Voici un commentaire HTML --&gt;</a:t>
            </a:r>
          </a:p>
          <a:p>
            <a:pPr lvl="0">
              <a:buNone/>
            </a:pPr>
            <a:endParaRPr lang="fr-FR" b="1">
              <a:solidFill>
                <a:srgbClr val="00CC00"/>
              </a:solidFill>
              <a:latin typeface="Arial" pitchFamily="34"/>
              <a:cs typeface="Arial" pitchFamily="34"/>
            </a:endParaRPr>
          </a:p>
          <a:p>
            <a:pPr lvl="0">
              <a:buNone/>
            </a:pPr>
            <a:r>
              <a:rPr lang="fr-FR" b="1">
                <a:solidFill>
                  <a:srgbClr val="00CC00"/>
                </a:solidFill>
                <a:latin typeface="Arial" pitchFamily="34"/>
                <a:cs typeface="Arial" pitchFamily="34"/>
              </a:rPr>
              <a:t>&lt;!--</a:t>
            </a:r>
          </a:p>
          <a:p>
            <a:pPr lvl="0">
              <a:buNone/>
            </a:pPr>
            <a:r>
              <a:rPr lang="fr-FR" b="1">
                <a:solidFill>
                  <a:srgbClr val="00CC00"/>
                </a:solidFill>
                <a:latin typeface="Arial" pitchFamily="34"/>
                <a:cs typeface="Arial" pitchFamily="34"/>
              </a:rPr>
              <a:t>Voici un commentaire HTML qui</a:t>
            </a:r>
          </a:p>
          <a:p>
            <a:pPr lvl="0">
              <a:buNone/>
            </a:pPr>
            <a:r>
              <a:rPr lang="fr-FR" b="1">
                <a:solidFill>
                  <a:srgbClr val="00CC00"/>
                </a:solidFill>
                <a:latin typeface="Arial" pitchFamily="34"/>
                <a:cs typeface="Arial" pitchFamily="34"/>
              </a:rPr>
              <a:t>peut se placer sur plusieurs lignes</a:t>
            </a:r>
          </a:p>
          <a:p>
            <a:pPr lvl="0">
              <a:buNone/>
            </a:pPr>
            <a:r>
              <a:rPr lang="fr-FR" b="1">
                <a:solidFill>
                  <a:srgbClr val="00CC00"/>
                </a:solidFill>
                <a:latin typeface="Arial" pitchFamily="34"/>
                <a:cs typeface="Arial" pitchFamily="34"/>
              </a:rPr>
              <a:t>--&gt;</a:t>
            </a:r>
          </a:p>
          <a:p>
            <a:pPr lvl="0">
              <a:buNone/>
            </a:pPr>
            <a:endParaRPr lang="fr-FR" b="1">
              <a:solidFill>
                <a:srgbClr val="00CC00"/>
              </a:solidFill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0186EA7-4E86-4ED4-B073-43BDD0AD62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BC90F1-DF1B-433D-B596-0EABFEAFCE12}" type="slidenum">
              <a:t>28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1BE2E8-1D3D-47C9-BD76-8B3CB173D4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 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6FE0BF-969F-4293-808D-2E2DC417CF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600"/>
              <a:t>Créez une page HTML qui fait la promotion d'une pizzeria :</a:t>
            </a:r>
          </a:p>
          <a:p>
            <a:pPr lvl="1"/>
            <a:r>
              <a:rPr lang="fr-FR" sz="2600"/>
              <a:t>Présentation du restaurant</a:t>
            </a:r>
          </a:p>
          <a:p>
            <a:pPr lvl="1"/>
            <a:r>
              <a:rPr lang="fr-FR" sz="2600"/>
              <a:t>Présentation de l'équipe de cuisine</a:t>
            </a:r>
          </a:p>
          <a:p>
            <a:pPr lvl="1"/>
            <a:r>
              <a:rPr lang="fr-FR" sz="2600"/>
              <a:t>Présentation des produits proposés</a:t>
            </a:r>
          </a:p>
          <a:p>
            <a:pPr lvl="1"/>
            <a:endParaRPr lang="fr-FR" sz="2600"/>
          </a:p>
          <a:p>
            <a:pPr lvl="0"/>
            <a:r>
              <a:rPr lang="fr-FR" sz="2600"/>
              <a:t>Vous utiliserez obligatoirement :</a:t>
            </a:r>
          </a:p>
          <a:p>
            <a:pPr lvl="1"/>
            <a:r>
              <a:rPr lang="fr-FR" sz="2600"/>
              <a:t>Une hiérarchisation des titres via les Hn</a:t>
            </a:r>
          </a:p>
          <a:p>
            <a:pPr lvl="1"/>
            <a:r>
              <a:rPr lang="fr-FR" sz="2600"/>
              <a:t>Des liens hypertextes vers des pages externes</a:t>
            </a:r>
          </a:p>
          <a:p>
            <a:pPr lvl="1"/>
            <a:r>
              <a:rPr lang="fr-FR" sz="2600"/>
              <a:t>Des images pour chaque produit</a:t>
            </a:r>
          </a:p>
          <a:p>
            <a:pPr lvl="1"/>
            <a:r>
              <a:rPr lang="fr-FR" sz="2600"/>
              <a:t>Un paragraphe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BB402D5-445B-40BE-BD06-CCD2CA10FD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B5E7A7C-4C8F-4AA9-BF1C-F485C6038C85}" type="slidenum">
              <a:t>29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4AA29A-741B-42C8-A495-8D6673B3C7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Cas pratique II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061DA-AAA9-4F7A-B5B4-74C2CFDC35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Reprendre la page HTML de présentation du restaurant :</a:t>
            </a:r>
          </a:p>
          <a:p>
            <a:pPr lvl="1">
              <a:buNone/>
            </a:pPr>
            <a:endParaRPr lang="fr-FR" sz="1200"/>
          </a:p>
          <a:p>
            <a:pPr lvl="1"/>
            <a:r>
              <a:rPr lang="fr-FR"/>
              <a:t>Intégrez une image « cliquable » (un lien image)</a:t>
            </a:r>
          </a:p>
          <a:p>
            <a:pPr lvl="1"/>
            <a:r>
              <a:rPr lang="fr-FR"/>
              <a:t>Faites un lien vers la première page (« test ») que vous aviez crée (pensez au « ../ »)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A7A0DAF-DF76-4C9E-A038-51DC3385E7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402B59-EB13-4F30-B981-7273C79073CD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D6E6F2-F74C-4DF1-9A53-43F1FBFD5A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À propos du format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E778A-D159-4FEC-ACDD-3230D06522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À l'origine Format de Document</a:t>
            </a:r>
          </a:p>
          <a:p>
            <a:pPr lvl="0"/>
            <a:r>
              <a:rPr lang="fr-FR"/>
              <a:t>Doit être exploité par des agents-utilisateurs (navigateurs, robots d'indexation)</a:t>
            </a:r>
          </a:p>
          <a:p>
            <a:pPr lvl="0"/>
            <a:r>
              <a:rPr lang="fr-FR"/>
              <a:t>Actuellement Langage de Structuration de Données</a:t>
            </a:r>
          </a:p>
          <a:p>
            <a:pPr lvl="0"/>
            <a:r>
              <a:rPr lang="fr-FR" sz="4000">
                <a:solidFill>
                  <a:srgbClr val="800000"/>
                </a:solidFill>
              </a:rPr>
              <a:t>Document web doit être </a:t>
            </a:r>
            <a:r>
              <a:rPr lang="fr-FR" sz="4000" b="1" u="sng">
                <a:solidFill>
                  <a:srgbClr val="800000"/>
                </a:solidFill>
              </a:rPr>
              <a:t>structuré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C5C10E0-C65B-4198-BD0E-B298925F0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198684D-49F4-4B63-AB35-453FFAE56500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5A7479-E041-4312-90C2-A628150095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À propos du format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B2FBE-F55D-4BAD-94A6-2D21AD9609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12" y="2079720"/>
            <a:ext cx="9360000" cy="5048280"/>
          </a:xfrm>
        </p:spPr>
        <p:txBody>
          <a:bodyPr/>
          <a:lstStyle/>
          <a:p>
            <a:pPr lvl="0">
              <a:buNone/>
            </a:pPr>
            <a:r>
              <a:rPr lang="fr-FR" dirty="0">
                <a:solidFill>
                  <a:srgbClr val="000000"/>
                </a:solidFill>
                <a:latin typeface="Arial" pitchFamily="34"/>
              </a:rPr>
              <a:t>Un document contenant du HTML n'est rien de plus qu'un fichier texte.</a:t>
            </a:r>
          </a:p>
          <a:p>
            <a:pPr lvl="0">
              <a:buNone/>
            </a:pPr>
            <a:endParaRPr lang="fr-FR" dirty="0">
              <a:solidFill>
                <a:srgbClr val="000000"/>
              </a:solidFill>
              <a:latin typeface="Arial" pitchFamily="34"/>
            </a:endParaRPr>
          </a:p>
          <a:p>
            <a:pPr lvl="0">
              <a:buNone/>
            </a:pPr>
            <a:r>
              <a:rPr lang="fr-FR" dirty="0">
                <a:solidFill>
                  <a:srgbClr val="000000"/>
                </a:solidFill>
                <a:latin typeface="Arial" pitchFamily="34"/>
              </a:rPr>
              <a:t>Une page peut donc être lue et interprétée par n'importe quel navigateur sur n'importe quelle plate-forme</a:t>
            </a:r>
          </a:p>
          <a:p>
            <a:pPr lvl="0">
              <a:buNone/>
            </a:pPr>
            <a:endParaRPr lang="fr-FR" dirty="0">
              <a:latin typeface="Arial Narrow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8F4FCB2-7AAA-4DFC-B29F-AB330979CE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CE3E665-A509-4471-BF8D-8F0BB2B9A20E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17866A-626E-4C50-9FF8-09DE05FDC5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Le langage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F84C12-4018-4F65-83E6-0799C9DB63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en-US" dirty="0" err="1"/>
              <a:t>HyperText</a:t>
            </a:r>
            <a:r>
              <a:rPr lang="fr-FR" dirty="0"/>
              <a:t> </a:t>
            </a:r>
            <a:r>
              <a:rPr lang="en-US" dirty="0"/>
              <a:t>Markup</a:t>
            </a:r>
            <a:r>
              <a:rPr lang="fr-FR" dirty="0"/>
              <a:t> </a:t>
            </a:r>
            <a:r>
              <a:rPr lang="en-US" b="1" dirty="0">
                <a:solidFill>
                  <a:srgbClr val="800000"/>
                </a:solidFill>
              </a:rPr>
              <a:t>Language</a:t>
            </a:r>
          </a:p>
          <a:p>
            <a:pPr lvl="1"/>
            <a:r>
              <a:rPr lang="fr-FR" dirty="0"/>
              <a:t>Lexique, Syntaxe, Sémantique</a:t>
            </a:r>
          </a:p>
          <a:p>
            <a:pPr lvl="0"/>
            <a:r>
              <a:rPr lang="fr-FR" dirty="0"/>
              <a:t>S'écrit dans un fichier texte</a:t>
            </a:r>
          </a:p>
          <a:p>
            <a:pPr lvl="0"/>
            <a:r>
              <a:rPr lang="fr-FR" dirty="0"/>
              <a:t>Encodages des caractères par défaut :</a:t>
            </a:r>
          </a:p>
          <a:p>
            <a:pPr lvl="1"/>
            <a:r>
              <a:rPr lang="fr-FR" dirty="0"/>
              <a:t>HTML : Latin-1 / </a:t>
            </a:r>
            <a:r>
              <a:rPr lang="fr-FR" dirty="0">
                <a:latin typeface="Courier New" pitchFamily="49"/>
              </a:rPr>
              <a:t>ISO 8859-1 </a:t>
            </a:r>
            <a:r>
              <a:rPr lang="fr-FR" dirty="0">
                <a:solidFill>
                  <a:srgbClr val="800000"/>
                </a:solidFill>
                <a:latin typeface="Arial" pitchFamily="34"/>
              </a:rPr>
              <a:t>:-(</a:t>
            </a:r>
          </a:p>
          <a:p>
            <a:pPr lvl="1"/>
            <a:r>
              <a:rPr lang="fr-FR" dirty="0"/>
              <a:t>(X)HTML : Unicode / </a:t>
            </a:r>
            <a:r>
              <a:rPr lang="fr-FR" dirty="0">
                <a:latin typeface="Courier New" pitchFamily="49"/>
              </a:rPr>
              <a:t>UTF-8 </a:t>
            </a:r>
            <a:r>
              <a:rPr lang="fr-FR" dirty="0">
                <a:solidFill>
                  <a:srgbClr val="008000"/>
                </a:solidFill>
                <a:latin typeface="Arial" pitchFamily="34"/>
              </a:rPr>
              <a:t>:-)</a:t>
            </a:r>
          </a:p>
          <a:p>
            <a:pPr lvl="0"/>
            <a:r>
              <a:rPr lang="fr-FR" dirty="0"/>
              <a:t>Extension « </a:t>
            </a:r>
            <a:r>
              <a:rPr lang="fr-FR" dirty="0">
                <a:latin typeface="Courier New" pitchFamily="49"/>
              </a:rPr>
              <a:t>.html</a:t>
            </a:r>
            <a:r>
              <a:rPr lang="fr-FR" dirty="0"/>
              <a:t> » recommandée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95E4400-2138-48E5-81E6-48090878B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2FB09F-E904-47CA-AA67-AE179DA46023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B889E3-FAF7-45CE-AC36-B65889C2E6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Arbre HTML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BFE691-9AB2-412D-AD85-FBA6F47329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 dirty="0"/>
              <a:t>Les nœuds sont reliés les uns aux autres par une relation de </a:t>
            </a:r>
            <a:r>
              <a:rPr lang="fr-FR" b="1" dirty="0">
                <a:solidFill>
                  <a:srgbClr val="800000"/>
                </a:solidFill>
              </a:rPr>
              <a:t>parenté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fr-FR" dirty="0"/>
              <a:t>analogie avec l'arbre généalogique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fr-FR" dirty="0"/>
              <a:t>document → article → titre → </a:t>
            </a:r>
            <a:r>
              <a:rPr lang="fr-FR" dirty="0" err="1"/>
              <a:t>etc</a:t>
            </a:r>
            <a:r>
              <a:rPr lang="fr-FR" dirty="0"/>
              <a:t> …</a:t>
            </a:r>
          </a:p>
          <a:p>
            <a:pPr lvl="0"/>
            <a:r>
              <a:rPr lang="fr-FR" dirty="0"/>
              <a:t>Un nœud peut posséder plusieurs enfants</a:t>
            </a:r>
          </a:p>
          <a:p>
            <a:pPr lvl="0"/>
            <a:r>
              <a:rPr lang="fr-FR" dirty="0"/>
              <a:t>Tous les nœuds ont un seul parent</a:t>
            </a:r>
          </a:p>
          <a:p>
            <a:pPr lvl="0">
              <a:buSzPct val="45000"/>
              <a:buChar char="➔"/>
            </a:pPr>
            <a:r>
              <a:rPr lang="fr-FR" dirty="0"/>
              <a:t>Sauf la racine du document qui n'en possède pas !</a:t>
            </a:r>
          </a:p>
          <a:p>
            <a:pPr lvl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8DAA9B3-A69B-4C15-BAF8-6735FCD32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1005DC-B358-4EF4-9241-2BFB72D62968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428742-F4A6-4050-B6B0-DAA27DF0BC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Des nœuds et des balises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8D1174-D105-4659-8B23-453C4A77B2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Les nœuds HTML sont déclarés par des balises</a:t>
            </a:r>
          </a:p>
          <a:p>
            <a:pPr lvl="0"/>
            <a:r>
              <a:rPr lang="fr-FR"/>
              <a:t>Les balises d'ouverture et de fermeture délimitent les enfants du nœud</a:t>
            </a:r>
          </a:p>
          <a:p>
            <a:pPr lvl="0"/>
            <a:r>
              <a:rPr lang="fr-FR"/>
              <a:t>Possibilité de commenter</a:t>
            </a:r>
          </a:p>
          <a:p>
            <a:pPr lvl="0"/>
            <a:r>
              <a:rPr lang="fr-FR"/>
              <a:t>Exemple d'un parent avec deux enfants :</a:t>
            </a:r>
          </a:p>
          <a:p>
            <a:pPr lvl="0">
              <a:buNone/>
            </a:pPr>
            <a:r>
              <a:rPr lang="fr-FR" sz="2400">
                <a:latin typeface="Courier New" pitchFamily="49"/>
              </a:rPr>
              <a:t>&lt;</a:t>
            </a:r>
            <a:r>
              <a:rPr lang="fr-FR" sz="2400" b="1">
                <a:latin typeface="Courier New" pitchFamily="49"/>
              </a:rPr>
              <a:t>nœud</a:t>
            </a:r>
            <a:r>
              <a:rPr lang="fr-FR" sz="2400">
                <a:latin typeface="Courier New" pitchFamily="49"/>
              </a:rPr>
              <a:t>&gt;</a:t>
            </a:r>
            <a:br>
              <a:rPr lang="fr-FR" sz="2400">
                <a:latin typeface="Courier New" pitchFamily="49"/>
              </a:rPr>
            </a:br>
            <a:r>
              <a:rPr lang="fr-FR" sz="2400" i="1">
                <a:solidFill>
                  <a:srgbClr val="808080"/>
                </a:solidFill>
                <a:latin typeface="Courier New" pitchFamily="49"/>
              </a:rPr>
              <a:t>&lt;!-- je suis un commentaire --&gt;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&lt;</a:t>
            </a:r>
            <a:r>
              <a:rPr lang="fr-FR" sz="2400" b="1">
                <a:latin typeface="Courier New" pitchFamily="49"/>
              </a:rPr>
              <a:t>nœud</a:t>
            </a:r>
            <a:r>
              <a:rPr lang="fr-FR" sz="2400">
                <a:latin typeface="Courier New" pitchFamily="49"/>
              </a:rPr>
              <a:t>&gt;&lt;</a:t>
            </a:r>
            <a:r>
              <a:rPr lang="fr-FR" sz="2400">
                <a:solidFill>
                  <a:srgbClr val="66CC66"/>
                </a:solidFill>
                <a:latin typeface="Courier New" pitchFamily="49"/>
              </a:rPr>
              <a:t>/</a:t>
            </a:r>
            <a:r>
              <a:rPr lang="fr-FR" sz="2400" b="1">
                <a:latin typeface="Courier New" pitchFamily="49"/>
              </a:rPr>
              <a:t>nœud</a:t>
            </a:r>
            <a:r>
              <a:rPr lang="fr-FR" sz="2400">
                <a:latin typeface="Courier New" pitchFamily="49"/>
              </a:rPr>
              <a:t>&gt;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&lt;</a:t>
            </a:r>
            <a:r>
              <a:rPr lang="fr-FR" sz="2400" b="1">
                <a:latin typeface="Courier New" pitchFamily="49"/>
              </a:rPr>
              <a:t>nœud</a:t>
            </a:r>
            <a:r>
              <a:rPr lang="fr-FR" sz="2400">
                <a:latin typeface="Courier New" pitchFamily="49"/>
              </a:rPr>
              <a:t>&gt;&lt;</a:t>
            </a:r>
            <a:r>
              <a:rPr lang="fr-FR" sz="2400">
                <a:solidFill>
                  <a:srgbClr val="66CC66"/>
                </a:solidFill>
                <a:latin typeface="Courier New" pitchFamily="49"/>
              </a:rPr>
              <a:t>/</a:t>
            </a:r>
            <a:r>
              <a:rPr lang="fr-FR" sz="2400" b="1">
                <a:latin typeface="Courier New" pitchFamily="49"/>
              </a:rPr>
              <a:t>nœud</a:t>
            </a:r>
            <a:r>
              <a:rPr lang="fr-FR" sz="2400">
                <a:latin typeface="Courier New" pitchFamily="49"/>
              </a:rPr>
              <a:t>&gt;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&lt;</a:t>
            </a:r>
            <a:r>
              <a:rPr lang="fr-FR" sz="2400">
                <a:solidFill>
                  <a:srgbClr val="66CC66"/>
                </a:solidFill>
                <a:latin typeface="Courier New" pitchFamily="49"/>
              </a:rPr>
              <a:t>/</a:t>
            </a:r>
            <a:r>
              <a:rPr lang="fr-FR" sz="2400" b="1">
                <a:latin typeface="Courier New" pitchFamily="49"/>
              </a:rPr>
              <a:t>nœud</a:t>
            </a:r>
            <a:r>
              <a:rPr lang="fr-FR" sz="2400">
                <a:latin typeface="Courier New" pitchFamily="49"/>
              </a:rPr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409F423-9049-47DF-A2C1-3DC3BF418B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753727-1582-40D2-A43D-C16041A08AAE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B2BD37-31C7-4BB5-A388-A02A947620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Nœuds textuels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545322-0ACA-4E63-A23A-501FAEBB1F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8280"/>
          </a:xfrm>
        </p:spPr>
        <p:txBody>
          <a:bodyPr/>
          <a:lstStyle/>
          <a:p>
            <a:pPr lvl="0"/>
            <a:r>
              <a:rPr lang="fr-FR"/>
              <a:t>Le texte est représenté par un type particulier de nœud</a:t>
            </a:r>
          </a:p>
          <a:p>
            <a:pPr lvl="0"/>
            <a:r>
              <a:rPr lang="fr-FR"/>
              <a:t>Les nœuds textuels s'écrivent « directement »</a:t>
            </a:r>
          </a:p>
          <a:p>
            <a:pPr lvl="0"/>
            <a:r>
              <a:rPr lang="fr-FR"/>
              <a:t>Les caractères d'espacements sont :</a:t>
            </a:r>
          </a:p>
          <a:p>
            <a:pPr lvl="1"/>
            <a:r>
              <a:rPr lang="fr-FR"/>
              <a:t>ignorés en début et fin de nœud textuel</a:t>
            </a:r>
          </a:p>
          <a:p>
            <a:pPr lvl="1"/>
            <a:r>
              <a:rPr lang="fr-FR"/>
              <a:t>fusionnés en un unique espace</a:t>
            </a:r>
          </a:p>
          <a:p>
            <a:pPr lvl="0">
              <a:buNone/>
            </a:pPr>
            <a:r>
              <a:rPr lang="fr-FR" sz="2400">
                <a:latin typeface="Courier New" pitchFamily="49"/>
              </a:rPr>
              <a:t>&lt;</a:t>
            </a:r>
            <a:r>
              <a:rPr lang="fr-FR" sz="2400" b="1">
                <a:latin typeface="Courier New" pitchFamily="49"/>
              </a:rPr>
              <a:t>nœud</a:t>
            </a:r>
            <a:r>
              <a:rPr lang="fr-FR" sz="2400">
                <a:latin typeface="Courier New" pitchFamily="49"/>
              </a:rPr>
              <a:t>&gt;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	contenu textuel</a:t>
            </a:r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&lt;</a:t>
            </a:r>
            <a:r>
              <a:rPr lang="fr-FR" sz="2400">
                <a:solidFill>
                  <a:srgbClr val="66CC66"/>
                </a:solidFill>
                <a:latin typeface="Courier New" pitchFamily="49"/>
              </a:rPr>
              <a:t>/</a:t>
            </a:r>
            <a:r>
              <a:rPr lang="fr-FR" sz="2400" b="1">
                <a:latin typeface="Courier New" pitchFamily="49"/>
              </a:rPr>
              <a:t>nœud</a:t>
            </a:r>
            <a:r>
              <a:rPr lang="fr-FR" sz="2400">
                <a:latin typeface="Courier New" pitchFamily="49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FA8D633-79C8-433F-A9F2-ED83392436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9B43560-C05A-4674-9C84-C22B70D57F09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1ECDF7-FF87-4C12-A242-18A808B599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Auto-fermantes &amp; attributs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89D876-5922-47F6-A882-305A2C46AC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255280"/>
          </a:xfrm>
        </p:spPr>
        <p:txBody>
          <a:bodyPr/>
          <a:lstStyle/>
          <a:p>
            <a:pPr lvl="0"/>
            <a:r>
              <a:rPr lang="fr-FR"/>
              <a:t>Certains nœuds ne peuvent pas avoir de descendance, ils s'écrivent via une balise dite « auto-fermante » :  </a:t>
            </a:r>
            <a:r>
              <a:rPr lang="fr-FR" sz="2400">
                <a:latin typeface="Courier New" pitchFamily="49"/>
              </a:rPr>
              <a:t>&lt;</a:t>
            </a:r>
            <a:r>
              <a:rPr lang="fr-FR" sz="2400" b="1">
                <a:latin typeface="Courier New" pitchFamily="49"/>
              </a:rPr>
              <a:t>nœudfinal</a:t>
            </a:r>
            <a:r>
              <a:rPr lang="fr-FR" sz="2400">
                <a:latin typeface="Courier New" pitchFamily="49"/>
              </a:rPr>
              <a:t> </a:t>
            </a:r>
            <a:r>
              <a:rPr lang="fr-FR" sz="2400">
                <a:solidFill>
                  <a:srgbClr val="66CC66"/>
                </a:solidFill>
                <a:latin typeface="Courier New" pitchFamily="49"/>
              </a:rPr>
              <a:t>/</a:t>
            </a:r>
            <a:r>
              <a:rPr lang="fr-FR" sz="2400">
                <a:latin typeface="Courier New" pitchFamily="49"/>
              </a:rPr>
              <a:t>&gt;</a:t>
            </a:r>
          </a:p>
          <a:p>
            <a:pPr lvl="0"/>
            <a:r>
              <a:rPr lang="fr-FR"/>
              <a:t>Les nœuds possèdent des propriétés appelés « attributs »</a:t>
            </a:r>
          </a:p>
          <a:p>
            <a:pPr lvl="0"/>
            <a:r>
              <a:rPr lang="fr-FR"/>
              <a:t>Il est possible de modifier leur valeur :</a:t>
            </a:r>
          </a:p>
          <a:p>
            <a:pPr lvl="0"/>
            <a:br>
              <a:rPr lang="fr-FR" sz="2400">
                <a:latin typeface="Courier New" pitchFamily="49"/>
              </a:rPr>
            </a:br>
            <a:r>
              <a:rPr lang="fr-FR" sz="2400">
                <a:latin typeface="Courier New" pitchFamily="49"/>
              </a:rPr>
              <a:t>&lt;</a:t>
            </a:r>
            <a:r>
              <a:rPr lang="fr-FR" sz="2400" b="1">
                <a:latin typeface="Courier New" pitchFamily="49"/>
              </a:rPr>
              <a:t>nœud</a:t>
            </a:r>
            <a:r>
              <a:rPr lang="fr-FR" sz="2400">
                <a:latin typeface="Courier New" pitchFamily="49"/>
              </a:rPr>
              <a:t> attribut</a:t>
            </a:r>
            <a:r>
              <a:rPr lang="fr-FR" sz="2400">
                <a:solidFill>
                  <a:srgbClr val="66CC66"/>
                </a:solidFill>
                <a:latin typeface="Courier New" pitchFamily="49"/>
              </a:rPr>
              <a:t>=</a:t>
            </a:r>
            <a:r>
              <a:rPr lang="fr-FR" sz="2400">
                <a:solidFill>
                  <a:srgbClr val="FF0000"/>
                </a:solidFill>
                <a:latin typeface="Courier New" pitchFamily="49"/>
              </a:rPr>
              <a:t>"valeur"</a:t>
            </a:r>
            <a:r>
              <a:rPr lang="fr-FR" sz="2400">
                <a:latin typeface="Courier New" pitchFamily="49"/>
              </a:rPr>
              <a:t>&gt; autre contenu &lt;</a:t>
            </a:r>
            <a:r>
              <a:rPr lang="fr-FR" sz="2400">
                <a:solidFill>
                  <a:srgbClr val="66CC66"/>
                </a:solidFill>
                <a:latin typeface="Courier New" pitchFamily="49"/>
              </a:rPr>
              <a:t>/</a:t>
            </a:r>
            <a:r>
              <a:rPr lang="fr-FR" sz="2400" b="1">
                <a:latin typeface="Courier New" pitchFamily="49"/>
              </a:rPr>
              <a:t>nœud</a:t>
            </a:r>
            <a:r>
              <a:rPr lang="fr-FR" sz="2400">
                <a:latin typeface="Courier New" pitchFamily="49"/>
              </a:rPr>
              <a:t>&gt;</a:t>
            </a:r>
          </a:p>
          <a:p>
            <a:pPr lvl="0"/>
            <a:r>
              <a:rPr lang="fr-FR"/>
              <a:t>L'ordre d'écriture des attributs n'importe pas</a:t>
            </a:r>
          </a:p>
          <a:p>
            <a:pPr lvl="0">
              <a:buNone/>
            </a:pP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esentation_dawan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1499</Words>
  <Application>Microsoft Office PowerPoint</Application>
  <PresentationFormat>Personnalisé</PresentationFormat>
  <Paragraphs>243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29</vt:i4>
      </vt:variant>
    </vt:vector>
  </HeadingPairs>
  <TitlesOfParts>
    <vt:vector size="40" baseType="lpstr">
      <vt:lpstr>Arial</vt:lpstr>
      <vt:lpstr>Arial Narrow</vt:lpstr>
      <vt:lpstr>Calibri</vt:lpstr>
      <vt:lpstr>Courier New</vt:lpstr>
      <vt:lpstr>StarSymbol</vt:lpstr>
      <vt:lpstr>Times New Roman</vt:lpstr>
      <vt:lpstr>Trebuchet MS</vt:lpstr>
      <vt:lpstr>Wingdings</vt:lpstr>
      <vt:lpstr>presentation_dawan</vt:lpstr>
      <vt:lpstr>Standard</vt:lpstr>
      <vt:lpstr>presentation_dawan_</vt:lpstr>
      <vt:lpstr>Présentation PowerPoint</vt:lpstr>
      <vt:lpstr>À propos du format HTML</vt:lpstr>
      <vt:lpstr>À propos du format HTML</vt:lpstr>
      <vt:lpstr>À propos du format HTML</vt:lpstr>
      <vt:lpstr>Le langage HTML</vt:lpstr>
      <vt:lpstr>Arbre HTML</vt:lpstr>
      <vt:lpstr>Des nœuds et des balises</vt:lpstr>
      <vt:lpstr>Nœuds textuels</vt:lpstr>
      <vt:lpstr>Auto-fermantes &amp; attributs</vt:lpstr>
      <vt:lpstr>Type de document</vt:lpstr>
      <vt:lpstr>Doctype</vt:lpstr>
      <vt:lpstr>HTML &amp; xHTML</vt:lpstr>
      <vt:lpstr>Document minimal</vt:lpstr>
      <vt:lpstr>Document minimal</vt:lpstr>
      <vt:lpstr>Document minimal</vt:lpstr>
      <vt:lpstr>Cas pratique</vt:lpstr>
      <vt:lpstr>Avant de débuter</vt:lpstr>
      <vt:lpstr>Présentation PowerPoint</vt:lpstr>
      <vt:lpstr>Blocs de texte</vt:lpstr>
      <vt:lpstr>Mise en forme HTML</vt:lpstr>
      <vt:lpstr>Le lien hypertexte</vt:lpstr>
      <vt:lpstr>URL HTTP</vt:lpstr>
      <vt:lpstr>URL HTTP</vt:lpstr>
      <vt:lpstr>Balise Meta</vt:lpstr>
      <vt:lpstr>Image</vt:lpstr>
      <vt:lpstr>Image</vt:lpstr>
      <vt:lpstr>Commentaire</vt:lpstr>
      <vt:lpstr>Cas pratique I</vt:lpstr>
      <vt:lpstr>Cas pratique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414</cp:revision>
  <cp:lastPrinted>2015-06-23T08:49:49Z</cp:lastPrinted>
  <dcterms:created xsi:type="dcterms:W3CDTF">2013-04-16T12:21:46Z</dcterms:created>
  <dcterms:modified xsi:type="dcterms:W3CDTF">2020-08-24T10:38:13Z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