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9"/>
  </p:notesMasterIdLst>
  <p:handoutMasterIdLst>
    <p:handoutMasterId r:id="rId50"/>
  </p:handout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5" r:id="rId15"/>
    <p:sldId id="312" r:id="rId16"/>
    <p:sldId id="313" r:id="rId17"/>
    <p:sldId id="31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B3FB2F-0D33-43AB-88FD-7D9AD0A505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E81B9-A1EA-401D-A1A6-61011AA546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38C905-19DE-4D63-9057-C27F195E235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5B89C1-0EC3-4F32-8783-D5A1D84FB26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2BEF99F-CF3A-44A1-9E2B-7BA2252603D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982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4068A2-B049-498C-9A8F-2B74C31D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220B9A-5E0A-43C0-B5C7-6DF5D4AFCDE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8C12BDE-FC41-45E2-8E8E-6A57E875F93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CB68A-2BCC-4E3C-94B9-727E8837601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62B07-435C-499F-A66D-4E7183BE9C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19BA1-0508-4198-96DB-5FB4857A87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F96320F-C422-4C81-A258-93CFEF1166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E6FB3B61-DC41-413D-AD6D-0D5BEEB952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E9633B-FD16-4F39-864F-55495C866C11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CDBB7C-25B2-43D5-95AF-83F82EA9A2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5C8F5514-A2DF-450C-A9AA-A6F500EB10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B59C50-D9BE-4241-B180-8349026F25A7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7CACB9-818E-4BDE-981B-99EB038928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FFF43B1-F946-4F27-9F4B-25FF46DD85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F271EF-9048-4497-8743-581F251A2E3E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D4932D-2819-44E7-8680-E4F4549C7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ADCD1843-FD87-452C-B239-E3D0D08707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4913D2-9B23-4C2D-9043-AACB63E87BEB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00BB8E-5479-41D5-A458-0221D9BE16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DE2660E-4F79-4A51-8E57-D021C8E77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423E-5147-4E05-8DBF-ECE783400C76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C15EDA-5056-4C1E-AD02-7EA285470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DDF84-7B11-4871-AE2F-BDC8F5E46B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CD9472-3E09-470C-9AB3-7F4A82EDAB55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AB9DEC-E1E8-42ED-BC7B-826D98A3CE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765BCD-8689-4A76-B3D6-412C0E933193}"/>
              </a:ext>
            </a:extLst>
          </p:cNvPr>
          <p:cNvSpPr txBox="1"/>
          <p:nvPr/>
        </p:nvSpPr>
        <p:spPr>
          <a:xfrm>
            <a:off x="1395720" y="5188320"/>
            <a:ext cx="5984280" cy="3631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.discounted{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background-color: black;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text-decoration: underline;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color: white;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font-weight: bold;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font-style: italic;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}}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7DE00BA-92CF-4F69-B662-EC004FD264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5F7E4A-8009-4B4F-AF80-6FDD34DD2306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1B54F9-83C4-4F2C-ABD0-1F54BEF468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ED4AD4F7-CCD9-4A75-B383-E7C16CB8B8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5E11F9F-8F87-453C-8690-4B39DA620E53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D96EAD-8AB1-48F4-BAB3-CBFAB7A910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5FC97-2181-4073-91B3-29013CED3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92D3C0-4B9E-4ECE-9507-1AFA45396BAD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FBFB74-7BB4-4716-BAEC-B9F39220F5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F864E5-0701-427E-A8FA-B69D3E67F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65641-E31F-405D-805C-9198EA297E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23D50C-4C29-42BA-8F81-57176F43AD69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10FC30-B515-4F29-8CAE-C96A2D4624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FCCE80-3B20-4771-B782-BF6522CDF3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2CE70-5518-4996-9B8F-9B2D2682C0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A26AC1-83E4-4037-B81B-9FDBFC34ACC2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455D4D-077F-43EF-B582-73E7211F2F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1FE5F3-F04A-4389-AE7F-95602C52E1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892B825-7258-459F-8099-6158A7E956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BCEC5B-82A7-423C-AF07-AF30AB9DFB6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255595-C0F9-44A2-B4F4-C9908180A0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96F38283-B803-4ABA-86B6-8071DD54B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D27711-A0A6-40CA-873E-ED3E627FE476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EB99E7-E489-4BFA-9D3D-8D47781988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9D85BFE-DF8D-4908-8A6F-280301B3BE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88F074-DEA9-42BD-A0E7-08156177473D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B9801C-2705-4AF1-9D8C-EBB5578357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419CA6E-CA75-4F5F-8B98-5BA31815D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22C777-1AA8-4FF7-97DF-9C6D652F2DD9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AB3838-9701-43BB-AD73-BB40183419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202769A-9416-427C-A755-972009E954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D2F00F-812C-4386-93A6-9ACB98CB24F5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95FA98-AD3E-4C8C-B140-30787F21D3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F322DA4-9222-4163-B5FE-E1F5AB166D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423A9A-FC62-43C3-8135-9122EE0CD4CD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50DC98-FF31-4208-8419-3D6F1F638C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BC9A339-96D0-4D25-A3BC-7801DE648D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011E19-11D0-4FF0-ABF9-6283945117E7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E801D-E4E0-4D93-BCC3-03BA76A55F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E2275EE-FB91-4B69-B940-3F11AB9E06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5C1E03-1F9E-4AD8-8C8E-BBB1B5F5BEE3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63A4DD-25AF-483E-8EEA-C1CE3383B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9BBF436-66EF-445D-94BD-5DD9A04A9C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9ABF0C-355F-4261-9530-8D76E0ADDE16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76B2F5-6D98-4E6E-9522-A4EB98E1B9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847CA5-AAF6-4DCD-BDD3-3F3140F5E3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B10A65-B85B-4005-B5B6-AA1A35517316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4887B3-6B6F-4B51-B90D-1914B9E1B3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04C9FE-3D7C-48B9-9C1E-4C6B44ABDF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515FBC-BEF8-4F2B-9CC4-56AA69E049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8147F7-12D6-47ED-BDD2-AA83CD0AA3A1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E0C962-EF21-4CC4-9D7F-ABDAFE86D0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DBAD16-7D54-4B3F-89E2-749D9A1888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8EA9048F-1D1F-44A5-B3DF-A34FE4EBC0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FF06A2-219F-4961-ADB0-F501F0E22C3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BC3378-03FB-4E00-BBC9-92660BA98F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9E7AB-FCF5-477C-8C4B-A50190B686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A32C820-081D-418E-A7F3-711BA06377AA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F172DA-0314-4507-80F7-4C32A760BC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D6C065-ACE9-471E-9C37-7D3C3DC7FC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33C01-7FF8-4F2A-AD01-47D3D47C4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51F651-B89A-42B1-A7AF-C6DDBB20394D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41F55E-3338-4E9C-A074-6A32A5EBD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3DEEEE-5F26-4A99-8EF0-065EB905D5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49F532-6DB9-4507-BDA8-B679B1FA1C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1D80777-7438-4E0F-9C77-13A5BE7CEBFC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C5331E-5452-4C51-AFD0-5DB8B5DC2B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653D58F-0CF4-4AAE-A010-DF26AF0DCA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F2E8B-C18E-45AE-B18F-B0AA2B64E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567B8-7F79-4521-ADCF-7F190DCD8D86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A8235F-6A71-4386-BC17-1187C1CECA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0B8AA9-72B3-48A3-860E-4B05D848C4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83670B7B-8F5E-42A6-B250-A46F460781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03B15E-E003-4758-89B9-41F5210C6819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E2888-DBAF-48CE-AD62-DE66E12195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84B977E5-26CE-43C3-8643-752A654CDA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6C359B-432B-4692-A321-2F4D77D708BA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6ECBB9-6321-4BAE-8DBB-9735391F2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E52CDCA4-A574-43DD-8E55-E802196C79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23EA85-090C-4D07-A391-24A614E55AE7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8815F5-A9D9-490C-86EA-B10DE7D679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D23A7CF4-A3BE-4EAD-9499-F442353942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0BC8AA-E1A5-494E-9CBD-1C2D878B26DB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5DA25C-6741-474D-A321-1F0D60DCE6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D4A15D-BCE3-4EC2-9F55-9C1EB3F66F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A0AD6E-53D3-40E5-9A54-B4EE7E613567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111C94-C677-4B44-8A64-6D2CADCC17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22D730-1936-4FDF-8616-D270573778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841CA-3E46-4589-B010-B81EFD372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133350-65D0-4AFE-BC42-E8E01341E333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368136-C5B8-4723-9B1F-5DE517B435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05CC18-C77D-41BE-AFA9-D0832AD57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77AB307-BF9B-435C-A0DD-6AE0F37196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AEDEE2-0441-4EB4-A232-6C9C212BBAA1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9DFE05-A306-4CFA-845C-38EC263640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1FDFF-4C6A-40E1-B710-B3C868E540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3F671CB-01B0-4BCA-A4AE-FBBC2C7A9D7A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801D88-9CE6-4082-96ED-B145E0AA39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471F81-963C-46F4-B508-D058FB3851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365AA2-09E9-4EFD-A2DC-6D3C2D5F6D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41E2A6-8BFA-4239-9AFC-22ABDB5289D5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B31DE5-AD59-497F-9C8F-5BFDEBDAD3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747FEA-7528-4DA8-8841-1AB2EC90A0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E1E12-7B26-4C0A-90AA-4CCC603645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D2060-10D5-4D0B-8056-CF4A278F92E7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4032A6-ECB7-4202-8938-107F029CFE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5DCFD6-B6A4-4063-88B9-487E6230AD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1E0269-A7C9-46AD-B5E3-2715D0F5AF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8CF2BC-9D05-48BE-8538-2EF0F433C747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42775D-88FB-416A-90DC-2F255D1F0E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174853-917F-4184-908C-38417E65B4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3E1F1-42C9-426D-91F2-3C018B247B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56E5F3-3B69-4588-96C7-50958104C566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D37EE6-8EA9-42B2-9301-0BD883366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70788F7-DCF7-4E20-83B1-6F3B50D30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199D4DE-F10D-409E-99B6-EAC2D63C85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ACD1CE-D78D-4275-B761-778203330E97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951803-431E-413C-8D83-56E019D70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AED11D8-3641-4814-89C7-991AF09CCA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44CC56-B599-48FF-AC02-CEA0538346E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18A889-E1E5-4EB5-8602-0EDA5F1EDC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078DF45-9C9F-4178-862C-89176F99F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E35CC2-A6C7-418F-B81A-C409441D40DA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1D3097-6DE0-40D8-8EB1-8F133D3E2B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1FEB09D-07D0-4300-A4AC-586199D2F3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287A1C-878F-4E55-BB46-06971914195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69938D-52C0-496B-9FB3-1496FE30E7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A1405FA-B3E7-4621-B490-FECF8D8FB6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8A602B-72A5-4E9D-BD8E-9EE5D6C3047A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3C94D68-4908-4CEA-AE8A-B5C1459340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27DCC-8069-4717-A8C7-5CA82C75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F4F0C9-9C37-4ED2-A396-7410FD44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59CDF-B0BB-4495-9413-B24BE07CA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1A6292-BA3C-4BFF-A026-36A6CD313E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1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B8B99-0BD9-4A06-A0C3-C15D3938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83812D-56AF-4309-B939-4963CB82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44155-65E7-4F15-8D98-B62B3A7A0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4BFFC7-BD0A-4FFF-A457-DD7AAC3614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16E367-61EA-4F8C-9C02-5A1BECCC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477966-6694-4F8A-8CDE-8EE38F05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5791B-AEE9-499E-BE19-2BC02FC3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2AEDFD-9E46-4FFA-824E-C3B1F48873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8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C2D71-2FF1-48B4-813E-C1D7DC83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02D7B4-C8F5-45C6-9BB9-B6A5D2E39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587B5-5BA7-4401-B951-C6653F74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63AEF-6205-46D5-A46E-62D9119D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D80BF-BC1B-4DEE-9493-89843C5A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2F9A16-EA4D-4AE2-91A7-3874971641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6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DB6CF-8F3F-40CF-9C23-EDFCD485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E6257-49D2-47E5-ADFF-02C82366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D4AC8-9585-4BBC-9BE6-6E2A98DF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23F8E-0703-46D7-9EA1-371CB08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FE7B6-F6DE-451D-9B01-0386CF9E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46573-BF50-4C86-85AB-3E260059140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67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834F-7232-4D7D-8960-A706470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CC46D-4497-47B1-BE30-8ACD5A1F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5D77-2562-48DF-8515-3774905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3BC93-F0F5-48BF-B4E0-F218B8CB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CEEA7-6494-4F3F-B350-5A11E051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4BE445-1CC2-4521-A8F3-8977BD72B3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5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E9BF8-1496-493E-99B7-FB0DAFD0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90E5B-3AC6-47ED-A391-E0C1A4F8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EEFE8-2CF1-4ADB-837F-43B0C373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49B82-C6A9-425B-82FC-0D7D223A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F98402-E6A4-4A7E-8CEF-6A86D06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F622-7037-40ED-A324-615A47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61915-070A-4876-A3E3-079A9D57CC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2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0AF18-285A-4BF3-90F8-F6D8081A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381C8-3339-4C9C-9820-77E9B950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6CE1D-DDDE-4AC1-A9F1-B44EAC3D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B16D0-5A08-416F-A4FD-A77AD2DD7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1AE9C-7ACF-4611-BD98-9893F89F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ABE9B-3DFD-4148-B994-1FD487BB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89268-EFB8-4765-BCEE-4ADF5E1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26ABE4-359D-4E54-AA80-2B7BD61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CDEA9-5EE8-4B24-9AC0-2861A9B7FD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1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56997-6E79-4346-B2B4-6E8A30A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FF8D9F-E1B6-4CFE-BCA7-85FD1A1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0E864-DE86-4759-AC2E-9C281156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C37745-8008-476D-B3E3-0FF41278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1D75A-6E4D-4869-BECF-5B505FC28C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6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7CB5DB-7653-4175-8420-BCC63AF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E46EF3-7B03-4A36-8B5D-6CAB0001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A0537-D5D3-4DE2-9679-986F5B6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8E21E-BF31-4754-9CFB-A4752D22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35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8092C-F6DA-45A2-BA24-590FCF8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F9241-E520-447D-A69F-0E0EB361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4C20A-B6A8-4E8A-819D-3C7D5AC1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4B14C-62C4-4D00-A191-4A20FF80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F7675-8083-4469-9031-E0A6FCA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1E6AF-0C10-4C20-9B5C-3A6ED38C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D9AA3F-3BAB-4610-8436-26AC9434BF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0A560-6958-496B-8406-A33FC6E8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F823C-5D5A-40A5-8997-B6643AA5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108D9-4AE8-4C1E-A5C4-02112C75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C224C5-F122-4529-8E1B-42CAB56880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89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92D3F-5F53-4579-8E1B-B20AA85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E3E7F7-B9EC-4327-AA32-8C19DC8E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8CDA73-8125-4347-A869-D8F99370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8E644-F1CD-4048-AFCA-0715EAC6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EC2163-C78B-459F-8607-6FFCC3E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85C87-B014-4E4B-86F8-53D169E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CD6CA-0D7D-429C-88FD-131CA944F6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17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1C35-E653-4442-A669-1AA6380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660EB-AE5C-43CC-9B7C-2CB39086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7B8F9-D77E-4437-A2A3-B6011F6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2A4AA-1422-42AC-9F7E-B079BDC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FFDCC-CE93-487A-A917-F3C742AF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66B0F-7BEE-4C19-B21B-20786B54A6D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76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A92450-1FD1-46E7-9B28-77B2F043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2556B8-D29D-48DD-A4EB-9896064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BFDEA-F43C-45DB-BB07-8CBFD8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B1A4D-90A3-4E8C-B2E1-5B56BCD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FD647-5190-4F15-B877-2D99CED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2F515-D677-4B21-8797-D047E97E6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26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CF8A7-7D13-453F-B083-EF4EDD8E2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8E753-B64A-4D4F-B850-F140F7A8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F4141-4C18-44C6-BF66-70EA74151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B4A0B6-5F45-4B47-AB99-922CC0C40D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78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1D0EB-603F-487E-BFE0-41750504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22EA2-71A8-4C50-B249-07220EB6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B540CC-06D4-4BB2-9B6F-0BC2A1F8C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23BD8E-8658-49E1-861F-A82A2C5602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19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C5298-2040-4A40-AA1E-3B96FD0C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BF487-F8D3-4B89-A339-518306DC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7E42C9-5AF6-4D3F-99D5-AB6CD8BAA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5F31F72-694D-4C95-AA29-C3C69530A8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8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B959A-7B50-48FA-9C7A-A78B7CFD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B63D0-838E-41AE-A412-61F44004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1F3B33-0730-47F7-9A14-171CA3AA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BC554-394D-4F9A-BA23-9D4E354B0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1684A91-1EB0-436D-82AD-C0A2E1FFD7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91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28F79-68D3-4316-9986-A536A46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96EEE-FD0A-4F21-9B3E-4101D2E3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6F779-84FD-40E6-ABFB-2382056D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C48092-A9A6-4C4F-83F3-6B4123B62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1BC480-4412-4889-B00D-66636529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32AF4-AEC3-4EF4-A7B2-BCB3ACB10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DA3AF2-3470-4137-A13B-7F01B5328C6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05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CD954-0D26-4CDF-8D93-2B5C3737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6CD26A-0169-4509-B617-11A2B7DE0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81C9B3-70E2-4C89-B470-DFB1F747F7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8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F2F9FB-5DF7-42A4-A704-3F4CDC52D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B5C252-77F3-40DF-8173-8F4A4B9C1C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82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4F5-5A3E-4A99-BCB3-BCF956FF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00E54-8156-41A3-88A8-E78EB53C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7A855-5C74-4A72-A0F2-1A67B36FE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1A0D33-150F-4781-BF42-1C7AE2D2C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6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3CC3F-316D-4641-8955-606CA9E6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4CE145-7D91-40AD-B61D-15D5290B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E0A312-2B15-4F9C-AEB9-50570C82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8A37F-ADAC-468E-B50B-0B4C48379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D64655-B422-4327-91C4-0AFDFC02DB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6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84D52-0540-451B-A4FC-EDB91FE2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AED531-50CC-4F07-BB57-68CAD81F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DD9E-57B3-4558-98E3-75642BCE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54E6B-CD4A-4365-87A6-AB0A97F2D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CDB82A-691D-4157-9AF7-E95DB510EF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837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36653-11C6-42BC-8376-8BA6202E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95602-1D70-4002-82AF-2DE4C3F6E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3D8E0-3CA6-4B59-A0E2-3A843731B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5121EE1-4C00-46DE-B7D0-BA03F76D8E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69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691A43-E0BD-4078-827D-5EC95462D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7BD1E-D1EA-4D65-A1AC-969E2FFA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7C1DE1-345B-40F4-BF8B-5F4A17285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51B181-70BB-4D59-83D5-CD9051B6D8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79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48BA9-8D55-403C-8744-EA71667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D0D955-6319-4306-9669-FE9B9920D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6914C-B7FE-47CD-8210-0B1B06447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2F2A8E-C2D4-405D-9972-25058C67A6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317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79B45-8DF1-4479-AF49-7FD04C51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E2394-5B38-4D6B-90D5-3E1F8A21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B31F7D-7853-479C-B2F2-E75D0B1E8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D8290F-63A2-4587-850D-8CA18C0AE9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01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6BF06-1312-4A94-9F70-97485E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CB1C59-80BC-4573-9F7D-A86518F6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563466-E5DC-4A91-A4BE-30B5B0668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03EE21-EC8C-4495-8A49-9FF2B22012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70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F6756-6311-4E98-A659-007B1A9F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35ABB-08EE-417C-985C-862B45D7D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FE9E9E-6346-4E90-8335-918D48FE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5EBA9-D3BB-4F0B-AA82-D2C3D7410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6B9C92C-5A29-4E6C-B233-D7AE958BF4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6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FFD35-A817-45ED-925D-762FAB6F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C0F77-8569-415C-8135-A4F9BE99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79D26-C015-4248-A5B0-C2185DDB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C7D579-1EF4-4E35-9FA3-301C84F56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69AAC5-27EA-47BC-BF39-3C1EB3406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08E39-2A03-4CD6-932C-5C0250138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DA7E5-B300-41BB-9A45-6A7DFA1525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620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6CB7E-1930-4474-8805-D78DB4B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9247FA-F746-48D9-91C9-C41649EC1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BC38CC-9626-4B7F-A24B-35EA97E3D9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7BC0-0582-4E4B-8AE3-967896C1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9A7FE-BFA2-464F-8C98-8A827EA6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38177-57B8-4AED-86E9-1144199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56360-7276-46C1-BE12-9576145F6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BC3A0C-335D-4D27-9462-F6113D3FD3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28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B8FB5E-5F7B-406F-ADEF-3A0C59D9B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1EC356-18BA-43FB-8B86-A0A20293CBF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43588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01900-B558-44E2-BB4D-041A92A7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17AE5-1437-479B-BFF9-224B5E2B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BA1497-73CF-4F5B-9B06-C2A40AA5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286699-E8B3-460A-A96F-F4D3E9229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5DCF84-FDBA-4E81-85A0-FFA77D84BE4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606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3FAF9-DC00-4C0A-B046-572C33D1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98C48A-0608-45FE-ACC9-16A5516A2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AB8F97-5CAD-499C-9775-7F26F71B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5AE600-F644-466D-9E0A-E4D0BCF52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AD6B2F-0525-41F8-88D4-FC86AE0B47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931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991D1-63AE-4B66-9E93-DE5E6EE6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55115F-B638-481C-8737-5BFA09C9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2E98E-0407-4E8D-A4F7-9602CA36C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0BB1AE-F7D4-4735-B65C-F9105AB215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770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075F00-A36B-40F8-BB98-9695BD91A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09548-44F4-49BB-B20F-FDC7152E4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49A40A-F315-4A27-8462-2167B2BCB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8809B3-0C6C-4C8A-BB7C-F615025F647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89D82-B6C2-467C-82D5-A5C2733B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D2E9C-6EF4-409F-A786-BB358EF7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B711E-20F3-49CA-85BD-9FC07411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5F20C9-AEF8-442E-83AC-0CB3AA52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57EDAA-9E81-4968-BF13-BB8166B5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4DAA1-E0DC-4E69-9F4B-3224495D4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89ED01-C9DD-4C01-BDD7-2BEB15C371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0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FBF0D-9F3A-4F31-A296-7910A0C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71CE8F-9D0E-47B8-8DB0-9B80BDEF2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F8C4DB-7123-4381-B321-DDD4D4EA3C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9CD8E7-D7B7-4F69-A7B5-337F9CE4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EDDBDE-C976-4CFC-8B03-83A889E955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46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B609F-CF6C-4D77-B899-9315B103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30640-7E2C-49F0-A4A4-620885D6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50B0D3-25F5-4D75-9EC3-F6230F05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044AB-5797-47F4-BA5A-3B80CB3E5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4D8521-68F2-4C7C-B220-F8C8687188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704C-78DB-42A2-9693-33572E1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0DACF9-A811-42D1-9B11-46717436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A689B-D445-4F6A-9D69-285FED85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CD4C5-9ADB-440C-B390-3AD4800D2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80D22-1001-4CFE-96E9-F469120EE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B5F18-2BAE-4239-BE68-A4A3894B7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46824-35D8-4996-B00E-5155F79FD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05B7B-D44E-4AF2-B0D1-6F151847CF0B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73F5D-7AC9-4E1F-A1A2-B4375958558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7B0FFC1-7904-4282-992B-5A0712E0FF7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BB708E3-99E8-48A3-9F09-8B8BC88E261D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8DB0EA-EC08-4D20-9E10-BB1671180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CC8E61-D148-4ABC-A64A-46A1F4377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2F83A-BDD2-49A2-B0F6-59E9A323C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C80F2-600C-4728-990F-DA8EA1BD7B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13A9A-E86F-42D3-8720-22F5FBD50B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4F552-427B-494C-A879-96DE5AEB663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A58E857-2031-4B10-8BD7-5E91ABB51998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684DEE-D1F0-4A9E-A7D9-9E2D2C65B692}"/>
              </a:ext>
            </a:extLst>
          </p:cNvPr>
          <p:cNvSpPr txBox="1"/>
          <p:nvPr/>
        </p:nvSpPr>
        <p:spPr>
          <a:xfrm>
            <a:off x="0" y="6840000"/>
            <a:ext cx="10080000" cy="30996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41B05A-0CBA-492E-AE51-2E1F8938850D}"/>
              </a:ext>
            </a:extLst>
          </p:cNvPr>
          <p:cNvSpPr txBox="1"/>
          <p:nvPr/>
        </p:nvSpPr>
        <p:spPr>
          <a:xfrm>
            <a:off x="3745080" y="7292880"/>
            <a:ext cx="3542400" cy="174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/>
          <a:lstStyle/>
          <a:p>
            <a:pPr marL="0" marR="0" lvl="0" indent="0" algn="l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B961DA-BD24-4630-9A81-5ED28923B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3CA2B-6582-4572-8916-4F454E40E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70BB3-EC3B-489B-9719-A67F2B7BE95B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594CCF-8083-4F48-9AED-93F156C98B7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5DDF51D-5A5A-4E22-920E-34C263D8F5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938060EE-6C0D-4E8C-8730-0CD558141525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0CEF2A-0EB5-4B93-8D49-11063CAA156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077C02-F757-4A52-BFA6-714B9358E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7C279-8774-4BD5-84E4-F785C7B0E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B40AB-163B-4315-BFF3-9C10DF7FC30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8CC39-642E-40F7-8AB5-7AE0866395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CEEACCA8-2BAC-42BD-B079-37926BD96C70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CF058C1C-194B-4994-BCB4-68D8D189CF08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14208B-C8EE-48E5-9ADE-6DBD9BEAB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fon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l.fr/css/position.ph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l.fr/css/float-demo.ph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://www.xul.fr/css/z-index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A14B710-7AAB-4452-B50A-6A7DE970C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9EE247-BC50-4EC2-BE2A-F12F37F109C4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FB2694-0BD6-4D83-A456-571DBE0446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7200"/>
            <a:ext cx="8460000" cy="141803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AB0405-DEBA-4F01-B686-C2653EBA4A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Donner du style à son site</a:t>
            </a:r>
            <a:b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</a:b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grâce aux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4BF9EA4-D923-4262-B82A-A82D4728E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F91A65-6C3F-4EFB-96EE-277A73307C14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98E47D-57E8-438D-B99F-56186DE1E9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E273C-1C4D-43D9-9242-55EA62456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10080000" cy="5789160"/>
          </a:xfrm>
        </p:spPr>
        <p:txBody>
          <a:bodyPr/>
          <a:lstStyle/>
          <a:p>
            <a:pPr lvl="0"/>
            <a:r>
              <a:rPr lang="fr-FR" sz="2800" dirty="0"/>
              <a:t>Permet de « typer » un élément</a:t>
            </a:r>
          </a:p>
          <a:p>
            <a:pPr lvl="0"/>
            <a:r>
              <a:rPr lang="fr-FR" sz="2800" dirty="0"/>
              <a:t>Réutilisable à volonté</a:t>
            </a:r>
          </a:p>
          <a:p>
            <a:pPr lvl="0"/>
            <a:r>
              <a:rPr lang="fr-FR" sz="2800" dirty="0"/>
              <a:t>Cumulable à volonté</a:t>
            </a:r>
          </a:p>
          <a:p>
            <a:pPr lvl="0"/>
            <a:r>
              <a:rPr lang="fr-FR" sz="2800" dirty="0"/>
              <a:t>L'ordre n'importe pas</a:t>
            </a:r>
          </a:p>
          <a:p>
            <a:pPr lvl="0"/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&lt;p</a:t>
            </a:r>
            <a:r>
              <a:rPr lang="fr-FR" sz="2800" dirty="0"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class</a:t>
            </a:r>
            <a:r>
              <a:rPr lang="fr-FR" sz="2800" dirty="0"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"nouveau"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 dirty="0">
                <a:latin typeface="Courier New" pitchFamily="49"/>
              </a:rPr>
              <a:t> …</a:t>
            </a:r>
            <a:br>
              <a:rPr lang="fr-FR" sz="2800" dirty="0">
                <a:latin typeface="Courier New" pitchFamily="49"/>
              </a:rPr>
            </a:b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&lt;p</a:t>
            </a:r>
            <a:r>
              <a:rPr lang="fr-FR" sz="2800" dirty="0"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class</a:t>
            </a:r>
            <a:r>
              <a:rPr lang="fr-FR" sz="2800" dirty="0"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"nouveau important"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 dirty="0">
                <a:latin typeface="Courier New" pitchFamily="49"/>
              </a:rPr>
              <a:t> …</a:t>
            </a:r>
            <a:br>
              <a:rPr lang="fr-FR" sz="2800" dirty="0">
                <a:latin typeface="Courier New" pitchFamily="49"/>
              </a:rPr>
            </a:b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&lt;p</a:t>
            </a:r>
            <a:r>
              <a:rPr lang="fr-FR" sz="2800" dirty="0"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class</a:t>
            </a:r>
            <a:r>
              <a:rPr lang="fr-FR" sz="2800" dirty="0"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"important nouveau"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 dirty="0">
                <a:latin typeface="Courier New" pitchFamily="49"/>
              </a:rPr>
              <a:t> …</a:t>
            </a:r>
          </a:p>
          <a:p>
            <a:pPr lvl="0"/>
            <a:endParaRPr lang="fr-FR" sz="2800" dirty="0">
              <a:latin typeface="Courier New" pitchFamily="49"/>
            </a:endParaRPr>
          </a:p>
          <a:p>
            <a:pPr lvl="0"/>
            <a:r>
              <a:rPr lang="fr-FR" sz="2800" dirty="0">
                <a:latin typeface="Arial" pitchFamily="34"/>
              </a:rPr>
              <a:t>CSS :</a:t>
            </a:r>
            <a:br>
              <a:rPr lang="fr-FR" sz="2800" dirty="0">
                <a:latin typeface="Courier New" pitchFamily="49"/>
              </a:rPr>
            </a:br>
            <a:r>
              <a:rPr lang="fr-FR" sz="2800" dirty="0">
                <a:latin typeface="Courier New" pitchFamily="49"/>
              </a:rPr>
              <a:t>.nouveau, .nouveau p, (.</a:t>
            </a:r>
            <a:r>
              <a:rPr lang="fr-FR" sz="2800" dirty="0" err="1">
                <a:latin typeface="Courier New" pitchFamily="49"/>
              </a:rPr>
              <a:t>important,.nouveau</a:t>
            </a:r>
            <a:r>
              <a:rPr lang="fr-FR" sz="2800" dirty="0">
                <a:latin typeface="Courier New" pitchFamily="49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11FBF2-870D-4CA8-996A-06901AB3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FF8974-9139-4EE7-B3B2-4182FF979C50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CE12CF-A518-45AC-955C-E12E33D581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Identifiant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E9EC6-5C60-4F28-986F-BD53F91597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Permet d'« identifier » un élément</a:t>
            </a:r>
          </a:p>
          <a:p>
            <a:pPr lvl="0"/>
            <a:r>
              <a:rPr lang="fr-FR"/>
              <a:t>Non-réutilisable</a:t>
            </a:r>
          </a:p>
          <a:p>
            <a:pPr lvl="0"/>
            <a:r>
              <a:rPr lang="fr-FR"/>
              <a:t>Non-cumulable</a:t>
            </a:r>
            <a:br>
              <a:rPr lang="fr-FR"/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&lt;h1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id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"titre-du-document"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r>
              <a:rPr lang="fr-FR" sz="2800">
                <a:latin typeface="Courier New" pitchFamily="49"/>
              </a:rPr>
              <a:t> …</a:t>
            </a:r>
          </a:p>
          <a:p>
            <a:pPr lvl="0"/>
            <a:r>
              <a:rPr lang="fr-FR">
                <a:latin typeface="Arial" pitchFamily="34"/>
              </a:rPr>
              <a:t>CSS :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#titre-du-document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3F969C9-37C1-4D62-A0AB-32431E176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61ED8D1-6485-4AE6-8E12-E94A2CB3C678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5FB3A4-B214-4F53-AC72-B2B5335AD0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7BFEF-FABB-4A30-AD2E-4C59846E5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Sur votre page « test », utilisez un fichier CSS pour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Sélectionner le paragraphe ; puis</a:t>
            </a:r>
          </a:p>
          <a:p>
            <a:pPr lvl="1"/>
            <a:r>
              <a:rPr lang="fr-FR"/>
              <a:t>utilisez une classe pour lui appliquer un fond vert et souligner le texte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36E5302-C3CE-447A-ABE2-3E91DD09A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0043B0-1261-4EEF-8A3A-2F0F9CD91E9C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75AC50-7123-4F49-BB39-C5A185B773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Liste des propriétés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03F10-FC0F-4589-8EE9-726540863C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467720"/>
            <a:ext cx="9360000" cy="5919479"/>
          </a:xfrm>
        </p:spPr>
        <p:txBody>
          <a:bodyPr/>
          <a:lstStyle/>
          <a:p>
            <a:pPr lvl="0"/>
            <a:r>
              <a:rPr lang="fr-FR" sz="2000" dirty="0">
                <a:hlinkClick r:id="rId3"/>
              </a:rPr>
              <a:t>http://www.w3schools.com/css/css_font.asp</a:t>
            </a:r>
          </a:p>
          <a:p>
            <a:pPr lvl="1"/>
            <a:r>
              <a:rPr lang="fr-FR" sz="2000" dirty="0" err="1"/>
              <a:t>Color</a:t>
            </a:r>
            <a:r>
              <a:rPr lang="fr-FR" sz="2000" dirty="0"/>
              <a:t> :</a:t>
            </a:r>
          </a:p>
          <a:p>
            <a:pPr lvl="2"/>
            <a:r>
              <a:rPr lang="fr-FR" sz="2000" dirty="0"/>
              <a:t>Gérer la couleur de la police</a:t>
            </a:r>
          </a:p>
          <a:p>
            <a:pPr lvl="1"/>
            <a:r>
              <a:rPr lang="fr-FR" sz="2000" dirty="0"/>
              <a:t>Font-</a:t>
            </a:r>
            <a:r>
              <a:rPr lang="fr-FR" sz="2000" dirty="0" err="1"/>
              <a:t>family</a:t>
            </a:r>
            <a:r>
              <a:rPr lang="fr-FR" sz="2000" dirty="0"/>
              <a:t> :</a:t>
            </a:r>
          </a:p>
          <a:p>
            <a:pPr lvl="2"/>
            <a:r>
              <a:rPr lang="fr-FR" sz="2000" dirty="0"/>
              <a:t>Gérer le style de la police</a:t>
            </a:r>
          </a:p>
          <a:p>
            <a:pPr lvl="1"/>
            <a:r>
              <a:rPr lang="fr-FR" sz="2000" dirty="0"/>
              <a:t>Font-size :</a:t>
            </a:r>
          </a:p>
          <a:p>
            <a:pPr lvl="2"/>
            <a:r>
              <a:rPr lang="fr-FR" sz="2000" dirty="0"/>
              <a:t>Gérer la taille de la police</a:t>
            </a:r>
          </a:p>
          <a:p>
            <a:pPr lvl="1"/>
            <a:r>
              <a:rPr lang="fr-FR" sz="2000" dirty="0"/>
              <a:t>Font-</a:t>
            </a:r>
            <a:r>
              <a:rPr lang="fr-FR" sz="2000" dirty="0" err="1"/>
              <a:t>weight</a:t>
            </a:r>
            <a:r>
              <a:rPr lang="fr-FR" sz="2000" dirty="0"/>
              <a:t> :</a:t>
            </a:r>
          </a:p>
          <a:p>
            <a:pPr lvl="2"/>
            <a:r>
              <a:rPr lang="fr-FR" sz="2000" dirty="0"/>
              <a:t>Gérer la graisse de la police</a:t>
            </a:r>
          </a:p>
          <a:p>
            <a:pPr lvl="1"/>
            <a:r>
              <a:rPr lang="fr-FR" sz="2000" dirty="0"/>
              <a:t>Background-</a:t>
            </a:r>
            <a:r>
              <a:rPr lang="fr-FR" sz="2000" dirty="0" err="1"/>
              <a:t>color</a:t>
            </a:r>
            <a:r>
              <a:rPr lang="fr-FR" sz="2000" dirty="0"/>
              <a:t> :</a:t>
            </a:r>
          </a:p>
          <a:p>
            <a:pPr lvl="2"/>
            <a:r>
              <a:rPr lang="fr-FR" sz="2000" dirty="0"/>
              <a:t>Couleur du fond</a:t>
            </a:r>
          </a:p>
          <a:p>
            <a:pPr lvl="2"/>
            <a:endParaRPr lang="fr-F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EF87469-BE4F-4C06-A292-5314D5FC3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4A62FE-73D9-42A4-9549-5F7D0E63E1EC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88876-5D46-48F8-A4E0-75C7F1F62E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VI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32E4F-4569-4A3C-B52C-8DBAB92C09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665679"/>
          </a:xfrm>
        </p:spPr>
        <p:txBody>
          <a:bodyPr/>
          <a:lstStyle/>
          <a:p>
            <a:pPr lvl="0"/>
            <a:r>
              <a:rPr lang="fr-FR" sz="2400" dirty="0"/>
              <a:t>Sur votre page « test », utilisez un fichier CSS pour :</a:t>
            </a:r>
          </a:p>
          <a:p>
            <a:pPr lvl="1">
              <a:buNone/>
            </a:pPr>
            <a:endParaRPr lang="fr-FR" sz="2400" dirty="0"/>
          </a:p>
          <a:p>
            <a:pPr lvl="1"/>
            <a:r>
              <a:rPr lang="fr-FR" sz="2400" dirty="0"/>
              <a:t>Sélectionner le paragraphe ; puis</a:t>
            </a:r>
          </a:p>
          <a:p>
            <a:pPr lvl="1"/>
            <a:r>
              <a:rPr lang="fr-FR" sz="2400" dirty="0"/>
              <a:t>utilisez une classe pour lui appliquer :</a:t>
            </a:r>
          </a:p>
          <a:p>
            <a:pPr lvl="2"/>
            <a:r>
              <a:rPr lang="fr-FR" sz="2400" dirty="0"/>
              <a:t>Un fond noir</a:t>
            </a:r>
          </a:p>
          <a:p>
            <a:pPr lvl="2"/>
            <a:r>
              <a:rPr lang="fr-FR" sz="2400" dirty="0"/>
              <a:t>Une couleur de police blanche</a:t>
            </a:r>
          </a:p>
          <a:p>
            <a:pPr lvl="2"/>
            <a:r>
              <a:rPr lang="fr-FR" sz="2400" dirty="0"/>
              <a:t>Un soulignement</a:t>
            </a:r>
          </a:p>
          <a:p>
            <a:pPr lvl="2"/>
            <a:r>
              <a:rPr lang="fr-FR" sz="2400" dirty="0"/>
              <a:t>Une mise en gras</a:t>
            </a:r>
          </a:p>
          <a:p>
            <a:pPr lvl="2"/>
            <a:r>
              <a:rPr lang="fr-FR" sz="2400" dirty="0"/>
              <a:t>Une police en Arial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A06584-5824-46F0-A534-E9FCB90AB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FC0119-B0E1-44CE-BB4D-6318582398BA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45642-7F79-40A7-AAC1-48F7F492D8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VII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99008C-BAA6-4C33-BA9B-DB25C92657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Sur votre page « test », utilisez un fichier CSS pour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Sélectionner un paragraphe et attribuez-lui un</a:t>
            </a:r>
          </a:p>
          <a:p>
            <a:pPr lvl="1"/>
            <a:r>
              <a:rPr lang="fr-FR"/>
              <a:t>identifiant pour :</a:t>
            </a:r>
          </a:p>
          <a:p>
            <a:pPr lvl="2"/>
            <a:r>
              <a:rPr lang="fr-FR"/>
              <a:t>Le mettre en gras</a:t>
            </a:r>
          </a:p>
          <a:p>
            <a:pPr lvl="2"/>
            <a:r>
              <a:rPr lang="fr-FR"/>
              <a:t>Lui attribuer un arrière-plan bleu</a:t>
            </a:r>
          </a:p>
          <a:p>
            <a:pPr lvl="2"/>
            <a:r>
              <a:rPr lang="fr-FR"/>
              <a:t>Lui attribuer une police jaune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6DC2D60-EFE1-4926-B59A-83375ADC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7A6564-0ED7-4DB6-958E-17F644519B94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958802-9E34-40FD-9B13-673B207862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Style « en ligne 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83700-1D5C-4849-B3AD-6EB1B6E63D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endParaRPr lang="fr-FR"/>
          </a:p>
          <a:p>
            <a:pPr lvl="0"/>
            <a:r>
              <a:rPr lang="fr-FR"/>
              <a:t>Insérer via un attribut HTML</a:t>
            </a:r>
          </a:p>
          <a:p>
            <a:pPr lvl="0"/>
            <a:endParaRPr lang="fr-FR"/>
          </a:p>
          <a:p>
            <a:pPr lvl="0"/>
            <a:r>
              <a:rPr lang="fr-FR"/>
              <a:t>Pas besoin de sélecteur</a:t>
            </a:r>
            <a:br>
              <a:rPr lang="fr-FR"/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&lt;p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style</a:t>
            </a:r>
            <a:r>
              <a:rPr lang="fr-FR" sz="2800">
                <a:latin typeface="Courier New" pitchFamily="49"/>
              </a:rPr>
              <a:t>="</a:t>
            </a:r>
            <a:r>
              <a:rPr lang="fr-FR" sz="2800" i="1">
                <a:solidFill>
                  <a:srgbClr val="FF420E"/>
                </a:solidFill>
                <a:latin typeface="Courier New" pitchFamily="49"/>
              </a:rPr>
              <a:t>color</a:t>
            </a:r>
            <a:r>
              <a:rPr lang="fr-FR" sz="2800" i="1">
                <a:latin typeface="Courier New" pitchFamily="49"/>
              </a:rPr>
              <a:t>: </a:t>
            </a:r>
            <a:r>
              <a:rPr lang="fr-FR" sz="2800" i="1">
                <a:solidFill>
                  <a:srgbClr val="008000"/>
                </a:solidFill>
                <a:latin typeface="Courier New" pitchFamily="49"/>
              </a:rPr>
              <a:t>#ffffff</a:t>
            </a:r>
            <a:r>
              <a:rPr lang="fr-FR" sz="2800" i="1">
                <a:latin typeface="Courier New" pitchFamily="49"/>
              </a:rPr>
              <a:t>; </a:t>
            </a:r>
            <a:r>
              <a:rPr lang="fr-FR" sz="2800" i="1">
                <a:solidFill>
                  <a:srgbClr val="FF420E"/>
                </a:solidFill>
                <a:latin typeface="Courier New" pitchFamily="49"/>
              </a:rPr>
              <a:t>text-align</a:t>
            </a:r>
            <a:r>
              <a:rPr lang="fr-FR" sz="2800" i="1">
                <a:latin typeface="Courier New" pitchFamily="49"/>
              </a:rPr>
              <a:t>: </a:t>
            </a:r>
            <a:r>
              <a:rPr lang="fr-FR" sz="2800" i="1">
                <a:solidFill>
                  <a:srgbClr val="008000"/>
                </a:solidFill>
                <a:latin typeface="Courier New" pitchFamily="49"/>
              </a:rPr>
              <a:t>center</a:t>
            </a:r>
            <a:r>
              <a:rPr lang="fr-FR" sz="2800" i="1">
                <a:latin typeface="Courier New" pitchFamily="49"/>
              </a:rPr>
              <a:t>;</a:t>
            </a:r>
            <a:r>
              <a:rPr lang="fr-FR" sz="2800">
                <a:latin typeface="Courier New" pitchFamily="49"/>
              </a:rPr>
              <a:t>"&gt;mon texte&lt;/p&gt;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0D62966-E1CA-4DCE-AEE6-7E0ABD20E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55C748-FBD6-4351-B808-F9F430D07DC5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A4031A-5966-43E2-81B1-CC6FCBCA28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Cascade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87787-D50F-4B80-9CC1-B0C0E93D4D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800" dirty="0"/>
              <a:t>Des sélections peuvent se recouper</a:t>
            </a:r>
          </a:p>
          <a:p>
            <a:pPr lvl="0"/>
            <a:r>
              <a:rPr lang="fr-FR" sz="2800" dirty="0"/>
              <a:t>→ conflit de valeur sur certaines propriétés</a:t>
            </a:r>
          </a:p>
          <a:p>
            <a:pPr lvl="0"/>
            <a:r>
              <a:rPr lang="fr-FR" sz="2800" dirty="0"/>
              <a:t>Règle de priorité :</a:t>
            </a:r>
          </a:p>
          <a:p>
            <a:pPr lvl="1"/>
            <a:r>
              <a:rPr lang="fr-FR" sz="2800" dirty="0"/>
              <a:t>Style en ligne toujours prioritaire</a:t>
            </a:r>
          </a:p>
          <a:p>
            <a:pPr lvl="1"/>
            <a:r>
              <a:rPr lang="fr-FR" sz="2800" dirty="0"/>
              <a:t>Comparaison des « précisions » des sélecteurs</a:t>
            </a:r>
            <a:br>
              <a:rPr lang="fr-FR" sz="2800" dirty="0"/>
            </a:br>
            <a:r>
              <a:rPr lang="fr-FR" sz="2800" dirty="0"/>
              <a:t>→ plus précis = prioritaire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514DED-1466-460C-9FAA-2C3FEF77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4860000"/>
            <a:ext cx="512604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9FFDE73-10D9-476A-8322-6CDC3F592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EA4BE3-0D81-4610-9502-8ABD69352C3B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94A6F2-CDCE-4503-9979-6B5572ED2B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Priorité des sélecteurs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4761A-46C8-458B-96BF-363DBD1B4F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764000"/>
            <a:ext cx="9360000" cy="5048280"/>
          </a:xfrm>
        </p:spPr>
        <p:txBody>
          <a:bodyPr/>
          <a:lstStyle/>
          <a:p>
            <a:pPr lvl="0"/>
            <a:r>
              <a:rPr lang="fr-FR"/>
              <a:t>Comparaison quantitative de chaque type de sélecteur de base</a:t>
            </a:r>
          </a:p>
          <a:p>
            <a:pPr lvl="0"/>
            <a:endParaRPr lang="fr-FR"/>
          </a:p>
          <a:p>
            <a:pPr lvl="1"/>
            <a:r>
              <a:rPr lang="fr-FR"/>
              <a:t>Style inline</a:t>
            </a:r>
          </a:p>
          <a:p>
            <a:pPr lvl="1"/>
            <a:r>
              <a:rPr lang="fr-FR"/>
              <a:t>Identifiants</a:t>
            </a:r>
          </a:p>
          <a:p>
            <a:pPr lvl="1"/>
            <a:r>
              <a:rPr lang="fr-FR"/>
              <a:t>Classes</a:t>
            </a:r>
          </a:p>
          <a:p>
            <a:pPr lvl="1"/>
            <a:r>
              <a:rPr lang="fr-FR"/>
              <a:t>Éléments- Balises</a:t>
            </a:r>
          </a:p>
          <a:p>
            <a:pPr lvl="0"/>
            <a:endParaRPr lang="fr-FR"/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2722EEE4-33FC-4285-BB4C-3832E3607BA7}"/>
              </a:ext>
            </a:extLst>
          </p:cNvPr>
          <p:cNvSpPr/>
          <p:nvPr/>
        </p:nvSpPr>
        <p:spPr>
          <a:xfrm>
            <a:off x="5220000" y="3600000"/>
            <a:ext cx="0" cy="19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tailEnd type="arrow"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E6A0B9D-120F-4D2A-BD1B-C6860E490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303BC4-CD19-426C-9B5A-C631C741A36E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DD3831-0BD9-4752-828C-3F4B3CFB50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7200"/>
            <a:ext cx="8460000" cy="141803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386588-CA2E-4267-BBF4-80C97891E0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Premières propriétés CSS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09CD253-1399-435A-B090-340423F3B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A39F68-1F4A-404D-9711-07C74E947D85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8546BD-BAB2-4F78-85CB-61EBE2E7D9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Principes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66004-6412-4987-B64D-4054E4B6B4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Cascading Style Sheet</a:t>
            </a:r>
          </a:p>
          <a:p>
            <a:pPr lvl="0"/>
            <a:r>
              <a:rPr lang="fr-FR"/>
              <a:t>Gère la présentation du document</a:t>
            </a:r>
          </a:p>
          <a:p>
            <a:pPr lvl="0"/>
            <a:r>
              <a:rPr lang="fr-FR"/>
              <a:t>Affecte des </a:t>
            </a:r>
            <a:r>
              <a:rPr lang="fr-FR" b="1">
                <a:solidFill>
                  <a:srgbClr val="800000"/>
                </a:solidFill>
              </a:rPr>
              <a:t>valeurs</a:t>
            </a:r>
            <a:r>
              <a:rPr lang="fr-FR"/>
              <a:t> à des </a:t>
            </a:r>
            <a:r>
              <a:rPr lang="fr-FR" b="1">
                <a:solidFill>
                  <a:srgbClr val="800000"/>
                </a:solidFill>
              </a:rPr>
              <a:t>propriétés</a:t>
            </a:r>
            <a:r>
              <a:rPr lang="fr-FR"/>
              <a:t> d'affichage d'une </a:t>
            </a:r>
            <a:r>
              <a:rPr lang="fr-FR" b="1">
                <a:solidFill>
                  <a:srgbClr val="800000"/>
                </a:solidFill>
              </a:rPr>
              <a:t>sélection</a:t>
            </a:r>
            <a:r>
              <a:rPr lang="fr-FR"/>
              <a:t> d'éléments :</a:t>
            </a:r>
          </a:p>
          <a:p>
            <a:pPr lvl="1"/>
            <a:r>
              <a:rPr lang="fr-FR"/>
              <a:t>sur les titres, mettre la couleur en bleue</a:t>
            </a:r>
          </a:p>
          <a:p>
            <a:pPr lvl="1"/>
            <a:r>
              <a:rPr lang="fr-FR"/>
              <a:t>sur certains paragraphes, mettre l'alignement du texte en justifié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288B0E-EE54-4440-842E-483C41D66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789A6F-9F24-4F2D-A9D5-78FE8592682A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E7E1B2-1BBD-4C10-9FEA-8EA09B361E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dimension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2C44EC-F6CB-417B-A442-55D82356FC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dimension = 0 ou quantité+unité</a:t>
            </a:r>
          </a:p>
          <a:p>
            <a:pPr lvl="1"/>
            <a:r>
              <a:rPr lang="fr-FR"/>
              <a:t>Unité absolue : px, pc, pt, cm, mm, in</a:t>
            </a:r>
          </a:p>
          <a:p>
            <a:pPr lvl="1"/>
            <a:r>
              <a:rPr lang="fr-FR"/>
              <a:t>Unité relative : em, %</a:t>
            </a:r>
          </a:p>
          <a:p>
            <a:pPr lvl="0"/>
            <a:r>
              <a:rPr lang="fr-FR"/>
              <a:t>1pc = 12pt = 16px</a:t>
            </a:r>
          </a:p>
          <a:p>
            <a:pPr lvl="0"/>
            <a:r>
              <a:rPr lang="fr-FR"/>
              <a:t>1in = 72pt = 96px</a:t>
            </a:r>
          </a:p>
          <a:p>
            <a:pPr lvl="0"/>
            <a:r>
              <a:rPr lang="fr-FR"/>
              <a:t>em, %: relative à la taille de la font de l'élément parent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966E19F-0329-4802-A8CB-6317C88CF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F20724-6A44-4D43-A75B-9E1B86EDE7F4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5C17EF-85BE-4864-BCBE-6BF88EC62E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A5511-E340-42A1-950A-ABEF19B007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742000"/>
          </a:xfrm>
        </p:spPr>
        <p:txBody>
          <a:bodyPr/>
          <a:lstStyle/>
          <a:p>
            <a:pPr lvl="0"/>
            <a:r>
              <a:rPr lang="fr-FR"/>
              <a:t>font-size : dimension (dimension = 0 ou quantité+unité) </a:t>
            </a:r>
            <a:r>
              <a:rPr lang="fr-FR" sz="2800"/>
              <a:t>large|small|medium|x-|xx-</a:t>
            </a:r>
          </a:p>
          <a:p>
            <a:pPr lvl="0"/>
            <a:endParaRPr lang="fr-FR" sz="2800"/>
          </a:p>
          <a:p>
            <a:pPr lvl="0"/>
            <a:r>
              <a:rPr lang="fr-FR"/>
              <a:t>font-weight : </a:t>
            </a:r>
            <a:r>
              <a:rPr lang="fr-FR" sz="2800"/>
              <a:t>lighter|normal|bold|bolder|100..900</a:t>
            </a:r>
          </a:p>
          <a:p>
            <a:pPr lvl="0"/>
            <a:endParaRPr lang="fr-FR" sz="2800"/>
          </a:p>
          <a:p>
            <a:pPr lvl="0"/>
            <a:r>
              <a:rPr lang="fr-FR"/>
              <a:t>font-style: </a:t>
            </a:r>
            <a:r>
              <a:rPr lang="fr-FR" sz="2800"/>
              <a:t>normal|italic|oblique</a:t>
            </a:r>
          </a:p>
          <a:p>
            <a:pPr lvl="0"/>
            <a:endParaRPr lang="fr-FR" sz="2800"/>
          </a:p>
          <a:p>
            <a:pPr lvl="0"/>
            <a:r>
              <a:rPr lang="fr-FR"/>
              <a:t>font-family: </a:t>
            </a:r>
            <a:r>
              <a:rPr lang="fr-FR" sz="2800"/>
              <a:t>Arial,Verdana,Sans-serif</a:t>
            </a:r>
          </a:p>
          <a:p>
            <a:pPr lvl="1"/>
            <a:r>
              <a:rPr lang="fr-FR" sz="2800"/>
              <a:t>Google Fonts ! https://www.google.com/fonts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0EB0E4-2DBA-45C8-8D57-3E212A954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577263-5D42-417F-B7D1-84FDE1C88677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613472-4B30-4EFD-908C-41AF549131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9DB30A-6F47-499A-88BD-3CDEA90BE8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764000"/>
            <a:ext cx="9360000" cy="5138280"/>
          </a:xfrm>
        </p:spPr>
        <p:txBody>
          <a:bodyPr/>
          <a:lstStyle/>
          <a:p>
            <a:pPr lvl="0"/>
            <a:r>
              <a:rPr lang="fr-FR"/>
              <a:t>text-decoration: </a:t>
            </a:r>
            <a:r>
              <a:rPr lang="fr-FR" sz="2800"/>
              <a:t>none|underline|overline|line-through</a:t>
            </a:r>
          </a:p>
          <a:p>
            <a:pPr lvl="0"/>
            <a:endParaRPr lang="fr-FR" sz="2800"/>
          </a:p>
          <a:p>
            <a:pPr lvl="0"/>
            <a:r>
              <a:rPr lang="fr-FR"/>
              <a:t>text-align</a:t>
            </a:r>
            <a:r>
              <a:rPr lang="fr-FR" sz="2800" b="1"/>
              <a:t>:</a:t>
            </a:r>
            <a:r>
              <a:rPr lang="fr-FR" sz="2800"/>
              <a:t> right|left|center|justify</a:t>
            </a:r>
          </a:p>
          <a:p>
            <a:pPr lvl="0"/>
            <a:endParaRPr lang="fr-FR" sz="2800"/>
          </a:p>
          <a:p>
            <a:pPr lvl="0"/>
            <a:r>
              <a:rPr lang="fr-FR"/>
              <a:t>text-transform:</a:t>
            </a:r>
            <a:r>
              <a:rPr lang="fr-FR" sz="2800"/>
              <a:t> uppercase|lowercase|capitalize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D6A41A1-53E4-4404-BDC5-B8005CDE4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755097-DCC7-42C0-9317-539F53349788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C3EFE5-4329-4ECE-B24B-CC5A3B1BCA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VIII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A06D5-6C70-44B7-BA6A-B08E0CB00E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55999"/>
            <a:ext cx="9900000" cy="6475679"/>
          </a:xfrm>
        </p:spPr>
        <p:txBody>
          <a:bodyPr/>
          <a:lstStyle/>
          <a:p>
            <a:pPr lvl="0"/>
            <a:r>
              <a:rPr lang="fr-FR"/>
              <a:t>Sur votre page « test », utilisez un fichier CSS pour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Rendre vos paragraphes le plus gras possible</a:t>
            </a:r>
          </a:p>
          <a:p>
            <a:pPr lvl="1"/>
            <a:r>
              <a:rPr lang="fr-FR"/>
              <a:t>Tripler la taille du titre principal par rapport aux</a:t>
            </a:r>
          </a:p>
          <a:p>
            <a:pPr lvl="1"/>
            <a:r>
              <a:rPr lang="fr-FR"/>
              <a:t>propriétés de bases</a:t>
            </a:r>
          </a:p>
          <a:p>
            <a:pPr lvl="1"/>
            <a:r>
              <a:rPr lang="fr-FR"/>
              <a:t>Intégrer une police Google Fonts sur vos sous</a:t>
            </a:r>
          </a:p>
          <a:p>
            <a:pPr lvl="1"/>
            <a:r>
              <a:rPr lang="fr-FR"/>
              <a:t>titres</a:t>
            </a:r>
          </a:p>
          <a:p>
            <a:pPr lvl="1"/>
            <a:r>
              <a:rPr lang="fr-FR"/>
              <a:t>https://www.google.com/fonts</a:t>
            </a:r>
          </a:p>
          <a:p>
            <a:pPr lvl="1"/>
            <a:endParaRPr lang="fr-FR"/>
          </a:p>
          <a:p>
            <a:pPr lvl="2">
              <a:buNone/>
            </a:pPr>
            <a:endParaRPr lang="fr-FR"/>
          </a:p>
          <a:p>
            <a:pPr lvl="2">
              <a:buNone/>
            </a:pPr>
            <a:endParaRPr lang="fr-FR"/>
          </a:p>
          <a:p>
            <a:pPr lvl="2">
              <a:buNone/>
            </a:pPr>
            <a:endParaRPr lang="fr-FR"/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A144E2-D1E8-4BDA-8E22-C3AD230F7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2DBA74-164F-4CCA-8E73-7642FD7011CC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F7ADFE-1FF7-4A5D-B157-73CCB6F584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Couleur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8DE43-0B51-4646-808D-5F53CF2F67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rgb(0, 127, 255)</a:t>
            </a:r>
          </a:p>
          <a:p>
            <a:pPr lvl="1"/>
            <a:r>
              <a:rPr lang="fr-FR"/>
              <a:t>Système additif, primaires = rouge, vert, bleu</a:t>
            </a:r>
          </a:p>
          <a:p>
            <a:pPr lvl="1"/>
            <a:r>
              <a:rPr lang="fr-FR"/>
              <a:t>Valeur entre 0 et 255 ou 0 et 100%</a:t>
            </a:r>
          </a:p>
          <a:p>
            <a:pPr lvl="1"/>
            <a:r>
              <a:rPr lang="fr-FR"/>
              <a:t>r+v = jaune, v+b = cyan, b+r = magenta</a:t>
            </a:r>
          </a:p>
          <a:p>
            <a:pPr lvl="1"/>
            <a:r>
              <a:rPr lang="fr-FR"/>
              <a:t>r+v+b = blanc</a:t>
            </a:r>
          </a:p>
          <a:p>
            <a:pPr lvl="0"/>
            <a:r>
              <a:rPr lang="fr-FR"/>
              <a:t>hsl(270, 75%, 50%)</a:t>
            </a:r>
          </a:p>
          <a:p>
            <a:pPr lvl="1"/>
            <a:r>
              <a:rPr lang="fr-FR"/>
              <a:t>Teinte 0 (rouge) →360 sur le cercle chromatique</a:t>
            </a:r>
          </a:p>
          <a:p>
            <a:pPr lvl="1"/>
            <a:r>
              <a:rPr lang="fr-FR"/>
              <a:t>Saturation (0% = gris)</a:t>
            </a:r>
          </a:p>
          <a:p>
            <a:pPr lvl="1"/>
            <a:r>
              <a:rPr lang="fr-FR"/>
              <a:t>Luminance (0% = noir, 100% = blanc)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9C1E8F3-152D-4C28-AE7C-88D4DBA1D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A317AC-B87F-4CFE-8270-DEDB6A4D7AED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575B65-83B9-4F40-B6B9-3D9F39E1F4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IX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AF304-7449-4DAB-8CB2-3A25D50CA3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Sur votre page « test », utilisez un fichier CSS pour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Donner une couleur personnalisée à différents</a:t>
            </a:r>
          </a:p>
          <a:p>
            <a:pPr lvl="1"/>
            <a:r>
              <a:rPr lang="fr-FR"/>
              <a:t>paragraphe, selon le format RGB :</a:t>
            </a:r>
          </a:p>
          <a:p>
            <a:pPr lvl="2"/>
            <a:r>
              <a:rPr lang="fr-FR"/>
              <a:t>Un paragraphe en vert</a:t>
            </a:r>
          </a:p>
          <a:p>
            <a:pPr lvl="2"/>
            <a:r>
              <a:rPr lang="fr-FR"/>
              <a:t>Un paragraphe en gris-clair</a:t>
            </a:r>
          </a:p>
          <a:p>
            <a:pPr lvl="2"/>
            <a:endParaRPr lang="fr-FR"/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D6E8078-4283-45FC-A120-C224AA8EA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3C41039-CB7E-49E7-B7C7-3EFF98DCD421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F03245-B77A-4ADE-9A9E-02C2A9D4B5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Couleur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E3B22-84D0-41BE-A509-F36EB4EE1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60000" cy="5476680"/>
          </a:xfrm>
        </p:spPr>
        <p:txBody>
          <a:bodyPr/>
          <a:lstStyle/>
          <a:p>
            <a:pPr lvl="0"/>
            <a:r>
              <a:rPr lang="fr-FR"/>
              <a:t>#2367bc</a:t>
            </a:r>
          </a:p>
          <a:p>
            <a:pPr lvl="1"/>
            <a:r>
              <a:rPr lang="fr-FR"/>
              <a:t>Système RVB</a:t>
            </a:r>
          </a:p>
          <a:p>
            <a:pPr lvl="1"/>
            <a:r>
              <a:rPr lang="fr-FR">
                <a:latin typeface="Comic Sans MS" pitchFamily="66"/>
              </a:rPr>
              <a:t>3 nombres hexadécimaux à 2 chiffres par canaux</a:t>
            </a:r>
          </a:p>
          <a:p>
            <a:pPr lvl="1"/>
            <a:r>
              <a:rPr lang="fr-FR"/>
              <a:t>1 chiffre hexadécimal = 16 valeurs possibles :</a:t>
            </a:r>
          </a:p>
          <a:p>
            <a:pPr lvl="2"/>
            <a:r>
              <a:rPr lang="fr-FR"/>
              <a:t>0 → 9 + a → f</a:t>
            </a:r>
          </a:p>
          <a:p>
            <a:pPr lvl="1"/>
            <a:r>
              <a:rPr lang="fr-FR"/>
              <a:t>→ 256 valeurs par canaux !</a:t>
            </a:r>
          </a:p>
          <a:p>
            <a:pPr lvl="0"/>
            <a:r>
              <a:rPr lang="fr-FR"/>
              <a:t>#59f</a:t>
            </a:r>
          </a:p>
          <a:p>
            <a:pPr lvl="1"/>
            <a:r>
              <a:rPr lang="fr-FR"/>
              <a:t>Raccourcis d'écriture, équivaut à #5599ff</a:t>
            </a:r>
          </a:p>
          <a:p>
            <a:pPr lvl="0"/>
            <a:r>
              <a:rPr lang="fr-FR"/>
              <a:t>color: couleur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A782420-6EEF-40E1-AD37-E56C80EFC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4D5129-AD76-467A-BD7F-769AA8A5EB77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E8D7AA-E3D4-4382-9225-B74F97013C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1331C-7619-4734-B996-6F130BE989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Sur votre page « test », utilisez un fichier CSS pour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Appliquer à l'arrière plan d'un de vos</a:t>
            </a:r>
          </a:p>
          <a:p>
            <a:pPr lvl="1"/>
            <a:r>
              <a:rPr lang="fr-FR"/>
              <a:t>paragraphes le code couleur copiée sur le site</a:t>
            </a:r>
          </a:p>
          <a:p>
            <a:pPr lvl="1"/>
            <a:r>
              <a:rPr lang="fr-FR"/>
              <a:t>Dawan (jaune) via l'outil Colorzilla</a:t>
            </a:r>
          </a:p>
          <a:p>
            <a:pPr lvl="1"/>
            <a:endParaRPr lang="fr-FR"/>
          </a:p>
          <a:p>
            <a:pPr lvl="1"/>
            <a:r>
              <a:rPr lang="fr-FR"/>
              <a:t>http://www.colorzilla.com/gradient-editor/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3728192-F786-47A5-A07E-BCCC25E72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FC58FB-A779-41FA-852F-6D2BB803A83C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77C6DE-36E9-499D-A6CD-57C738C7A7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7200"/>
            <a:ext cx="8460000" cy="141803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102EF9-A197-43DD-ABCB-B220A10E504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Aller plus loin avec le CSS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7661D6C8-037C-4D9B-993B-AA5439253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B2C5AB-9C89-4476-B86F-BFCB057EDE80}" type="slidenum">
              <a:t>29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92947416-737C-4384-A524-F06DC7ED7215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DD4F069D-F5F8-420F-B146-3517695AA6BE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1ADB10E-86B0-4F46-9BEA-8DAAFFD6A62F}"/>
              </a:ext>
            </a:extLst>
          </p:cNvPr>
          <p:cNvSpPr/>
          <p:nvPr/>
        </p:nvSpPr>
        <p:spPr>
          <a:xfrm>
            <a:off x="180000" y="1620000"/>
            <a:ext cx="9720000" cy="457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Les pseudo-classes, permettent d'appliquer une décoration à des éléments non seulement en relation avec le contenu de l'arborescence du document, mais aussi avec des facteurs externes comme l'historique du navigateur, l'état du contenu (comme :checked pour les formulaires), ou la position du pointeur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8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Exemple : a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:active|:hover|:visited|:link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857569F-B6B6-4507-BC19-C74D753D2999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Pseudo-classes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99A786E-53A1-48B1-9914-6A66308BB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D3E0CE-6AE9-41D7-B329-4C59BCDC66DB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B191B4-88BF-486F-BE8D-6AD7F60DC8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Insertion du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442514-C654-4625-9D19-81155E8785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endParaRPr lang="fr-FR"/>
          </a:p>
          <a:p>
            <a:pPr lvl="0"/>
            <a:r>
              <a:rPr lang="fr-FR">
                <a:latin typeface="Courier New" pitchFamily="49"/>
              </a:rPr>
              <a:t>Directement dans la balise HTML</a:t>
            </a:r>
          </a:p>
          <a:p>
            <a:pPr lvl="0"/>
            <a:endParaRPr lang="fr-FR">
              <a:latin typeface="Courier New" pitchFamily="49"/>
            </a:endParaRPr>
          </a:p>
          <a:p>
            <a:pPr lvl="0"/>
            <a:r>
              <a:rPr lang="fr-FR">
                <a:latin typeface="Courier New" pitchFamily="49"/>
              </a:rPr>
              <a:t>Dans un élément html&gt;head&gt;style</a:t>
            </a:r>
          </a:p>
          <a:p>
            <a:pPr lvl="0"/>
            <a:endParaRPr lang="fr-FR"/>
          </a:p>
          <a:p>
            <a:pPr lvl="0"/>
            <a:r>
              <a:rPr lang="fr-FR"/>
              <a:t>Dans un fichier séparé (ex : style.css)</a:t>
            </a:r>
            <a:br>
              <a:rPr lang="fr-FR"/>
            </a:b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&lt;link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rel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"stylesheet"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"css/style.css"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type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"text/css"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/&gt;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32762AEE-EE32-4ECE-86A8-A8D34AAC7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8B82F5-4668-4874-9B98-DCB27898AA6A}" type="slidenum">
              <a:t>30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2A023800-BED4-46C9-99C9-EACC2582691D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E9428D0C-4074-480E-A332-36FC44AAAA38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2130DEB-21C3-44B5-9CFE-37764C15B811}"/>
              </a:ext>
            </a:extLst>
          </p:cNvPr>
          <p:cNvSpPr/>
          <p:nvPr/>
        </p:nvSpPr>
        <p:spPr>
          <a:xfrm>
            <a:off x="180000" y="1620000"/>
            <a:ext cx="9720000" cy="219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Padding (marge interne), vous augmentez la distance entre le contenu de l'élément et sa bordure.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Margin (marge externe), vous "éloignez" l'élément de ses voisins à l'intérieur du flux.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3E96887-3F04-409F-A21F-391D05FB7C19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Gestion des marges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98170B-8626-4C63-A1AC-13EC4C1956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3600000"/>
            <a:ext cx="4320000" cy="30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E9AC95-1B54-4620-8A29-3E9DD0F134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78960" y="3558960"/>
            <a:ext cx="3101039" cy="292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F989B2FF-B23E-4D0D-BE34-EB85EDAED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4270141-91EE-423F-ABD8-F3D7062AD5D5}" type="slidenum">
              <a:t>31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A9E8056B-9D54-452F-A7F4-370B0F3A925C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DD39A408-899F-4ECF-A01E-46F7EDA2BDEF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2BF3A57-21A4-46F8-9169-B51A0147047C}"/>
              </a:ext>
            </a:extLst>
          </p:cNvPr>
          <p:cNvSpPr/>
          <p:nvPr/>
        </p:nvSpPr>
        <p:spPr>
          <a:xfrm>
            <a:off x="180000" y="1620000"/>
            <a:ext cx="9720000" cy="5488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Dimensionnement par "width" et "height"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Dimensionnement par pourcentages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Dimensionnement implicite par top, left, bottom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4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.bloc-fixe 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border:solid 1px;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width:100px;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top:10px;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left:10px;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bottom:10px;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position:fixed;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4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F838E1B-3724-44FB-A72A-68D5D9FF3DBF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Dimensionnement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AB0ADB-9C41-42C9-B23F-9AB85DF4271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67840" y="5259600"/>
            <a:ext cx="3152520" cy="1580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2583228-3B15-4EAA-A2A7-F3BF3FA4F07A}"/>
              </a:ext>
            </a:extLst>
          </p:cNvPr>
          <p:cNvSpPr txBox="1"/>
          <p:nvPr/>
        </p:nvSpPr>
        <p:spPr>
          <a:xfrm>
            <a:off x="3638519" y="3060000"/>
            <a:ext cx="2841480" cy="315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.bloc-variable 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border:solid 1px;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top:10px;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left:120px;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bottom:10px;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right:10px;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position:fixed;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B7837F3-C592-40D7-B17A-A3E28075F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AB369B-62CE-404F-91A7-221C2E8F7312}" type="slidenum">
              <a:t>32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19115DFD-E69C-43AB-A9FB-2C7DD6B42921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36A9714B-F7E7-4664-9FFB-96BA3D1B2DFF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6A827B0-242F-44A0-85DB-327F14347291}"/>
              </a:ext>
            </a:extLst>
          </p:cNvPr>
          <p:cNvSpPr/>
          <p:nvPr/>
        </p:nvSpPr>
        <p:spPr>
          <a:xfrm>
            <a:off x="72000" y="1368000"/>
            <a:ext cx="9720000" cy="4237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 principe : on divise chaque élément de la page par un &lt;div&gt;. La page se divise en quatre sections, chacune correspondant à une zone précise de la page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Une en-tête : div class="entete"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Un menu : div class="menu"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Le contenu : div class="contenu"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Un pied de page : div class="footer"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800" b="1" i="0" u="sng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uFillTx/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10F5866B-C051-41B9-A438-B94AC4D6AD5D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Positionnement de calques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BB3046-37F9-4236-8436-90D6B92402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80000" y="2700000"/>
            <a:ext cx="4388760" cy="34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7BFDE8EC-0FE2-41F5-9D93-90980BCA2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131D239-72DC-4E5A-B2E3-F8C1D65759E2}" type="slidenum">
              <a:t>33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C86AD49A-D002-4E10-8894-43558459F8FA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16EA818F-7262-4CCC-9113-FBE8DBD2A4DC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0F0447E-1C24-4D97-BCF2-9948E7385DEE}"/>
              </a:ext>
            </a:extLst>
          </p:cNvPr>
          <p:cNvSpPr/>
          <p:nvPr/>
        </p:nvSpPr>
        <p:spPr>
          <a:xfrm>
            <a:off x="252000" y="1548000"/>
            <a:ext cx="9720000" cy="475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.main {max-width:960px;margin:auto;}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entete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.menu, .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contenu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.footer {padding:1px 0;}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entete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{background-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color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:#FF9900;text-align:center;}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.menu  {float:left;width:240px;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background-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color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:#FF3366;}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contenu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{margin-left:245px;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background-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color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:#9966FF;}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.footer {background-</a:t>
            </a: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color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:#669933;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text-align:center;clear:both</a:t>
            </a:r>
            <a:r>
              <a:rPr lang="en-GB" sz="1800" b="1" i="0" u="none" strike="noStrike" kern="1200" spc="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;}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sng" strike="noStrike" kern="1200" spc="0" baseline="0" dirty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uFillTx/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 dirty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CC887AC-8B97-450C-9311-1AAEA45FA07E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Positionnement de calques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DE795A-17E0-4098-AA62-77757B77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40000" y="3060000"/>
            <a:ext cx="4768919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9B84B8A-0B24-431E-8E40-4B9CC85BB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3B8A1E-C775-45D0-B337-99AE39C80C34}" type="slidenum"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10E930-38D0-49B4-8C91-6A0F745670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5300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Display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A8E00-F5E8-4678-AEA1-C4E3F6C9A7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400"/>
              <a:t>&lt;a&gt; &lt;img&gt; &lt;span&gt; &lt;strong&gt; se positionnent en ligne</a:t>
            </a:r>
          </a:p>
          <a:p>
            <a:pPr lvl="0"/>
            <a:r>
              <a:rPr lang="fr-FR" sz="2400"/>
              <a:t>&lt;div&gt; &lt;p&gt; &lt;hx&gt; &lt;table&gt; &lt;ul&gt; &lt;li&gt; se positionnent en bloc</a:t>
            </a:r>
          </a:p>
          <a:p>
            <a:pPr lvl="0"/>
            <a:endParaRPr lang="fr-FR" sz="2400"/>
          </a:p>
          <a:p>
            <a:pPr lvl="0"/>
            <a:r>
              <a:rPr lang="fr-FR" sz="2400"/>
              <a:t>Nous pouvons modifier le comportement d'affichage "block" / "inline" en feuille de style avec la propriété «display».</a:t>
            </a:r>
          </a:p>
          <a:p>
            <a:pPr lvl="0"/>
            <a:r>
              <a:rPr lang="fr-FR" sz="2400"/>
              <a:t>Ainsi nous pouvons par exemple afficher une balise &lt;strong&gt; comme un bloc ou une balise &lt;p&gt; en inline.</a:t>
            </a:r>
          </a:p>
          <a:p>
            <a:pPr lvl="0"/>
            <a:r>
              <a:rPr lang="fr-FR" sz="2400"/>
              <a:t>La propriété display permet également de masquer un élément si on lui donne la valeur "none"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470C294-CF4E-4A4E-973D-9EB49AEE2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4FC6D5-BA90-4A67-B6B6-CE202EDDFB2E}" type="slidenum">
              <a:t>35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4911B-F6B4-416C-87C1-517F268800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5300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Display block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FE419-B1CE-45B7-A67D-10D0B30345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Hauteur par défaut en fonction du contenu</a:t>
            </a:r>
          </a:p>
          <a:p>
            <a:pPr lvl="0"/>
            <a:r>
              <a:rPr lang="fr-FR"/>
              <a:t> Largeur par défaut maximale (largeur de l'élément parent)</a:t>
            </a:r>
          </a:p>
          <a:p>
            <a:pPr lvl="0"/>
            <a:r>
              <a:rPr lang="fr-FR"/>
              <a:t> Largeur (width), hauteur (height), margin modifiables</a:t>
            </a:r>
          </a:p>
          <a:p>
            <a:pPr lvl="0"/>
            <a:r>
              <a:rPr lang="fr-FR"/>
              <a:t>Elements disposés</a:t>
            </a:r>
          </a:p>
          <a:p>
            <a:pPr lvl="0"/>
            <a:r>
              <a:rPr lang="fr-FR"/>
              <a:t>verticalement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2E385B-AC76-43FD-8CAE-FD8BB4AE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0" y="3937320"/>
            <a:ext cx="2880000" cy="308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40EC394-12BF-455E-A54F-9A45772028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79D59D-B602-4733-AAF9-930AA84D37D7}" type="slidenum">
              <a:t>36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24388-CAA6-4C01-9DBE-F272CB619B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Display inline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C149E-EF15-41CC-A1B9-023B599D78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Hauteur en fonction du contenu</a:t>
            </a:r>
          </a:p>
          <a:p>
            <a:pPr lvl="0"/>
            <a:r>
              <a:rPr lang="fr-FR"/>
              <a:t>Largeur en fonction du contenu</a:t>
            </a:r>
          </a:p>
          <a:p>
            <a:pPr lvl="0"/>
            <a:r>
              <a:rPr lang="fr-FR"/>
              <a:t>width, height et margin non modifiables  </a:t>
            </a:r>
          </a:p>
          <a:p>
            <a:pPr lvl="0"/>
            <a:r>
              <a:rPr lang="fr-FR"/>
              <a:t>Elements disposés côte à côte ("en ligne") (souvent des morceaux de paragraphe)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991FEB-BF9D-417C-AC06-3A328893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60000" y="4500000"/>
            <a:ext cx="2700000" cy="239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5810181-B845-47E5-BB3E-4D95411B6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918D6B-B48C-4285-BDEA-10BCD2C414BD}" type="slidenum">
              <a:t>37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316E0F-C825-48A8-A9C0-CBD002D979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Display inline-block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E9891B-9AEF-4A04-B5DA-AFDBF4EC8C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Hauteur en fonction du contenu</a:t>
            </a:r>
          </a:p>
          <a:p>
            <a:pPr lvl="0"/>
            <a:r>
              <a:rPr lang="fr-FR"/>
              <a:t>Largeur en fonction du contenu</a:t>
            </a:r>
          </a:p>
          <a:p>
            <a:pPr lvl="0"/>
            <a:r>
              <a:rPr lang="fr-FR"/>
              <a:t> width, height, margin modifiables</a:t>
            </a:r>
          </a:p>
          <a:p>
            <a:pPr lvl="0"/>
            <a:r>
              <a:rPr lang="fr-FR"/>
              <a:t>Elements disposés côte à côte ("en ligne") et sont indivisibles</a:t>
            </a:r>
          </a:p>
          <a:p>
            <a:pPr lvl="0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B2CB74-EECF-4A09-A318-3B9E0F9D12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20000" y="4649760"/>
            <a:ext cx="4447800" cy="219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5FFB1051-5568-4788-9E2C-6849F6D09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633689-4244-419E-8C60-5A66BE3FC089}" type="slidenum">
              <a:t>38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9205A9A7-E0F8-40AB-8383-D3FC08380300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8A866FC6-7DD9-4654-88CF-E15063BDEA7D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A050043-2F05-4B2A-B1C7-D6AA9122E395}"/>
              </a:ext>
            </a:extLst>
          </p:cNvPr>
          <p:cNvSpPr/>
          <p:nvPr/>
        </p:nvSpPr>
        <p:spPr>
          <a:xfrm>
            <a:off x="216000" y="1620000"/>
            <a:ext cx="9720000" cy="539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position: static; Par défaut. L'élément est dans le flux.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position: relative; L'élément reste dans le flux à la position initiale. Il sert de bloc de référence pour le positionnement de blocs enfants en position: absolute; Possibilité de déplacer le bloc relativement à sa position initiale avec top, left, right, bottom.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position: absolute; Sort du flux et peut se positionner comme demandé relativement à la plus proche balise parente qui est en position: relative, fixed, ou absolute ; ou, s'il n'y a pas de balise parente hors du flux, le positionnement se fera relativement au document.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position: fixed; Sort du flux et est positionné relativement à la fenêtre. (reste au même endroit même quand on fait défiler la page)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  <a:hlinkClick r:id="rId3"/>
              </a:rPr>
              <a:t>http://www.xul.fr/css/position.php</a:t>
            </a: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B7AE7D7-5880-4D15-92FD-023A3A732DF9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Positionnement : position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8DC80FF2-9EAA-485D-A0C7-6F4058FD5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B9BDC1-BA11-48CC-A272-266B28E20829}" type="slidenum">
              <a:t>39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A49140AE-5C7F-4E85-A892-614302A42FFB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26E02E01-F66D-43FA-B1F5-FABB368D7566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C347018-E2FF-4C46-A2FB-8D5CAB9EC776}"/>
              </a:ext>
            </a:extLst>
          </p:cNvPr>
          <p:cNvSpPr/>
          <p:nvPr/>
        </p:nvSpPr>
        <p:spPr>
          <a:xfrm>
            <a:off x="288000" y="1620000"/>
            <a:ext cx="9720000" cy="3111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Float : left|right|none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  <a:hlinkClick r:id="rId3"/>
              </a:rPr>
              <a:t>http://www.xul.fr/css/float-demo.php</a:t>
            </a: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Z-index de 1 à 10 : Plus le z-index est élevé, plus l'élément sera "au-dessus", sera au premier plan. Ne s'applique qu'aux éléments hors du flux (position: relative, fixed ou absolute)  </a:t>
            </a: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  <a:hlinkClick r:id="rId4"/>
              </a:rPr>
              <a:t>http://www.xul.fr/css/z-index.php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Box shadow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http://www.debray-jerome.fr/outils/Generateur-de-box-shadow-css3.html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6130141-E899-44D1-927E-9AAAE7FDD7E4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Positionnement de calques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ADDC55-59E3-495E-BC82-BE826C08A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850A22C-28B4-45CE-9CB3-42770B9AF2E5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0B6D10-0F3A-4A8D-862D-DB7A9E3AAC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Écriture des règles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E21035-6779-4EBF-B193-3C9D1FE31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>
                <a:latin typeface="Courier New" pitchFamily="49"/>
              </a:rPr>
              <a:t>sélecteur1,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sélecteur2,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sélecteur3 {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	</a:t>
            </a:r>
            <a:r>
              <a:rPr lang="fr-FR">
                <a:solidFill>
                  <a:srgbClr val="FF420E"/>
                </a:solidFill>
                <a:latin typeface="Courier New" pitchFamily="49"/>
              </a:rPr>
              <a:t>propriété-a </a:t>
            </a:r>
            <a:r>
              <a:rPr lang="fr-FR">
                <a:latin typeface="Courier New" pitchFamily="49"/>
              </a:rPr>
              <a:t>: </a:t>
            </a:r>
            <a:r>
              <a:rPr lang="fr-FR">
                <a:solidFill>
                  <a:srgbClr val="008000"/>
                </a:solidFill>
                <a:latin typeface="Courier New" pitchFamily="49"/>
              </a:rPr>
              <a:t>valeurd</a:t>
            </a:r>
            <a:r>
              <a:rPr lang="fr-FR">
                <a:latin typeface="Courier New" pitchFamily="49"/>
              </a:rPr>
              <a:t>;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	</a:t>
            </a:r>
            <a:r>
              <a:rPr lang="fr-FR">
                <a:solidFill>
                  <a:srgbClr val="FF420E"/>
                </a:solidFill>
                <a:latin typeface="Courier New" pitchFamily="49"/>
              </a:rPr>
              <a:t>propriété-b</a:t>
            </a:r>
            <a:r>
              <a:rPr lang="fr-FR">
                <a:latin typeface="Courier New" pitchFamily="49"/>
              </a:rPr>
              <a:t> : </a:t>
            </a:r>
            <a:r>
              <a:rPr lang="fr-FR">
                <a:solidFill>
                  <a:srgbClr val="008000"/>
                </a:solidFill>
                <a:latin typeface="Courier New" pitchFamily="49"/>
              </a:rPr>
              <a:t>valeure</a:t>
            </a:r>
            <a:r>
              <a:rPr lang="fr-FR">
                <a:latin typeface="Courier New" pitchFamily="49"/>
              </a:rPr>
              <a:t>;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	</a:t>
            </a:r>
            <a:r>
              <a:rPr lang="fr-FR">
                <a:solidFill>
                  <a:srgbClr val="FF420E"/>
                </a:solidFill>
                <a:latin typeface="Courier New" pitchFamily="49"/>
              </a:rPr>
              <a:t>propriété-c</a:t>
            </a:r>
            <a:r>
              <a:rPr lang="fr-FR">
                <a:latin typeface="Courier New" pitchFamily="49"/>
              </a:rPr>
              <a:t> : </a:t>
            </a:r>
            <a:r>
              <a:rPr lang="fr-FR">
                <a:solidFill>
                  <a:srgbClr val="008000"/>
                </a:solidFill>
                <a:latin typeface="Courier New" pitchFamily="49"/>
              </a:rPr>
              <a:t>valeurf</a:t>
            </a:r>
            <a:r>
              <a:rPr lang="fr-FR">
                <a:latin typeface="Courier New" pitchFamily="49"/>
              </a:rPr>
              <a:t>;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}</a:t>
            </a:r>
          </a:p>
          <a:p>
            <a:pPr lvl="0" algn="l" hangingPunct="1">
              <a:lnSpc>
                <a:spcPct val="93000"/>
              </a:lnSpc>
              <a:spcAft>
                <a:spcPts val="0"/>
              </a:spcAft>
              <a:buFont typeface="Wingdings" pitchFamily="2"/>
              <a:buChar char=""/>
            </a:pPr>
            <a:r>
              <a:rPr lang="fr-FR" sz="2600">
                <a:solidFill>
                  <a:srgbClr val="000000"/>
                </a:solidFill>
                <a:latin typeface="Arial" pitchFamily="34"/>
              </a:rPr>
              <a:t>Les styles sont appliqués dans l’ordre de leur définition.</a:t>
            </a:r>
          </a:p>
          <a:p>
            <a:pPr lvl="0" algn="l" hangingPunct="1">
              <a:lnSpc>
                <a:spcPct val="93000"/>
              </a:lnSpc>
              <a:spcAft>
                <a:spcPts val="0"/>
              </a:spcAft>
              <a:buFont typeface="Wingdings" pitchFamily="2"/>
              <a:buChar char=""/>
            </a:pPr>
            <a:endParaRPr lang="fr-FR" sz="2600">
              <a:solidFill>
                <a:srgbClr val="000000"/>
              </a:solidFill>
              <a:latin typeface="Arial" pitchFamily="34"/>
            </a:endParaRPr>
          </a:p>
          <a:p>
            <a:pPr lvl="0" algn="l" hangingPunct="1">
              <a:lnSpc>
                <a:spcPct val="93000"/>
              </a:lnSpc>
              <a:spcAft>
                <a:spcPts val="0"/>
              </a:spcAft>
              <a:buFont typeface="Wingdings" pitchFamily="2"/>
              <a:buChar char=""/>
            </a:pPr>
            <a:r>
              <a:rPr lang="fr-FR" sz="2600">
                <a:solidFill>
                  <a:srgbClr val="000000"/>
                </a:solidFill>
                <a:latin typeface="Arial" pitchFamily="34"/>
              </a:rPr>
              <a:t>En cas de conflits, les propriétés définies plus bas « écrasent » les précédentes.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03AED95-AF4C-43B7-B563-123ECF74C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B803C4-6B69-4CC1-BB74-123EAFAA6039}" type="slidenum">
              <a:t>40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738D101D-EE71-43DF-BE94-9A5585639588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BB400384-5C76-42EF-805E-4C4E27C75711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4CC186D-1233-4E10-B588-B97C01547AD7}"/>
              </a:ext>
            </a:extLst>
          </p:cNvPr>
          <p:cNvSpPr/>
          <p:nvPr/>
        </p:nvSpPr>
        <p:spPr>
          <a:xfrm>
            <a:off x="252000" y="1620000"/>
            <a:ext cx="9720000" cy="365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Margin : auto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Calcule automatiquement les marges de gauche et de droite pour être centré). Ne pas oublier de spécifier la largeur du bloc, sinon il prend toute la largeur !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Text-align : center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centrer le contenu d'un élément. Comme dans les logiciels de traitement de texte, on applique l'alignement à un paragraphe, et pas à un mot, ou bien ça n'a pas de sens ! Donc ne pas utiliser un text-align sur un élément inline, ça ne marchera pas !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EAE9139-5811-4F35-B244-8123B66C39E5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Positionnement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3E534D66-E86C-4358-B5EF-0B7F5894F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4A884A-069E-4EC5-A028-C0FE19791F3B}" type="slidenum">
              <a:t>41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45EB55EC-BB64-46AC-A631-3FD4CE388FF0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046381EE-9680-4967-9A42-A3867426999B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8E8E99B-5BCD-47C3-B02F-B8869D2F133C}"/>
              </a:ext>
            </a:extLst>
          </p:cNvPr>
          <p:cNvSpPr/>
          <p:nvPr/>
        </p:nvSpPr>
        <p:spPr>
          <a:xfrm>
            <a:off x="360000" y="1944000"/>
            <a:ext cx="9720000" cy="4053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Permet de modifier ponctuellement le style d'un élément bloc sans avoir à définir un autre élément bloc.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1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&lt;span class="nom de la classe"&gt;texte&lt;/span&gt;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1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1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&lt;body&gt;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&lt;div class="normal"&gt;texte en noir </a:t>
            </a:r>
            <a:r>
              <a:rPr lang="fr-FR" sz="2600" b="0" i="0" u="none" strike="noStrike" kern="1200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&lt;span class="texteenrouge"&gt;texte&lt;/span&gt; </a:t>
            </a:r>
            <a:r>
              <a:rPr lang="fr-FR" sz="26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fin du texte en noir&lt;/div&gt;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&lt;/body&gt;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66B5F93-DC5B-42FA-BEFF-482684B056CA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Span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79469B8-063F-4CC7-AFD7-681D35B91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671079-A5B0-4A60-A3C3-CFA72FD639A2}" type="slidenum">
              <a:t>42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39FC5B-3AC7-4116-8AF4-E56B5AAA2D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7200"/>
            <a:ext cx="8460000" cy="141803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39618A-A8A7-4694-9CB2-C82ADA0DB8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Habillage de page web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5032C023-3391-416F-A495-A989AF76D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964DA0-111B-4AB2-A875-1D604EC436A8}" type="slidenum">
              <a:t>43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F7453971-6F9A-4D22-8D86-A046461826F3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BE155C76-83FE-4A33-A1CB-B8DE669EE7B6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5350604-99E7-42CC-819A-0EF5110F6CF5}"/>
              </a:ext>
            </a:extLst>
          </p:cNvPr>
          <p:cNvSpPr/>
          <p:nvPr/>
        </p:nvSpPr>
        <p:spPr>
          <a:xfrm>
            <a:off x="180000" y="1620000"/>
            <a:ext cx="9720000" cy="372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Propriétés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8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border: 1px solid #666;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border-left: 1px solid;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border-right: 1px solid;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background-color: #ffffff;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8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background-image: url(photo.png);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509EDA2-C76A-47E4-9095-8D48F8D39A08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Habillage de boites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B153CA9-7F0D-4CCC-B4BC-1789A02F2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051C33-8DDD-49E5-8157-1A904FC986CD}" type="slidenum">
              <a:t>44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28D7B264-DC77-4BE0-810C-E8517C2EBE89}"/>
              </a:ext>
            </a:extLst>
          </p:cNvPr>
          <p:cNvSpPr/>
          <p:nvPr/>
        </p:nvSpPr>
        <p:spPr>
          <a:xfrm>
            <a:off x="2777760" y="5953680"/>
            <a:ext cx="6746400" cy="1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0BAA4200-7932-4CBC-BDDE-A9E240AA435E}"/>
              </a:ext>
            </a:extLst>
          </p:cNvPr>
          <p:cNvSpPr/>
          <p:nvPr/>
        </p:nvSpPr>
        <p:spPr>
          <a:xfrm flipV="1">
            <a:off x="2977559" y="1379159"/>
            <a:ext cx="1441" cy="478296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923CACA-979B-4643-B539-BADD7D900359}"/>
              </a:ext>
            </a:extLst>
          </p:cNvPr>
          <p:cNvSpPr/>
          <p:nvPr/>
        </p:nvSpPr>
        <p:spPr>
          <a:xfrm>
            <a:off x="180000" y="1620000"/>
            <a:ext cx="9720000" cy="3506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.degrade 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background:linear-gradient(white,black);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600" b="1" i="0" u="none" strike="noStrike" kern="1200" spc="0" baseline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.degrade 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background:linear-gradient(to right, white,black);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1" i="0" u="none" strike="noStrike" kern="1200" spc="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}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spc="0" baseline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8E823F1-BD9A-4824-B04C-FB295A55EAC4}"/>
              </a:ext>
            </a:extLst>
          </p:cNvPr>
          <p:cNvSpPr/>
          <p:nvPr/>
        </p:nvSpPr>
        <p:spPr>
          <a:xfrm>
            <a:off x="-39600" y="310680"/>
            <a:ext cx="10119960" cy="76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Fonds dégradés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B525B6F-4C2D-41E8-9C61-DC20ED4BB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18B400-0B3A-43DC-B456-AD7DE8B696AB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2DDB82-C513-44AB-9E4F-D603AEC3E1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Sélection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326D3-13CB-4C26-A26E-9F8F542DC9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Liste de sélecteurs séparés par « , »</a:t>
            </a:r>
          </a:p>
          <a:p>
            <a:pPr lvl="0"/>
            <a:r>
              <a:rPr lang="fr-FR"/>
              <a:t>Minimum 1 sélecteur</a:t>
            </a:r>
          </a:p>
          <a:p>
            <a:pPr lvl="0"/>
            <a:r>
              <a:rPr lang="fr-FR"/>
              <a:t>Sélecteur = expression permettant de désigner certains des éléments de la page HTML</a:t>
            </a:r>
          </a:p>
          <a:p>
            <a:pPr lvl="0"/>
            <a:r>
              <a:rPr lang="fr-FR"/>
              <a:t>Sélecteur d'élément HTML = nom de l'élément</a:t>
            </a:r>
            <a:br>
              <a:rPr lang="fr-FR"/>
            </a:br>
            <a:r>
              <a:rPr lang="fr-FR">
                <a:latin typeface="Courier New" pitchFamily="49"/>
              </a:rPr>
              <a:t>h1, h2, h3 {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	</a:t>
            </a:r>
            <a:r>
              <a:rPr lang="fr-FR">
                <a:solidFill>
                  <a:srgbClr val="FF420E"/>
                </a:solidFill>
                <a:latin typeface="Courier New" pitchFamily="49"/>
              </a:rPr>
              <a:t>color</a:t>
            </a:r>
            <a:r>
              <a:rPr lang="fr-FR">
                <a:latin typeface="Courier New" pitchFamily="49"/>
              </a:rPr>
              <a:t>: </a:t>
            </a:r>
            <a:r>
              <a:rPr lang="fr-FR">
                <a:solidFill>
                  <a:srgbClr val="008000"/>
                </a:solidFill>
                <a:latin typeface="Courier New" pitchFamily="49"/>
              </a:rPr>
              <a:t>#ffffff</a:t>
            </a:r>
            <a:r>
              <a:rPr lang="fr-FR">
                <a:latin typeface="Courier New" pitchFamily="49"/>
              </a:rPr>
              <a:t>;</a:t>
            </a:r>
            <a:br>
              <a:rPr lang="fr-FR">
                <a:latin typeface="Courier New" pitchFamily="49"/>
              </a:rPr>
            </a:br>
            <a:r>
              <a:rPr lang="fr-FR"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DF7828-6FD2-47EB-BB36-F32795CB2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C3F758-7CFE-4326-A44A-0A8BF716737C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7D68F-788D-4A6F-B528-AE70452344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Sélection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34D79-588B-472B-8C42-A974D82BB5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5048280"/>
          </a:xfrm>
        </p:spPr>
        <p:txBody>
          <a:bodyPr/>
          <a:lstStyle/>
          <a:p>
            <a:pPr lvl="0"/>
            <a:r>
              <a:rPr lang="fr-FR"/>
              <a:t>Modifier la couleur d'un titre</a:t>
            </a:r>
          </a:p>
          <a:p>
            <a:pPr lvl="0"/>
            <a:r>
              <a:rPr lang="fr-FR"/>
              <a:t>Appliquer une propriété à plusieurs sélecteurs</a:t>
            </a:r>
          </a:p>
          <a:p>
            <a:pPr lvl="0"/>
            <a:r>
              <a:rPr lang="fr-FR"/>
              <a:t>Modifier la couleur d'un sous-titre</a:t>
            </a:r>
          </a:p>
          <a:p>
            <a:pPr lvl="0"/>
            <a:r>
              <a:rPr lang="fr-FR"/>
              <a:t>Souligner tous les titres de niveau I</a:t>
            </a:r>
          </a:p>
          <a:p>
            <a:pPr lvl="1"/>
            <a:r>
              <a:rPr lang="fr-FR"/>
              <a:t>Propriété : text-decoration</a:t>
            </a:r>
          </a:p>
          <a:p>
            <a:pPr lvl="1"/>
            <a:r>
              <a:rPr lang="fr-FR"/>
              <a:t>Valeur : underline</a:t>
            </a:r>
          </a:p>
          <a:p>
            <a:pPr lvl="0"/>
            <a:endParaRPr lang="fr-FR">
              <a:latin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082E976-FC8A-4229-BAE1-3F15C7655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2BCDB6B-E832-4FEA-8CAC-0ACAD66CC29B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2034E2-4A53-471E-B9E5-44D0D99DA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54AC52-B223-4F01-9E86-3305DE4C43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dirty="0"/>
              <a:t>Sur votre page « test », utilisez un fichier CSS pour :</a:t>
            </a:r>
          </a:p>
          <a:p>
            <a:pPr lvl="1">
              <a:buNone/>
            </a:pPr>
            <a:endParaRPr lang="fr-FR" sz="1200" dirty="0"/>
          </a:p>
          <a:p>
            <a:pPr lvl="1"/>
            <a:r>
              <a:rPr lang="fr-FR" dirty="0"/>
              <a:t>Mettre les titres de niveau I en rouge</a:t>
            </a:r>
          </a:p>
          <a:p>
            <a:pPr lvl="1"/>
            <a:r>
              <a:rPr lang="fr-FR" dirty="0"/>
              <a:t>Mettre les titres de niveau II en bleu</a:t>
            </a:r>
          </a:p>
          <a:p>
            <a:pPr lvl="1"/>
            <a:r>
              <a:rPr lang="fr-FR" dirty="0"/>
              <a:t>Souligner les titres de niveau I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http://www.code-couleur.com/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ADAFE16-C1A6-43A8-AFC3-8EC111E28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E88D3E-E179-4071-B675-750870FCECC0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F9D0F9-E2CC-41F6-AF8C-FCA53581C7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dirty="0"/>
              <a:t>Aide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8B73D6-A9CD-48CE-873B-EFC341F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0040" y="1490040"/>
            <a:ext cx="5349960" cy="53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00E739B-E0C8-4B94-AC88-57AF4A66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274E0D-1AB1-47DE-B445-3B98902032F3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068EF9-2517-4E8C-A83C-A54F211916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IV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21A7-6A6E-4521-A0DD-3816959BC5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dirty="0"/>
              <a:t>Sur votre page « test », utilisez un fichier CSS pour :</a:t>
            </a:r>
          </a:p>
          <a:p>
            <a:pPr lvl="1">
              <a:buNone/>
            </a:pPr>
            <a:endParaRPr lang="fr-FR" sz="1200" dirty="0"/>
          </a:p>
          <a:p>
            <a:pPr lvl="1">
              <a:buNone/>
            </a:pPr>
            <a:endParaRPr lang="fr-FR" dirty="0"/>
          </a:p>
          <a:p>
            <a:pPr lvl="1"/>
            <a:r>
              <a:rPr lang="fr-FR" dirty="0"/>
              <a:t>Mettre le paragraphe en bleu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sentation_dawan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resentation_dawan_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Microsoft Office PowerPoint</Application>
  <PresentationFormat>Personnalisé</PresentationFormat>
  <Paragraphs>406</Paragraphs>
  <Slides>44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Comic Sans MS</vt:lpstr>
      <vt:lpstr>Courier New</vt:lpstr>
      <vt:lpstr>StarSymbol</vt:lpstr>
      <vt:lpstr>Times New Roman</vt:lpstr>
      <vt:lpstr>Trebuchet MS</vt:lpstr>
      <vt:lpstr>Wingdings</vt:lpstr>
      <vt:lpstr>presentation_dawan</vt:lpstr>
      <vt:lpstr>Standard</vt:lpstr>
      <vt:lpstr>presentation_dawan_</vt:lpstr>
      <vt:lpstr>presentation_dawan__</vt:lpstr>
      <vt:lpstr>Présentation PowerPoint</vt:lpstr>
      <vt:lpstr>Principes CSS</vt:lpstr>
      <vt:lpstr>Insertion du style</vt:lpstr>
      <vt:lpstr>Écriture des règles</vt:lpstr>
      <vt:lpstr>Sélection</vt:lpstr>
      <vt:lpstr>Sélection</vt:lpstr>
      <vt:lpstr>Atelier</vt:lpstr>
      <vt:lpstr>Aide</vt:lpstr>
      <vt:lpstr>Cas pratique IV</vt:lpstr>
      <vt:lpstr>Class</vt:lpstr>
      <vt:lpstr>Identifiant</vt:lpstr>
      <vt:lpstr>Cas pratique V</vt:lpstr>
      <vt:lpstr>Liste des propriétés</vt:lpstr>
      <vt:lpstr>Cas pratique VI</vt:lpstr>
      <vt:lpstr>Cas pratique VII</vt:lpstr>
      <vt:lpstr>Style « en ligne »</vt:lpstr>
      <vt:lpstr>Cascade</vt:lpstr>
      <vt:lpstr>Priorité des sélecteurs</vt:lpstr>
      <vt:lpstr>Présentation PowerPoint</vt:lpstr>
      <vt:lpstr>dimension</vt:lpstr>
      <vt:lpstr>Font</vt:lpstr>
      <vt:lpstr>Texte</vt:lpstr>
      <vt:lpstr>Cas pratique VIII</vt:lpstr>
      <vt:lpstr>Couleur</vt:lpstr>
      <vt:lpstr>Cas pratique IX</vt:lpstr>
      <vt:lpstr>Couleur</vt:lpstr>
      <vt:lpstr>Cas pratique 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Display</vt:lpstr>
      <vt:lpstr>Display block</vt:lpstr>
      <vt:lpstr>Display inline</vt:lpstr>
      <vt:lpstr>Display inline-block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417</cp:revision>
  <cp:lastPrinted>2015-06-23T08:49:49Z</cp:lastPrinted>
  <dcterms:created xsi:type="dcterms:W3CDTF">2013-04-16T12:21:46Z</dcterms:created>
  <dcterms:modified xsi:type="dcterms:W3CDTF">2020-06-09T14:50:57Z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