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8" r:id="rId9"/>
    <p:sldId id="295" r:id="rId10"/>
    <p:sldId id="296" r:id="rId11"/>
    <p:sldId id="297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3D9FC-AB6F-4DA6-A813-E1988AC9E7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2D9B541-CAD2-44CF-8A85-471F301FB94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E9FE7-095E-4292-BA92-C0C2E85654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FC27A8-6369-4C2E-97B1-2BBEB1ED00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74212-4545-4BC4-8680-E7E7CE60A7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FDEDD6-A05B-473D-AEAE-9F101814517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86352A-112D-4AF9-B078-244FB3603C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A1BC42-848D-4821-A4E0-FB0C593E1E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70F34-87D0-4C55-BE7A-E0E20E6E56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0D9F24-361C-4EAE-9BEE-2A7A1D36DC7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1D5469-5D6E-46F5-91FD-8A165A4143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800162-5303-4DE3-AD0A-6B7CBD1BF2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CFDE4-CC4D-48F2-ADE2-681440582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E21FA-4440-455D-919A-17F20FE274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0F40A-93B4-4B11-9AA9-4D10B4090B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057D07-1805-4565-AB93-B3EBA2A64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547493-62BB-4CE2-9A64-62A75F7E7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BEA4BE-4B71-4557-9C14-FE81ACD6B886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8541C0-E192-42E3-A632-6979F205B6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BA9EB3-FBBE-40D8-89C2-BA004B1397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A5949-BBC8-4C83-85B7-76334DCE66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71F0F9-AAD8-4383-BE9F-E80BFD8D174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976A2C-FC1F-488C-AD42-D52EBAA4D5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E7F1F2-C229-4513-81F2-869FA11B92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EF337-8708-49B2-B51A-E10F91DE5C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0D94B3-A98E-4D46-8C4C-97A872D054A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AA5B21-D420-4C56-943E-78A33460CB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5CCFA5-6DF5-46E9-B3CB-909803F8A3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En sortie, x = 10, y=6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7646F-604D-44F2-8E24-E84233969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7E88CD-E832-4376-A355-065DDF9C59A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7FD173-3AB6-43F1-9469-11793EF7F9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63C449-554E-45DC-9111-BA1E7F9F82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Resultat :</a:t>
            </a:r>
          </a:p>
          <a:p>
            <a:pPr lvl="0"/>
            <a:r>
              <a:rPr lang="fr-FR"/>
              <a:t>1 One 1</a:t>
            </a:r>
          </a:p>
          <a:p>
            <a:pPr lvl="0"/>
            <a:r>
              <a:rPr lang="fr-FR"/>
              <a:t>2 Two 10</a:t>
            </a:r>
          </a:p>
          <a:p>
            <a:pPr lvl="0"/>
            <a:r>
              <a:rPr lang="fr-FR"/>
              <a:t>3 default string 10</a:t>
            </a:r>
          </a:p>
          <a:p>
            <a:pPr lvl="0"/>
            <a:r>
              <a:rPr lang="fr-FR"/>
              <a:t>4 default string 4</a:t>
            </a:r>
          </a:p>
          <a:p>
            <a:pPr lvl="0"/>
            <a:r>
              <a:rPr lang="fr-FR"/>
              <a:t>5 default string 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759E0-7B34-4D36-861F-B9D0AA4754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935140-FE79-4D2E-8803-EBFB351562E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F2F82A-6442-4D2A-B071-17286D728C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7F0589-F78E-4195-8DEC-6EE32D8A59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D6477-45C1-4E11-B8DC-0EA6DF50D5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FCF829-5C1F-4989-B204-F192E1D458C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340D78-B097-4569-9973-D38133FEFC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5E9AF7-B257-455E-8DA5-A00253A873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4F4BA46-A85E-4820-8F61-66302E1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BFB6C-A18B-4994-9890-BDC673102ECB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561C0F-06F0-4610-B80C-FC3D25DE4AA7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et paramètres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07D22B3-0865-43AE-B3C2-97D8401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0DDA6-E8B5-4509-BF81-B43F2B264E85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77B3E8-9ABE-4544-99A4-43FF15AC3D1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Récursivité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440AB-179F-4F21-A860-E9E970508C01}"/>
              </a:ext>
            </a:extLst>
          </p:cNvPr>
          <p:cNvSpPr txBox="1"/>
          <p:nvPr/>
        </p:nvSpPr>
        <p:spPr>
          <a:xfrm>
            <a:off x="720000" y="1676879"/>
            <a:ext cx="8640000" cy="516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Capacité d'une méthode à s'appeler elle-même.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96AB15C-B926-4DC8-B7EC-253B6124891D}"/>
              </a:ext>
            </a:extLst>
          </p:cNvPr>
          <p:cNvSpPr/>
          <p:nvPr/>
        </p:nvSpPr>
        <p:spPr>
          <a:xfrm>
            <a:off x="1846800" y="2891880"/>
            <a:ext cx="6553080" cy="232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n)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if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(n &lt;= 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else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factorial(n - 1) * n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B8C8D-09A1-4B72-A827-75BA5F4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4FEBF-95A1-4449-AA01-EADBBD454A97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420907-11AF-4C79-9323-05D3527425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Règles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32E8E-5EF1-46AC-B474-A93D98F957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Conventions de codage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Accolades isolées sur leur lignes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Laisser faire l'IDE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Conventions de nommage : uneVariable, unArgument, uneMethode, unAttribut, UNE_CONSTANTE, UnType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Commentaires interprétés :</a:t>
            </a:r>
            <a:br>
              <a:rPr lang="fr-FR"/>
            </a:br>
            <a:r>
              <a:rPr lang="fr-FR" b="1">
                <a:solidFill>
                  <a:srgbClr val="009933"/>
                </a:solidFill>
              </a:rPr>
              <a:t>///</a:t>
            </a:r>
            <a:r>
              <a:rPr lang="fr-FR" sz="2400" b="1">
                <a:solidFill>
                  <a:srgbClr val="009933"/>
                </a:solidFill>
                <a:latin typeface="Courier New" pitchFamily="49"/>
              </a:rPr>
              <a:t> &lt;summary&gt;...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22325-8262-48C8-ADE9-CCBD524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CC8FE-3DBC-44B5-8B04-64344B1A078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9739C-2961-4EEE-A1DC-169DFFAF3C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DE06A-8BE2-4872-AF2B-DF6094263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81039"/>
            <a:ext cx="9071640" cy="5483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C# est procédural, il permet de regrouper des instructions sous un même nom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Diviser le code en morceaux (réutilisabilité, clarté, travail en groupe)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Factoriser le code (maintenabilité, clarté)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Une méthode (« procédure », « fonction ») a un nom, des paramètres et peut retourner une valeur (dans le cas d'une fonction)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 appel de méthode indique son nom, envoie et/ou utilise les paramètres, utilise la valeur de retour éventuelle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653629F-2DF3-4499-A939-0C565D18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6EA80-B1D2-4140-AD1D-88A39BF614F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AE66F-E26A-4E5C-B34A-DE3E7E0DF754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C45241-A744-4CEC-925A-CF3773546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662B622-AD20-4A72-93E5-F074B57F6F4B}"/>
              </a:ext>
            </a:extLst>
          </p:cNvPr>
          <p:cNvSpPr/>
          <p:nvPr/>
        </p:nvSpPr>
        <p:spPr>
          <a:xfrm>
            <a:off x="162000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Console.WriteLine(((x+4)*3-12)/3);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4D396A4-268B-4FD8-854B-A97602FBF5E4}"/>
              </a:ext>
            </a:extLst>
          </p:cNvPr>
          <p:cNvSpPr/>
          <p:nvPr/>
        </p:nvSpPr>
        <p:spPr>
          <a:xfrm>
            <a:off x="1620360" y="5256360"/>
            <a:ext cx="7020000" cy="100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meth1(x);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949369E-6C01-4C47-A009-0982334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57465D-4584-4CA5-85BF-F3649D281DDB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8B369E-7DDB-460D-BABC-F011873EB80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6BDF5-C71A-4362-93EC-B19E94311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360" y="176076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2452622-1F9E-48F0-8843-6647FCB5C29B}"/>
              </a:ext>
            </a:extLst>
          </p:cNvPr>
          <p:cNvSpPr/>
          <p:nvPr/>
        </p:nvSpPr>
        <p:spPr>
          <a:xfrm>
            <a:off x="162036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return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((x+4)*3-12)/3;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25FB3AE-D7CD-4D72-B14F-58A698EC3B02}"/>
              </a:ext>
            </a:extLst>
          </p:cNvPr>
          <p:cNvSpPr/>
          <p:nvPr/>
        </p:nvSpPr>
        <p:spPr>
          <a:xfrm>
            <a:off x="1620720" y="5256360"/>
            <a:ext cx="7020000" cy="122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meth1(x);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meth1(meth1(x));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6E35750-D7A2-441F-8028-1100ECD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3DA2E-BE75-4069-9E19-6A0BC670033A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8929D6-2F10-4477-8613-21B884A9444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09327-EAA1-4AC1-BF26-C51C1496FA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479926"/>
            <a:ext cx="9071640" cy="4923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Paramètres en entrée, en sortie (</a:t>
            </a:r>
            <a:r>
              <a:rPr lang="fr-FR" i="1" dirty="0"/>
              <a:t>out</a:t>
            </a:r>
            <a:r>
              <a:rPr lang="fr-FR" dirty="0"/>
              <a:t>), voire les deux (</a:t>
            </a:r>
            <a:r>
              <a:rPr lang="fr-FR" i="1" dirty="0" err="1"/>
              <a:t>ref</a:t>
            </a:r>
            <a:r>
              <a:rPr lang="fr-FR" i="1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6ED9AC9-7EB3-41F1-A6E4-172CA5DADB08}"/>
              </a:ext>
            </a:extLst>
          </p:cNvPr>
          <p:cNvSpPr/>
          <p:nvPr/>
        </p:nvSpPr>
        <p:spPr>
          <a:xfrm>
            <a:off x="1620000" y="3240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ref 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j,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out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k)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dirty="0"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dirty="0" err="1"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dirty="0"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2400" b="1" dirty="0" err="1"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dirty="0">
                <a:latin typeface="Courier New" pitchFamily="49"/>
                <a:ea typeface="MS Mincho" pitchFamily="49"/>
                <a:cs typeface="MS Mincho" pitchFamily="49"/>
              </a:rPr>
              <a:t> + 5;</a:t>
            </a:r>
            <a:b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 = j *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k =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+ 1;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534A3E7-D67C-471C-AF5E-EEEEE07FDF23}"/>
              </a:ext>
            </a:extLst>
          </p:cNvPr>
          <p:cNvSpPr/>
          <p:nvPr/>
        </p:nvSpPr>
        <p:spPr>
          <a:xfrm>
            <a:off x="1620000" y="6048360"/>
            <a:ext cx="7020000" cy="86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2, y;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methode(5, ref x, out y);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5A3C8C5-035E-429B-9004-CF349F4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DA5D09-E831-4709-BD34-1FA38DDA9AC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3058F0-372D-4045-806F-07B61045785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0A17C3-B7D3-4BF7-A7A8-890F25BF30A9}"/>
              </a:ext>
            </a:extLst>
          </p:cNvPr>
          <p:cNvSpPr txBox="1"/>
          <p:nvPr/>
        </p:nvSpPr>
        <p:spPr>
          <a:xfrm>
            <a:off x="720000" y="1676879"/>
            <a:ext cx="8640000" cy="44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Paramètre facultatif et paramètre nommé 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BA82440-D8E9-416B-82ED-CEA62C319D6C}"/>
              </a:ext>
            </a:extLst>
          </p:cNvPr>
          <p:cNvSpPr/>
          <p:nvPr/>
        </p:nvSpPr>
        <p:spPr>
          <a:xfrm>
            <a:off x="1620360" y="2268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required,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string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optionalstr =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"default string", 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optionalint = 10)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Console.WriteLine("{0} {1} {2}", required, optionalstr, optionalint);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D256D8C-6B30-4AB0-A0C0-B74F4FCD8C3F}"/>
              </a:ext>
            </a:extLst>
          </p:cNvPr>
          <p:cNvSpPr/>
          <p:nvPr/>
        </p:nvSpPr>
        <p:spPr>
          <a:xfrm>
            <a:off x="1620360" y="5256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(1, "One", 1);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(2, "Two");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(3);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(4,optionalint:4);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2CB9ED2-45E3-46A2-AFAC-C7A46A7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FE56A-DD78-4F54-AEB4-26D15CF3D090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2C358E-EC3C-43AD-A271-8F637A620D7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513F36-B076-4302-9E51-AC696E091DAF}"/>
              </a:ext>
            </a:extLst>
          </p:cNvPr>
          <p:cNvSpPr txBox="1"/>
          <p:nvPr/>
        </p:nvSpPr>
        <p:spPr>
          <a:xfrm>
            <a:off x="720000" y="1676879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Tableau de paramètres (params)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EB9173-FBA1-4635-862F-DB59BBDE550C}"/>
              </a:ext>
            </a:extLst>
          </p:cNvPr>
          <p:cNvSpPr/>
          <p:nvPr/>
        </p:nvSpPr>
        <p:spPr>
          <a:xfrm>
            <a:off x="1846800" y="4655880"/>
            <a:ext cx="6553080" cy="135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string[]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tableauParametres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[]{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 tableauParametres);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A33CD47-E7E4-4956-98E6-650AB7FB746B}"/>
              </a:ext>
            </a:extLst>
          </p:cNvPr>
          <p:cNvSpPr/>
          <p:nvPr/>
        </p:nvSpPr>
        <p:spPr>
          <a:xfrm>
            <a:off x="1846800" y="2279880"/>
            <a:ext cx="6553080" cy="13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params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ss)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83128" y="2641270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Faire une méthode qui lit la console et renvoi un string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Faire une méthode qui lit la console et renvoi un </a:t>
            </a:r>
            <a:r>
              <a:rPr lang="fr-FR" sz="2800" dirty="0" err="1">
                <a:latin typeface="Arial" pitchFamily="18"/>
                <a:ea typeface="MS Gothic" pitchFamily="2"/>
                <a:cs typeface="Tahoma" pitchFamily="2"/>
              </a:rPr>
              <a:t>int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Reprendre les exercices précédent et faire un lanceur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A2D656-A426-48AA-AF23-170909D8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033BCC-52B9-4DB8-A102-163DE8C98B38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E3D18-F57B-4DA0-98E2-79315D5107A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2B46D5-22F5-410C-AC4C-503FB7FDBD1D}"/>
              </a:ext>
            </a:extLst>
          </p:cNvPr>
          <p:cNvSpPr txBox="1"/>
          <p:nvPr/>
        </p:nvSpPr>
        <p:spPr>
          <a:xfrm>
            <a:off x="720000" y="1460880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Plusieurs méthodes peuvent avoir le même nom </a:t>
            </a:r>
          </a:p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et des arguments différents. Pour une fonction,</a:t>
            </a:r>
          </a:p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le type de retour doit être identique.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94E58C8-9584-49A2-B40B-471B74625A0D}"/>
              </a:ext>
            </a:extLst>
          </p:cNvPr>
          <p:cNvSpPr/>
          <p:nvPr/>
        </p:nvSpPr>
        <p:spPr>
          <a:xfrm>
            <a:off x="1846800" y="3215880"/>
            <a:ext cx="6553080" cy="376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, int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Personnalisé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Règles d'écriture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852</cp:revision>
  <cp:lastPrinted>2018-07-09T12:41:35Z</cp:lastPrinted>
  <dcterms:created xsi:type="dcterms:W3CDTF">2007-10-18T14:41:09Z</dcterms:created>
  <dcterms:modified xsi:type="dcterms:W3CDTF">2020-02-18T11:04:48Z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